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Override PartName="/docProps/app.xml" ContentType="application/vnd.openxmlformats-officedocument.extended-properti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viewProps.xml" ContentType="application/vnd.openxmlformats-officedocument.presentationml.view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Types>
</file>

<file path=_rels/.rels><?xml version="1.0" encoding="UTF-8"?><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package/2006/relationships/metadata/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p="http://schemas.openxmlformats.org/presentationml/2006/main" xmlns:r="http://schemas.openxmlformats.org/officeDocument/2006/relationships"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2192000" cy="6858000"/>
  <p:notesSz cx="6858000" cy="9144000"/>
  <p:defaultTex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4A49"/>
    <a:srgbClr val="B9BF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p="http://schemas.openxmlformats.org/presentationml/2006/main" xmlns:r="http://schemas.openxmlformats.org/officeDocument/2006/relationships">
  <p:normalViewPr>
    <p:restoredLeft autoAdjust="0" sz="15982"/>
    <p:restoredTop sz="94660"/>
  </p:normalViewPr>
  <p:slideViewPr>
    <p:cSldViewPr snapToGrid="0">
      <p:cViewPr varScale="1">
        <p:scale>
          <a:sx d="100" n="74"/>
          <a:sy d="100" n="74"/>
        </p:scale>
        <p:origin x="340" y="47"/>
      </p:cViewPr>
      <p:guideLst/>
    </p:cSldViewPr>
  </p:slideViewPr>
  <p:notesTextViewPr>
    <p:cViewPr>
      <p:scale>
        <a:sx d="1" n="1"/>
        <a:sy d="1" n="1"/>
      </p:scale>
      <p:origin x="0" y="0"/>
    </p:cViewPr>
  </p:notesTextViewPr>
  <p:gridSpacing cx="72008" cy="72008"/>
</p:viewPr>
</file>

<file path=ppt/_rels/presentation.xml.rels><?xml version="1.0" encoding="UTF-8"?><Relationships xmlns="http://schemas.openxmlformats.org/package/2006/relationships"><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slide" Target="slides/slide33.xml" /><Relationship Id="rId35" Type="http://schemas.openxmlformats.org/officeDocument/2006/relationships/slide" Target="slides/slide34.xml" /><Relationship Id="rId36" Type="http://schemas.openxmlformats.org/officeDocument/2006/relationships/slide" Target="slides/slide35.xml" /><Relationship Id="rId37" Type="http://schemas.openxmlformats.org/officeDocument/2006/relationships/slide" Target="slides/slide36.xml" /><Relationship Id="rId38" Type="http://schemas.openxmlformats.org/officeDocument/2006/relationships/slide" Target="slides/slide37.xml" /><Relationship Id="rId39" Type="http://schemas.openxmlformats.org/officeDocument/2006/relationships/slide" Target="slides/slide38.xml" /><Relationship Id="rId43" Type="http://schemas.openxmlformats.org/officeDocument/2006/relationships/tableStyles" Target="tableStyles.xml" /><Relationship Id="rId1" Type="http://schemas.openxmlformats.org/officeDocument/2006/relationships/slideMaster" Target="slideMasters/slideMaster1.xml" /><Relationship Id="rId42" Type="http://schemas.openxmlformats.org/officeDocument/2006/relationships/theme" Target="theme/theme1.xml" /><Relationship Id="rId41" Type="http://schemas.openxmlformats.org/officeDocument/2006/relationships/viewProps" Target="viewProps.xml" /><Relationship Id="rId40"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5" name="object 2">
            <a:extLst>
              <a:ext uri="{FF2B5EF4-FFF2-40B4-BE49-F238E27FC236}">
                <a16:creationId xmlns:a16="http://schemas.microsoft.com/office/drawing/2014/main" id="{43856C59-6837-550B-3E56-38644D72B6AF}"/>
              </a:ext>
            </a:extLst>
          </p:cNvPr>
          <p:cNvSpPr/>
          <p:nvPr userDrawn="1"/>
        </p:nvSpPr>
        <p:spPr>
          <a:xfrm>
            <a:off x="0" y="0"/>
            <a:ext cx="12193270" cy="6858000"/>
          </a:xfrm>
          <a:custGeom>
            <a:avLst/>
            <a:gdLst/>
            <a:ahLst/>
            <a:cxnLst/>
            <a:rect l="l" t="t" r="r" b="b"/>
            <a:pathLst>
              <a:path w="12193270" h="6858000">
                <a:moveTo>
                  <a:pt x="12193206" y="0"/>
                </a:moveTo>
                <a:lnTo>
                  <a:pt x="0" y="0"/>
                </a:lnTo>
                <a:lnTo>
                  <a:pt x="0" y="6858000"/>
                </a:lnTo>
                <a:lnTo>
                  <a:pt x="12193206" y="6858000"/>
                </a:lnTo>
                <a:lnTo>
                  <a:pt x="12193206" y="0"/>
                </a:lnTo>
                <a:close/>
              </a:path>
            </a:pathLst>
          </a:custGeom>
          <a:solidFill>
            <a:srgbClr val="3D5174"/>
          </a:solidFill>
        </p:spPr>
        <p:txBody>
          <a:bodyPr wrap="square" lIns="0" tIns="0" rIns="0" bIns="0" rtlCol="0"/>
          <a:lstStyle/>
          <a:p>
            <a:endParaRPr/>
          </a:p>
        </p:txBody>
      </p:sp>
      <p:sp>
        <p:nvSpPr>
          <p:cNvPr id="2" name="Title 1">
            <a:extLst>
              <a:ext uri="{FF2B5EF4-FFF2-40B4-BE49-F238E27FC236}">
                <a16:creationId xmlns:a16="http://schemas.microsoft.com/office/drawing/2014/main" id="{62533200-7215-DC79-06B6-34B0D7C27BE8}"/>
              </a:ext>
            </a:extLst>
          </p:cNvPr>
          <p:cNvSpPr>
            <a:spLocks noGrp="1"/>
          </p:cNvSpPr>
          <p:nvPr>
            <p:ph type="ctrTitle"/>
          </p:nvPr>
        </p:nvSpPr>
        <p:spPr>
          <a:xfrm>
            <a:off x="917713" y="2242515"/>
            <a:ext cx="7460974" cy="1325563"/>
          </a:xfrm>
        </p:spPr>
        <p:txBody>
          <a:bodyPr anchor="b">
            <a:noAutofit/>
          </a:bodyPr>
          <a:lstStyle>
            <a:lvl1pPr algn="l">
              <a:defRPr sz="4800" b="1">
                <a:solidFill>
                  <a:schemeClr val="bg1"/>
                </a:solidFill>
                <a:latin typeface="Montserrat" panose="00000500000000000000" pitchFamily="2"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86D7C27F-8802-4CD2-4914-C6DF054B5AC3}"/>
              </a:ext>
            </a:extLst>
          </p:cNvPr>
          <p:cNvSpPr>
            <a:spLocks noGrp="1"/>
          </p:cNvSpPr>
          <p:nvPr>
            <p:ph type="subTitle" idx="1"/>
          </p:nvPr>
        </p:nvSpPr>
        <p:spPr>
          <a:xfrm>
            <a:off x="917713" y="3956214"/>
            <a:ext cx="5832000" cy="441616"/>
          </a:xfrm>
        </p:spPr>
        <p:txBody>
          <a:bodyPr/>
          <a:lstStyle>
            <a:lvl1pPr marL="0" indent="0" algn="l">
              <a:buNone/>
              <a:defRPr sz="2400" b="1">
                <a:solidFill>
                  <a:srgbClr val="B9BF60"/>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22" name="object 8">
            <a:extLst>
              <a:ext uri="{FF2B5EF4-FFF2-40B4-BE49-F238E27FC236}">
                <a16:creationId xmlns:a16="http://schemas.microsoft.com/office/drawing/2014/main" id="{6D497E11-5063-5F1F-BEA6-E3FE664A7D69}"/>
              </a:ext>
            </a:extLst>
          </p:cNvPr>
          <p:cNvGrpSpPr/>
          <p:nvPr userDrawn="1"/>
        </p:nvGrpSpPr>
        <p:grpSpPr>
          <a:xfrm>
            <a:off x="7207200" y="0"/>
            <a:ext cx="4985993" cy="6858000"/>
            <a:chOff x="7207200" y="0"/>
            <a:chExt cx="4985993" cy="6858000"/>
          </a:xfrm>
        </p:grpSpPr>
        <p:pic>
          <p:nvPicPr>
            <p:cNvPr id="23" name="object 10">
              <a:extLst>
                <a:ext uri="{FF2B5EF4-FFF2-40B4-BE49-F238E27FC236}">
                  <a16:creationId xmlns:a16="http://schemas.microsoft.com/office/drawing/2014/main" id="{FD052922-FC81-FBEE-6209-7A5E4068ACF5}"/>
                </a:ext>
              </a:extLst>
            </p:cNvPr>
            <p:cNvPicPr/>
            <p:nvPr/>
          </p:nvPicPr>
          <p:blipFill>
            <a:blip r:embed="rId2" cstate="print"/>
            <a:stretch>
              <a:fillRect/>
            </a:stretch>
          </p:blipFill>
          <p:spPr>
            <a:xfrm>
              <a:off x="7207200" y="0"/>
              <a:ext cx="4985993" cy="6858000"/>
            </a:xfrm>
            <a:prstGeom prst="rect">
              <a:avLst/>
            </a:prstGeom>
          </p:spPr>
        </p:pic>
        <p:sp>
          <p:nvSpPr>
            <p:cNvPr id="24" name="object 9">
              <a:extLst>
                <a:ext uri="{FF2B5EF4-FFF2-40B4-BE49-F238E27FC236}">
                  <a16:creationId xmlns:a16="http://schemas.microsoft.com/office/drawing/2014/main" id="{5F12EA49-B79C-B479-9BB2-83028DB8344C}"/>
                </a:ext>
              </a:extLst>
            </p:cNvPr>
            <p:cNvSpPr/>
            <p:nvPr/>
          </p:nvSpPr>
          <p:spPr>
            <a:xfrm>
              <a:off x="10491419" y="6349301"/>
              <a:ext cx="1478915" cy="297815"/>
            </a:xfrm>
            <a:custGeom>
              <a:avLst/>
              <a:gdLst/>
              <a:ahLst/>
              <a:cxnLst/>
              <a:rect l="l" t="t" r="r" b="b"/>
              <a:pathLst>
                <a:path w="1478915" h="297815">
                  <a:moveTo>
                    <a:pt x="180187" y="243535"/>
                  </a:moveTo>
                  <a:lnTo>
                    <a:pt x="165036" y="236283"/>
                  </a:lnTo>
                  <a:lnTo>
                    <a:pt x="132816" y="220865"/>
                  </a:lnTo>
                  <a:lnTo>
                    <a:pt x="93967" y="220865"/>
                  </a:lnTo>
                  <a:lnTo>
                    <a:pt x="89966" y="225653"/>
                  </a:lnTo>
                  <a:lnTo>
                    <a:pt x="80416" y="220611"/>
                  </a:lnTo>
                  <a:lnTo>
                    <a:pt x="65227" y="218046"/>
                  </a:lnTo>
                  <a:lnTo>
                    <a:pt x="50025" y="220611"/>
                  </a:lnTo>
                  <a:lnTo>
                    <a:pt x="49593" y="212940"/>
                  </a:lnTo>
                  <a:lnTo>
                    <a:pt x="136690" y="212940"/>
                  </a:lnTo>
                  <a:lnTo>
                    <a:pt x="133642" y="183388"/>
                  </a:lnTo>
                  <a:lnTo>
                    <a:pt x="127736" y="168059"/>
                  </a:lnTo>
                  <a:lnTo>
                    <a:pt x="114579" y="162013"/>
                  </a:lnTo>
                  <a:lnTo>
                    <a:pt x="89776" y="160324"/>
                  </a:lnTo>
                  <a:lnTo>
                    <a:pt x="55219" y="159550"/>
                  </a:lnTo>
                  <a:lnTo>
                    <a:pt x="26644" y="159486"/>
                  </a:lnTo>
                  <a:lnTo>
                    <a:pt x="7188" y="159740"/>
                  </a:lnTo>
                  <a:lnTo>
                    <a:pt x="0" y="159905"/>
                  </a:lnTo>
                  <a:lnTo>
                    <a:pt x="0" y="213334"/>
                  </a:lnTo>
                  <a:lnTo>
                    <a:pt x="47345" y="236004"/>
                  </a:lnTo>
                  <a:lnTo>
                    <a:pt x="86207" y="236004"/>
                  </a:lnTo>
                  <a:lnTo>
                    <a:pt x="90208" y="231241"/>
                  </a:lnTo>
                  <a:lnTo>
                    <a:pt x="99758" y="236283"/>
                  </a:lnTo>
                  <a:lnTo>
                    <a:pt x="114973" y="238823"/>
                  </a:lnTo>
                  <a:lnTo>
                    <a:pt x="130149" y="236283"/>
                  </a:lnTo>
                  <a:lnTo>
                    <a:pt x="130594" y="243992"/>
                  </a:lnTo>
                  <a:lnTo>
                    <a:pt x="43472" y="243992"/>
                  </a:lnTo>
                  <a:lnTo>
                    <a:pt x="46520" y="273532"/>
                  </a:lnTo>
                  <a:lnTo>
                    <a:pt x="90411" y="296545"/>
                  </a:lnTo>
                  <a:lnTo>
                    <a:pt x="153555" y="297408"/>
                  </a:lnTo>
                  <a:lnTo>
                    <a:pt x="172999" y="297167"/>
                  </a:lnTo>
                  <a:lnTo>
                    <a:pt x="180187" y="296989"/>
                  </a:lnTo>
                  <a:lnTo>
                    <a:pt x="180187" y="243535"/>
                  </a:lnTo>
                  <a:close/>
                </a:path>
                <a:path w="1478915" h="297815">
                  <a:moveTo>
                    <a:pt x="180187" y="419"/>
                  </a:moveTo>
                  <a:lnTo>
                    <a:pt x="172999" y="254"/>
                  </a:lnTo>
                  <a:lnTo>
                    <a:pt x="153555" y="0"/>
                  </a:lnTo>
                  <a:lnTo>
                    <a:pt x="124980" y="63"/>
                  </a:lnTo>
                  <a:lnTo>
                    <a:pt x="65582" y="2501"/>
                  </a:lnTo>
                  <a:lnTo>
                    <a:pt x="43472" y="53428"/>
                  </a:lnTo>
                  <a:lnTo>
                    <a:pt x="130594" y="53428"/>
                  </a:lnTo>
                  <a:lnTo>
                    <a:pt x="130149" y="61125"/>
                  </a:lnTo>
                  <a:lnTo>
                    <a:pt x="114973" y="58559"/>
                  </a:lnTo>
                  <a:lnTo>
                    <a:pt x="99758" y="61125"/>
                  </a:lnTo>
                  <a:lnTo>
                    <a:pt x="90220" y="66167"/>
                  </a:lnTo>
                  <a:lnTo>
                    <a:pt x="86207" y="61379"/>
                  </a:lnTo>
                  <a:lnTo>
                    <a:pt x="47345" y="61379"/>
                  </a:lnTo>
                  <a:lnTo>
                    <a:pt x="0" y="84048"/>
                  </a:lnTo>
                  <a:lnTo>
                    <a:pt x="0" y="137477"/>
                  </a:lnTo>
                  <a:lnTo>
                    <a:pt x="7188" y="137655"/>
                  </a:lnTo>
                  <a:lnTo>
                    <a:pt x="26644" y="137909"/>
                  </a:lnTo>
                  <a:lnTo>
                    <a:pt x="55219" y="137845"/>
                  </a:lnTo>
                  <a:lnTo>
                    <a:pt x="114579" y="135407"/>
                  </a:lnTo>
                  <a:lnTo>
                    <a:pt x="136690" y="84467"/>
                  </a:lnTo>
                  <a:lnTo>
                    <a:pt x="49593" y="84467"/>
                  </a:lnTo>
                  <a:lnTo>
                    <a:pt x="50025" y="76746"/>
                  </a:lnTo>
                  <a:lnTo>
                    <a:pt x="65227" y="79336"/>
                  </a:lnTo>
                  <a:lnTo>
                    <a:pt x="80416" y="76746"/>
                  </a:lnTo>
                  <a:lnTo>
                    <a:pt x="89954" y="71742"/>
                  </a:lnTo>
                  <a:lnTo>
                    <a:pt x="93967" y="76517"/>
                  </a:lnTo>
                  <a:lnTo>
                    <a:pt x="132816" y="76517"/>
                  </a:lnTo>
                  <a:lnTo>
                    <a:pt x="164973" y="61125"/>
                  </a:lnTo>
                  <a:lnTo>
                    <a:pt x="180187" y="53848"/>
                  </a:lnTo>
                  <a:lnTo>
                    <a:pt x="180187" y="419"/>
                  </a:lnTo>
                  <a:close/>
                </a:path>
                <a:path w="1478915" h="297815">
                  <a:moveTo>
                    <a:pt x="375018" y="159905"/>
                  </a:moveTo>
                  <a:lnTo>
                    <a:pt x="367842" y="159740"/>
                  </a:lnTo>
                  <a:lnTo>
                    <a:pt x="348386" y="159486"/>
                  </a:lnTo>
                  <a:lnTo>
                    <a:pt x="319811" y="159550"/>
                  </a:lnTo>
                  <a:lnTo>
                    <a:pt x="260426" y="162013"/>
                  </a:lnTo>
                  <a:lnTo>
                    <a:pt x="238328" y="212940"/>
                  </a:lnTo>
                  <a:lnTo>
                    <a:pt x="325424" y="212940"/>
                  </a:lnTo>
                  <a:lnTo>
                    <a:pt x="325018" y="220611"/>
                  </a:lnTo>
                  <a:lnTo>
                    <a:pt x="309791" y="218046"/>
                  </a:lnTo>
                  <a:lnTo>
                    <a:pt x="294614" y="220611"/>
                  </a:lnTo>
                  <a:lnTo>
                    <a:pt x="285051" y="225666"/>
                  </a:lnTo>
                  <a:lnTo>
                    <a:pt x="281051" y="220865"/>
                  </a:lnTo>
                  <a:lnTo>
                    <a:pt x="242189" y="220865"/>
                  </a:lnTo>
                  <a:lnTo>
                    <a:pt x="194843" y="243535"/>
                  </a:lnTo>
                  <a:lnTo>
                    <a:pt x="194843" y="296989"/>
                  </a:lnTo>
                  <a:lnTo>
                    <a:pt x="202031" y="297167"/>
                  </a:lnTo>
                  <a:lnTo>
                    <a:pt x="221475" y="297408"/>
                  </a:lnTo>
                  <a:lnTo>
                    <a:pt x="250063" y="297345"/>
                  </a:lnTo>
                  <a:lnTo>
                    <a:pt x="309435" y="294881"/>
                  </a:lnTo>
                  <a:lnTo>
                    <a:pt x="331533" y="243992"/>
                  </a:lnTo>
                  <a:lnTo>
                    <a:pt x="244411" y="243992"/>
                  </a:lnTo>
                  <a:lnTo>
                    <a:pt x="244868" y="236283"/>
                  </a:lnTo>
                  <a:lnTo>
                    <a:pt x="260032" y="238823"/>
                  </a:lnTo>
                  <a:lnTo>
                    <a:pt x="275221" y="236283"/>
                  </a:lnTo>
                  <a:lnTo>
                    <a:pt x="284810" y="231228"/>
                  </a:lnTo>
                  <a:lnTo>
                    <a:pt x="288810" y="236004"/>
                  </a:lnTo>
                  <a:lnTo>
                    <a:pt x="327672" y="236004"/>
                  </a:lnTo>
                  <a:lnTo>
                    <a:pt x="359816" y="220611"/>
                  </a:lnTo>
                  <a:lnTo>
                    <a:pt x="375018" y="213334"/>
                  </a:lnTo>
                  <a:lnTo>
                    <a:pt x="375018" y="159905"/>
                  </a:lnTo>
                  <a:close/>
                </a:path>
                <a:path w="1478915" h="297815">
                  <a:moveTo>
                    <a:pt x="375018" y="84048"/>
                  </a:moveTo>
                  <a:lnTo>
                    <a:pt x="359765" y="76746"/>
                  </a:lnTo>
                  <a:lnTo>
                    <a:pt x="327672" y="61379"/>
                  </a:lnTo>
                  <a:lnTo>
                    <a:pt x="288810" y="61379"/>
                  </a:lnTo>
                  <a:lnTo>
                    <a:pt x="284797" y="66179"/>
                  </a:lnTo>
                  <a:lnTo>
                    <a:pt x="275221" y="61125"/>
                  </a:lnTo>
                  <a:lnTo>
                    <a:pt x="260032" y="58559"/>
                  </a:lnTo>
                  <a:lnTo>
                    <a:pt x="244868" y="61125"/>
                  </a:lnTo>
                  <a:lnTo>
                    <a:pt x="244411" y="53428"/>
                  </a:lnTo>
                  <a:lnTo>
                    <a:pt x="331533" y="53428"/>
                  </a:lnTo>
                  <a:lnTo>
                    <a:pt x="328485" y="23863"/>
                  </a:lnTo>
                  <a:lnTo>
                    <a:pt x="284632" y="838"/>
                  </a:lnTo>
                  <a:lnTo>
                    <a:pt x="221475" y="0"/>
                  </a:lnTo>
                  <a:lnTo>
                    <a:pt x="202031" y="254"/>
                  </a:lnTo>
                  <a:lnTo>
                    <a:pt x="194843" y="419"/>
                  </a:lnTo>
                  <a:lnTo>
                    <a:pt x="194843" y="53848"/>
                  </a:lnTo>
                  <a:lnTo>
                    <a:pt x="242189" y="76517"/>
                  </a:lnTo>
                  <a:lnTo>
                    <a:pt x="281051" y="76517"/>
                  </a:lnTo>
                  <a:lnTo>
                    <a:pt x="285064" y="71729"/>
                  </a:lnTo>
                  <a:lnTo>
                    <a:pt x="294614" y="76746"/>
                  </a:lnTo>
                  <a:lnTo>
                    <a:pt x="309791" y="79336"/>
                  </a:lnTo>
                  <a:lnTo>
                    <a:pt x="325018" y="76746"/>
                  </a:lnTo>
                  <a:lnTo>
                    <a:pt x="325424" y="84467"/>
                  </a:lnTo>
                  <a:lnTo>
                    <a:pt x="238328" y="84467"/>
                  </a:lnTo>
                  <a:lnTo>
                    <a:pt x="241363" y="114033"/>
                  </a:lnTo>
                  <a:lnTo>
                    <a:pt x="285242" y="137058"/>
                  </a:lnTo>
                  <a:lnTo>
                    <a:pt x="348386" y="137909"/>
                  </a:lnTo>
                  <a:lnTo>
                    <a:pt x="367842" y="137655"/>
                  </a:lnTo>
                  <a:lnTo>
                    <a:pt x="375018" y="137477"/>
                  </a:lnTo>
                  <a:lnTo>
                    <a:pt x="375018" y="84048"/>
                  </a:lnTo>
                  <a:close/>
                </a:path>
                <a:path w="1478915" h="297815">
                  <a:moveTo>
                    <a:pt x="609498" y="171945"/>
                  </a:moveTo>
                  <a:lnTo>
                    <a:pt x="575589" y="171945"/>
                  </a:lnTo>
                  <a:lnTo>
                    <a:pt x="570865" y="190233"/>
                  </a:lnTo>
                  <a:lnTo>
                    <a:pt x="560832" y="205092"/>
                  </a:lnTo>
                  <a:lnTo>
                    <a:pt x="545553" y="215061"/>
                  </a:lnTo>
                  <a:lnTo>
                    <a:pt x="525018" y="218706"/>
                  </a:lnTo>
                  <a:lnTo>
                    <a:pt x="497662" y="212902"/>
                  </a:lnTo>
                  <a:lnTo>
                    <a:pt x="478929" y="197548"/>
                  </a:lnTo>
                  <a:lnTo>
                    <a:pt x="468172" y="175793"/>
                  </a:lnTo>
                  <a:lnTo>
                    <a:pt x="464731" y="150723"/>
                  </a:lnTo>
                  <a:lnTo>
                    <a:pt x="468172" y="125653"/>
                  </a:lnTo>
                  <a:lnTo>
                    <a:pt x="478929" y="103898"/>
                  </a:lnTo>
                  <a:lnTo>
                    <a:pt x="497662" y="88557"/>
                  </a:lnTo>
                  <a:lnTo>
                    <a:pt x="525018" y="82753"/>
                  </a:lnTo>
                  <a:lnTo>
                    <a:pt x="544118" y="85420"/>
                  </a:lnTo>
                  <a:lnTo>
                    <a:pt x="558393" y="92811"/>
                  </a:lnTo>
                  <a:lnTo>
                    <a:pt x="568363" y="104063"/>
                  </a:lnTo>
                  <a:lnTo>
                    <a:pt x="574484" y="118249"/>
                  </a:lnTo>
                  <a:lnTo>
                    <a:pt x="609219" y="118249"/>
                  </a:lnTo>
                  <a:lnTo>
                    <a:pt x="591248" y="82753"/>
                  </a:lnTo>
                  <a:lnTo>
                    <a:pt x="556463" y="61518"/>
                  </a:lnTo>
                  <a:lnTo>
                    <a:pt x="525018" y="57289"/>
                  </a:lnTo>
                  <a:lnTo>
                    <a:pt x="485076" y="64719"/>
                  </a:lnTo>
                  <a:lnTo>
                    <a:pt x="455206" y="84899"/>
                  </a:lnTo>
                  <a:lnTo>
                    <a:pt x="436473" y="114630"/>
                  </a:lnTo>
                  <a:lnTo>
                    <a:pt x="429983" y="150723"/>
                  </a:lnTo>
                  <a:lnTo>
                    <a:pt x="436473" y="186829"/>
                  </a:lnTo>
                  <a:lnTo>
                    <a:pt x="455206" y="216560"/>
                  </a:lnTo>
                  <a:lnTo>
                    <a:pt x="485076" y="236740"/>
                  </a:lnTo>
                  <a:lnTo>
                    <a:pt x="525018" y="244170"/>
                  </a:lnTo>
                  <a:lnTo>
                    <a:pt x="558114" y="238899"/>
                  </a:lnTo>
                  <a:lnTo>
                    <a:pt x="584250" y="224091"/>
                  </a:lnTo>
                  <a:lnTo>
                    <a:pt x="588403" y="218706"/>
                  </a:lnTo>
                  <a:lnTo>
                    <a:pt x="601891" y="201256"/>
                  </a:lnTo>
                  <a:lnTo>
                    <a:pt x="609498" y="171945"/>
                  </a:lnTo>
                  <a:close/>
                </a:path>
                <a:path w="1478915" h="297815">
                  <a:moveTo>
                    <a:pt x="768578" y="219913"/>
                  </a:moveTo>
                  <a:lnTo>
                    <a:pt x="765124" y="220395"/>
                  </a:lnTo>
                  <a:lnTo>
                    <a:pt x="754595" y="220395"/>
                  </a:lnTo>
                  <a:lnTo>
                    <a:pt x="752881" y="217614"/>
                  </a:lnTo>
                  <a:lnTo>
                    <a:pt x="752881" y="173469"/>
                  </a:lnTo>
                  <a:lnTo>
                    <a:pt x="752881" y="142163"/>
                  </a:lnTo>
                  <a:lnTo>
                    <a:pt x="715175" y="105791"/>
                  </a:lnTo>
                  <a:lnTo>
                    <a:pt x="693762" y="103708"/>
                  </a:lnTo>
                  <a:lnTo>
                    <a:pt x="669912" y="105803"/>
                  </a:lnTo>
                  <a:lnTo>
                    <a:pt x="648931" y="112966"/>
                  </a:lnTo>
                  <a:lnTo>
                    <a:pt x="633615" y="126530"/>
                  </a:lnTo>
                  <a:lnTo>
                    <a:pt x="626745" y="147840"/>
                  </a:lnTo>
                  <a:lnTo>
                    <a:pt x="659269" y="147840"/>
                  </a:lnTo>
                  <a:lnTo>
                    <a:pt x="662393" y="138493"/>
                  </a:lnTo>
                  <a:lnTo>
                    <a:pt x="669226" y="131927"/>
                  </a:lnTo>
                  <a:lnTo>
                    <a:pt x="679221" y="128054"/>
                  </a:lnTo>
                  <a:lnTo>
                    <a:pt x="691807" y="126771"/>
                  </a:lnTo>
                  <a:lnTo>
                    <a:pt x="702119" y="127457"/>
                  </a:lnTo>
                  <a:lnTo>
                    <a:pt x="711987" y="130073"/>
                  </a:lnTo>
                  <a:lnTo>
                    <a:pt x="719404" y="135534"/>
                  </a:lnTo>
                  <a:lnTo>
                    <a:pt x="722325" y="144729"/>
                  </a:lnTo>
                  <a:lnTo>
                    <a:pt x="720318" y="150075"/>
                  </a:lnTo>
                  <a:lnTo>
                    <a:pt x="720318" y="173469"/>
                  </a:lnTo>
                  <a:lnTo>
                    <a:pt x="720318" y="195262"/>
                  </a:lnTo>
                  <a:lnTo>
                    <a:pt x="716622" y="206984"/>
                  </a:lnTo>
                  <a:lnTo>
                    <a:pt x="707428" y="214757"/>
                  </a:lnTo>
                  <a:lnTo>
                    <a:pt x="695553" y="219062"/>
                  </a:lnTo>
                  <a:lnTo>
                    <a:pt x="683818" y="220395"/>
                  </a:lnTo>
                  <a:lnTo>
                    <a:pt x="674319" y="219595"/>
                  </a:lnTo>
                  <a:lnTo>
                    <a:pt x="664552" y="216852"/>
                  </a:lnTo>
                  <a:lnTo>
                    <a:pt x="656932" y="211658"/>
                  </a:lnTo>
                  <a:lnTo>
                    <a:pt x="653859" y="203492"/>
                  </a:lnTo>
                  <a:lnTo>
                    <a:pt x="656043" y="193840"/>
                  </a:lnTo>
                  <a:lnTo>
                    <a:pt x="701967" y="178790"/>
                  </a:lnTo>
                  <a:lnTo>
                    <a:pt x="711885" y="176885"/>
                  </a:lnTo>
                  <a:lnTo>
                    <a:pt x="720318" y="173469"/>
                  </a:lnTo>
                  <a:lnTo>
                    <a:pt x="720318" y="150075"/>
                  </a:lnTo>
                  <a:lnTo>
                    <a:pt x="718705" y="154368"/>
                  </a:lnTo>
                  <a:lnTo>
                    <a:pt x="708990" y="159105"/>
                  </a:lnTo>
                  <a:lnTo>
                    <a:pt x="694880" y="161340"/>
                  </a:lnTo>
                  <a:lnTo>
                    <a:pt x="678091" y="163474"/>
                  </a:lnTo>
                  <a:lnTo>
                    <a:pt x="657682" y="166471"/>
                  </a:lnTo>
                  <a:lnTo>
                    <a:pt x="639457" y="172770"/>
                  </a:lnTo>
                  <a:lnTo>
                    <a:pt x="626364" y="184759"/>
                  </a:lnTo>
                  <a:lnTo>
                    <a:pt x="621334" y="204762"/>
                  </a:lnTo>
                  <a:lnTo>
                    <a:pt x="625487" y="221754"/>
                  </a:lnTo>
                  <a:lnTo>
                    <a:pt x="636625" y="233857"/>
                  </a:lnTo>
                  <a:lnTo>
                    <a:pt x="652729" y="241096"/>
                  </a:lnTo>
                  <a:lnTo>
                    <a:pt x="671817" y="243509"/>
                  </a:lnTo>
                  <a:lnTo>
                    <a:pt x="685342" y="242570"/>
                  </a:lnTo>
                  <a:lnTo>
                    <a:pt x="699071" y="239661"/>
                  </a:lnTo>
                  <a:lnTo>
                    <a:pt x="711949" y="234619"/>
                  </a:lnTo>
                  <a:lnTo>
                    <a:pt x="722909" y="227330"/>
                  </a:lnTo>
                  <a:lnTo>
                    <a:pt x="726059" y="234950"/>
                  </a:lnTo>
                  <a:lnTo>
                    <a:pt x="731494" y="239941"/>
                  </a:lnTo>
                  <a:lnTo>
                    <a:pt x="738898" y="242684"/>
                  </a:lnTo>
                  <a:lnTo>
                    <a:pt x="747979" y="243509"/>
                  </a:lnTo>
                  <a:lnTo>
                    <a:pt x="753427" y="243509"/>
                  </a:lnTo>
                  <a:lnTo>
                    <a:pt x="763689" y="241681"/>
                  </a:lnTo>
                  <a:lnTo>
                    <a:pt x="768578" y="240157"/>
                  </a:lnTo>
                  <a:lnTo>
                    <a:pt x="768578" y="227330"/>
                  </a:lnTo>
                  <a:lnTo>
                    <a:pt x="768578" y="220395"/>
                  </a:lnTo>
                  <a:lnTo>
                    <a:pt x="768578" y="219913"/>
                  </a:lnTo>
                  <a:close/>
                </a:path>
                <a:path w="1478915" h="297815">
                  <a:moveTo>
                    <a:pt x="1004811" y="239890"/>
                  </a:moveTo>
                  <a:lnTo>
                    <a:pt x="1004760" y="147993"/>
                  </a:lnTo>
                  <a:lnTo>
                    <a:pt x="1001483" y="127723"/>
                  </a:lnTo>
                  <a:lnTo>
                    <a:pt x="1000810" y="126771"/>
                  </a:lnTo>
                  <a:lnTo>
                    <a:pt x="1000074" y="125730"/>
                  </a:lnTo>
                  <a:lnTo>
                    <a:pt x="991806" y="113906"/>
                  </a:lnTo>
                  <a:lnTo>
                    <a:pt x="976299" y="106133"/>
                  </a:lnTo>
                  <a:lnTo>
                    <a:pt x="955459" y="103708"/>
                  </a:lnTo>
                  <a:lnTo>
                    <a:pt x="940752" y="105244"/>
                  </a:lnTo>
                  <a:lnTo>
                    <a:pt x="928408" y="109639"/>
                  </a:lnTo>
                  <a:lnTo>
                    <a:pt x="918032" y="116573"/>
                  </a:lnTo>
                  <a:lnTo>
                    <a:pt x="909231" y="125730"/>
                  </a:lnTo>
                  <a:lnTo>
                    <a:pt x="902538" y="115912"/>
                  </a:lnTo>
                  <a:lnTo>
                    <a:pt x="892835" y="109054"/>
                  </a:lnTo>
                  <a:lnTo>
                    <a:pt x="880999" y="105029"/>
                  </a:lnTo>
                  <a:lnTo>
                    <a:pt x="867867" y="103708"/>
                  </a:lnTo>
                  <a:lnTo>
                    <a:pt x="852284" y="105321"/>
                  </a:lnTo>
                  <a:lnTo>
                    <a:pt x="840054" y="109829"/>
                  </a:lnTo>
                  <a:lnTo>
                    <a:pt x="830389" y="116789"/>
                  </a:lnTo>
                  <a:lnTo>
                    <a:pt x="822477" y="125730"/>
                  </a:lnTo>
                  <a:lnTo>
                    <a:pt x="821626" y="125730"/>
                  </a:lnTo>
                  <a:lnTo>
                    <a:pt x="821626" y="107302"/>
                  </a:lnTo>
                  <a:lnTo>
                    <a:pt x="790841" y="107302"/>
                  </a:lnTo>
                  <a:lnTo>
                    <a:pt x="790841" y="239890"/>
                  </a:lnTo>
                  <a:lnTo>
                    <a:pt x="823379" y="239890"/>
                  </a:lnTo>
                  <a:lnTo>
                    <a:pt x="823379" y="161175"/>
                  </a:lnTo>
                  <a:lnTo>
                    <a:pt x="826046" y="146481"/>
                  </a:lnTo>
                  <a:lnTo>
                    <a:pt x="833183" y="135699"/>
                  </a:lnTo>
                  <a:lnTo>
                    <a:pt x="843457" y="129044"/>
                  </a:lnTo>
                  <a:lnTo>
                    <a:pt x="855586" y="126771"/>
                  </a:lnTo>
                  <a:lnTo>
                    <a:pt x="867956" y="128587"/>
                  </a:lnTo>
                  <a:lnTo>
                    <a:pt x="875969" y="133934"/>
                  </a:lnTo>
                  <a:lnTo>
                    <a:pt x="880287" y="142697"/>
                  </a:lnTo>
                  <a:lnTo>
                    <a:pt x="881570" y="154724"/>
                  </a:lnTo>
                  <a:lnTo>
                    <a:pt x="881570" y="239890"/>
                  </a:lnTo>
                  <a:lnTo>
                    <a:pt x="914095" y="239890"/>
                  </a:lnTo>
                  <a:lnTo>
                    <a:pt x="914222" y="161175"/>
                  </a:lnTo>
                  <a:lnTo>
                    <a:pt x="945464" y="126771"/>
                  </a:lnTo>
                  <a:lnTo>
                    <a:pt x="960374" y="129387"/>
                  </a:lnTo>
                  <a:lnTo>
                    <a:pt x="968425" y="136715"/>
                  </a:lnTo>
                  <a:lnTo>
                    <a:pt x="971715" y="147993"/>
                  </a:lnTo>
                  <a:lnTo>
                    <a:pt x="972286" y="161175"/>
                  </a:lnTo>
                  <a:lnTo>
                    <a:pt x="972337" y="239890"/>
                  </a:lnTo>
                  <a:lnTo>
                    <a:pt x="1004811" y="239890"/>
                  </a:lnTo>
                  <a:close/>
                </a:path>
                <a:path w="1478915" h="297815">
                  <a:moveTo>
                    <a:pt x="1168565" y="56756"/>
                  </a:moveTo>
                  <a:lnTo>
                    <a:pt x="1137196" y="56756"/>
                  </a:lnTo>
                  <a:lnTo>
                    <a:pt x="1137196" y="173469"/>
                  </a:lnTo>
                  <a:lnTo>
                    <a:pt x="1134821" y="190538"/>
                  </a:lnTo>
                  <a:lnTo>
                    <a:pt x="1127429" y="205587"/>
                  </a:lnTo>
                  <a:lnTo>
                    <a:pt x="1114564" y="216306"/>
                  </a:lnTo>
                  <a:lnTo>
                    <a:pt x="1095832" y="220395"/>
                  </a:lnTo>
                  <a:lnTo>
                    <a:pt x="1077544" y="216509"/>
                  </a:lnTo>
                  <a:lnTo>
                    <a:pt x="1064844" y="206260"/>
                  </a:lnTo>
                  <a:lnTo>
                    <a:pt x="1057440" y="191731"/>
                  </a:lnTo>
                  <a:lnTo>
                    <a:pt x="1055039" y="175006"/>
                  </a:lnTo>
                  <a:lnTo>
                    <a:pt x="1057211" y="157403"/>
                  </a:lnTo>
                  <a:lnTo>
                    <a:pt x="1064260" y="141947"/>
                  </a:lnTo>
                  <a:lnTo>
                    <a:pt x="1077048" y="130962"/>
                  </a:lnTo>
                  <a:lnTo>
                    <a:pt x="1096403" y="126771"/>
                  </a:lnTo>
                  <a:lnTo>
                    <a:pt x="1113383" y="129959"/>
                  </a:lnTo>
                  <a:lnTo>
                    <a:pt x="1126223" y="139153"/>
                  </a:lnTo>
                  <a:lnTo>
                    <a:pt x="1134364" y="153835"/>
                  </a:lnTo>
                  <a:lnTo>
                    <a:pt x="1137196" y="173469"/>
                  </a:lnTo>
                  <a:lnTo>
                    <a:pt x="1137196" y="56756"/>
                  </a:lnTo>
                  <a:lnTo>
                    <a:pt x="1136078" y="56756"/>
                  </a:lnTo>
                  <a:lnTo>
                    <a:pt x="1136078" y="124485"/>
                  </a:lnTo>
                  <a:lnTo>
                    <a:pt x="1135507" y="124485"/>
                  </a:lnTo>
                  <a:lnTo>
                    <a:pt x="1126223" y="115074"/>
                  </a:lnTo>
                  <a:lnTo>
                    <a:pt x="1114171" y="108623"/>
                  </a:lnTo>
                  <a:lnTo>
                    <a:pt x="1100505" y="104902"/>
                  </a:lnTo>
                  <a:lnTo>
                    <a:pt x="1086408" y="103708"/>
                  </a:lnTo>
                  <a:lnTo>
                    <a:pt x="1062824" y="107746"/>
                  </a:lnTo>
                  <a:lnTo>
                    <a:pt x="1042365" y="120218"/>
                  </a:lnTo>
                  <a:lnTo>
                    <a:pt x="1027963" y="141681"/>
                  </a:lnTo>
                  <a:lnTo>
                    <a:pt x="1022515" y="172681"/>
                  </a:lnTo>
                  <a:lnTo>
                    <a:pt x="1026769" y="200533"/>
                  </a:lnTo>
                  <a:lnTo>
                    <a:pt x="1039596" y="223012"/>
                  </a:lnTo>
                  <a:lnTo>
                    <a:pt x="1061148" y="238036"/>
                  </a:lnTo>
                  <a:lnTo>
                    <a:pt x="1091539" y="243509"/>
                  </a:lnTo>
                  <a:lnTo>
                    <a:pt x="1105306" y="242277"/>
                  </a:lnTo>
                  <a:lnTo>
                    <a:pt x="1118120" y="238404"/>
                  </a:lnTo>
                  <a:lnTo>
                    <a:pt x="1129055" y="231711"/>
                  </a:lnTo>
                  <a:lnTo>
                    <a:pt x="1137196" y="221957"/>
                  </a:lnTo>
                  <a:lnTo>
                    <a:pt x="1137767" y="221957"/>
                  </a:lnTo>
                  <a:lnTo>
                    <a:pt x="1137767" y="239890"/>
                  </a:lnTo>
                  <a:lnTo>
                    <a:pt x="1168565" y="239890"/>
                  </a:lnTo>
                  <a:lnTo>
                    <a:pt x="1168565" y="221957"/>
                  </a:lnTo>
                  <a:lnTo>
                    <a:pt x="1168565" y="220395"/>
                  </a:lnTo>
                  <a:lnTo>
                    <a:pt x="1168565" y="126771"/>
                  </a:lnTo>
                  <a:lnTo>
                    <a:pt x="1168565" y="124485"/>
                  </a:lnTo>
                  <a:lnTo>
                    <a:pt x="1168565" y="56756"/>
                  </a:lnTo>
                  <a:close/>
                </a:path>
                <a:path w="1478915" h="297815">
                  <a:moveTo>
                    <a:pt x="1329080" y="181165"/>
                  </a:moveTo>
                  <a:lnTo>
                    <a:pt x="1327721" y="161912"/>
                  </a:lnTo>
                  <a:lnTo>
                    <a:pt x="1327048" y="152285"/>
                  </a:lnTo>
                  <a:lnTo>
                    <a:pt x="1313764" y="127520"/>
                  </a:lnTo>
                  <a:lnTo>
                    <a:pt x="1312760" y="126771"/>
                  </a:lnTo>
                  <a:lnTo>
                    <a:pt x="1296555" y="114604"/>
                  </a:lnTo>
                  <a:lnTo>
                    <a:pt x="1296555" y="161912"/>
                  </a:lnTo>
                  <a:lnTo>
                    <a:pt x="1220635" y="161912"/>
                  </a:lnTo>
                  <a:lnTo>
                    <a:pt x="1223911" y="148094"/>
                  </a:lnTo>
                  <a:lnTo>
                    <a:pt x="1231938" y="136944"/>
                  </a:lnTo>
                  <a:lnTo>
                    <a:pt x="1244028" y="129489"/>
                  </a:lnTo>
                  <a:lnTo>
                    <a:pt x="1259471" y="126771"/>
                  </a:lnTo>
                  <a:lnTo>
                    <a:pt x="1274394" y="129667"/>
                  </a:lnTo>
                  <a:lnTo>
                    <a:pt x="1285849" y="137414"/>
                  </a:lnTo>
                  <a:lnTo>
                    <a:pt x="1293380" y="148628"/>
                  </a:lnTo>
                  <a:lnTo>
                    <a:pt x="1296555" y="161912"/>
                  </a:lnTo>
                  <a:lnTo>
                    <a:pt x="1296555" y="114604"/>
                  </a:lnTo>
                  <a:lnTo>
                    <a:pt x="1290739" y="110223"/>
                  </a:lnTo>
                  <a:lnTo>
                    <a:pt x="1259471" y="103708"/>
                  </a:lnTo>
                  <a:lnTo>
                    <a:pt x="1229779" y="109347"/>
                  </a:lnTo>
                  <a:lnTo>
                    <a:pt x="1207312" y="124574"/>
                  </a:lnTo>
                  <a:lnTo>
                    <a:pt x="1193076" y="146888"/>
                  </a:lnTo>
                  <a:lnTo>
                    <a:pt x="1188110" y="173736"/>
                  </a:lnTo>
                  <a:lnTo>
                    <a:pt x="1192898" y="201841"/>
                  </a:lnTo>
                  <a:lnTo>
                    <a:pt x="1206881" y="223913"/>
                  </a:lnTo>
                  <a:lnTo>
                    <a:pt x="1229525" y="238340"/>
                  </a:lnTo>
                  <a:lnTo>
                    <a:pt x="1260309" y="243509"/>
                  </a:lnTo>
                  <a:lnTo>
                    <a:pt x="1283347" y="240525"/>
                  </a:lnTo>
                  <a:lnTo>
                    <a:pt x="1303121" y="231800"/>
                  </a:lnTo>
                  <a:lnTo>
                    <a:pt x="1315250" y="220395"/>
                  </a:lnTo>
                  <a:lnTo>
                    <a:pt x="1318183" y="217639"/>
                  </a:lnTo>
                  <a:lnTo>
                    <a:pt x="1327073" y="198361"/>
                  </a:lnTo>
                  <a:lnTo>
                    <a:pt x="1296289" y="198361"/>
                  </a:lnTo>
                  <a:lnTo>
                    <a:pt x="1290904" y="207962"/>
                  </a:lnTo>
                  <a:lnTo>
                    <a:pt x="1283220" y="214858"/>
                  </a:lnTo>
                  <a:lnTo>
                    <a:pt x="1273073" y="219011"/>
                  </a:lnTo>
                  <a:lnTo>
                    <a:pt x="1260309" y="220395"/>
                  </a:lnTo>
                  <a:lnTo>
                    <a:pt x="1242695" y="217182"/>
                  </a:lnTo>
                  <a:lnTo>
                    <a:pt x="1230325" y="208572"/>
                  </a:lnTo>
                  <a:lnTo>
                    <a:pt x="1223035" y="196062"/>
                  </a:lnTo>
                  <a:lnTo>
                    <a:pt x="1220635" y="181165"/>
                  </a:lnTo>
                  <a:lnTo>
                    <a:pt x="1329080" y="181165"/>
                  </a:lnTo>
                  <a:close/>
                </a:path>
                <a:path w="1478915" h="297815">
                  <a:moveTo>
                    <a:pt x="1478572" y="148882"/>
                  </a:moveTo>
                  <a:lnTo>
                    <a:pt x="1448003" y="106578"/>
                  </a:lnTo>
                  <a:lnTo>
                    <a:pt x="1426362" y="103708"/>
                  </a:lnTo>
                  <a:lnTo>
                    <a:pt x="1412379" y="105333"/>
                  </a:lnTo>
                  <a:lnTo>
                    <a:pt x="1399781" y="110020"/>
                  </a:lnTo>
                  <a:lnTo>
                    <a:pt x="1388986" y="117436"/>
                  </a:lnTo>
                  <a:lnTo>
                    <a:pt x="1380439" y="127292"/>
                  </a:lnTo>
                  <a:lnTo>
                    <a:pt x="1379855" y="126771"/>
                  </a:lnTo>
                  <a:lnTo>
                    <a:pt x="1379855" y="107302"/>
                  </a:lnTo>
                  <a:lnTo>
                    <a:pt x="1349019" y="107302"/>
                  </a:lnTo>
                  <a:lnTo>
                    <a:pt x="1349019" y="239890"/>
                  </a:lnTo>
                  <a:lnTo>
                    <a:pt x="1381556" y="239890"/>
                  </a:lnTo>
                  <a:lnTo>
                    <a:pt x="1381556" y="161683"/>
                  </a:lnTo>
                  <a:lnTo>
                    <a:pt x="1384084" y="147993"/>
                  </a:lnTo>
                  <a:lnTo>
                    <a:pt x="1391285" y="136906"/>
                  </a:lnTo>
                  <a:lnTo>
                    <a:pt x="1402537" y="129489"/>
                  </a:lnTo>
                  <a:lnTo>
                    <a:pt x="1414437" y="127292"/>
                  </a:lnTo>
                  <a:lnTo>
                    <a:pt x="1417256" y="126771"/>
                  </a:lnTo>
                  <a:lnTo>
                    <a:pt x="1429740" y="128498"/>
                  </a:lnTo>
                  <a:lnTo>
                    <a:pt x="1438617" y="133858"/>
                  </a:lnTo>
                  <a:lnTo>
                    <a:pt x="1444002" y="143116"/>
                  </a:lnTo>
                  <a:lnTo>
                    <a:pt x="1446034" y="156514"/>
                  </a:lnTo>
                  <a:lnTo>
                    <a:pt x="1446034" y="239890"/>
                  </a:lnTo>
                  <a:lnTo>
                    <a:pt x="1478572" y="239890"/>
                  </a:lnTo>
                  <a:lnTo>
                    <a:pt x="1478572" y="148882"/>
                  </a:lnTo>
                  <a:close/>
                </a:path>
              </a:pathLst>
            </a:custGeom>
            <a:solidFill>
              <a:srgbClr val="FFFFFF"/>
            </a:solidFill>
          </p:spPr>
          <p:txBody>
            <a:bodyPr wrap="square" lIns="0" tIns="0" rIns="0" bIns="0" rtlCol="0"/>
            <a:lstStyle/>
            <a:p>
              <a:endParaRPr dirty="0"/>
            </a:p>
          </p:txBody>
        </p:sp>
      </p:grpSp>
      <p:sp>
        <p:nvSpPr>
          <p:cNvPr id="29" name="object 7">
            <a:extLst>
              <a:ext uri="{FF2B5EF4-FFF2-40B4-BE49-F238E27FC236}">
                <a16:creationId xmlns:a16="http://schemas.microsoft.com/office/drawing/2014/main" id="{A16DAEE1-4F11-BC64-1A14-8EA4FD0E552E}"/>
              </a:ext>
            </a:extLst>
          </p:cNvPr>
          <p:cNvSpPr/>
          <p:nvPr userDrawn="1"/>
        </p:nvSpPr>
        <p:spPr>
          <a:xfrm>
            <a:off x="917713" y="3765350"/>
            <a:ext cx="5819775" cy="0"/>
          </a:xfrm>
          <a:custGeom>
            <a:avLst/>
            <a:gdLst/>
            <a:ahLst/>
            <a:cxnLst/>
            <a:rect l="l" t="t" r="r" b="b"/>
            <a:pathLst>
              <a:path w="5819775">
                <a:moveTo>
                  <a:pt x="0" y="0"/>
                </a:moveTo>
                <a:lnTo>
                  <a:pt x="5819394" y="0"/>
                </a:lnTo>
              </a:path>
            </a:pathLst>
          </a:custGeom>
          <a:ln w="25400">
            <a:solidFill>
              <a:srgbClr val="B9BF61"/>
            </a:solidFill>
          </a:ln>
        </p:spPr>
        <p:txBody>
          <a:bodyPr wrap="square" lIns="0" tIns="0" rIns="0" bIns="0" rtlCol="0"/>
          <a:lstStyle/>
          <a:p>
            <a:endParaRPr/>
          </a:p>
        </p:txBody>
      </p:sp>
      <p:sp>
        <p:nvSpPr>
          <p:cNvPr id="5" name="Date Placeholder 3">
            <a:extLst>
              <a:ext uri="{FF2B5EF4-FFF2-40B4-BE49-F238E27FC236}">
                <a16:creationId xmlns:a16="http://schemas.microsoft.com/office/drawing/2014/main" id="{42EDB735-F79F-84B9-8799-546EA61D6235}"/>
              </a:ext>
            </a:extLst>
          </p:cNvPr>
          <p:cNvSpPr>
            <a:spLocks noGrp="1"/>
          </p:cNvSpPr>
          <p:nvPr>
            <p:ph type="dt" sz="half" idx="10"/>
          </p:nvPr>
        </p:nvSpPr>
        <p:spPr>
          <a:xfrm>
            <a:off x="838200" y="6356350"/>
            <a:ext cx="2743200" cy="365125"/>
          </a:xfrm>
          <a:prstGeom prst="rect">
            <a:avLst/>
          </a:prstGeom>
        </p:spPr>
        <p:txBody>
          <a:bodyPr/>
          <a:lstStyle>
            <a:lvl1pPr>
              <a:defRPr/>
            </a:lvl1pPr>
          </a:lstStyle>
          <a:p>
            <a:fld id="{00CFDB79-E735-4FBE-927A-2D3B6EB77C66}" type="datetime1">
              <a:rPr lang="en-US" smtClean="0"/>
              <a:t>3/11/2025</a:t>
            </a:fld>
            <a:endParaRPr lang="en-GB" dirty="0"/>
          </a:p>
        </p:txBody>
      </p:sp>
    </p:spTree>
    <p:extLst>
      <p:ext uri="{BB962C8B-B14F-4D97-AF65-F5344CB8AC3E}">
        <p14:creationId xmlns:p14="http://schemas.microsoft.com/office/powerpoint/2010/main" val="3920487434"/>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normAutofit/>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40271713-93E5-7452-B3D5-1A33DC36C567}"/>
              </a:ext>
            </a:extLst>
          </p:cNvPr>
          <p:cNvSpPr>
            <a:spLocks noGrp="1"/>
          </p:cNvSpPr>
          <p:nvPr>
            <p:ph type="ftr" sz="quarter" idx="11"/>
          </p:nvPr>
        </p:nvSpPr>
        <p:spPr>
          <a:xfrm>
            <a:off x="838200" y="6418911"/>
            <a:ext cx="94356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1FB29F9-C6BA-FF76-448A-DA95E6023B2F}"/>
              </a:ext>
            </a:extLst>
          </p:cNvPr>
          <p:cNvSpPr>
            <a:spLocks noGrp="1"/>
          </p:cNvSpPr>
          <p:nvPr>
            <p:ph type="sldNum" sz="quarter" idx="12"/>
          </p:nvPr>
        </p:nvSpPr>
        <p:spPr/>
        <p:txBody>
          <a:bodyPr/>
          <a:lstStyle/>
          <a:p>
            <a:fld id="{E99D6286-9882-44A2-8896-5DF2107D801A}" type="slidenum">
              <a:rPr lang="en-GB" smtClean="0"/>
              <a:t>‹#›</a:t>
            </a:fld>
            <a:endParaRPr lang="en-GB"/>
          </a:p>
        </p:txBody>
      </p:sp>
    </p:spTree>
    <p:extLst>
      <p:ext uri="{BB962C8B-B14F-4D97-AF65-F5344CB8AC3E}">
        <p14:creationId xmlns:p14="http://schemas.microsoft.com/office/powerpoint/2010/main" val="270658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object 8">
            <a:extLst>
              <a:ext uri="{FF2B5EF4-FFF2-40B4-BE49-F238E27FC236}">
                <a16:creationId xmlns:a16="http://schemas.microsoft.com/office/drawing/2014/main" id="{FA0EDF6A-EEEB-9BE1-DDAB-8ACBE5C437A5}"/>
              </a:ext>
            </a:extLst>
          </p:cNvPr>
          <p:cNvSpPr/>
          <p:nvPr userDrawn="1"/>
        </p:nvSpPr>
        <p:spPr>
          <a:xfrm>
            <a:off x="0" y="1472566"/>
            <a:ext cx="8839200" cy="1956434"/>
          </a:xfrm>
          <a:custGeom>
            <a:avLst/>
            <a:gdLst/>
            <a:ahLst/>
            <a:cxnLst/>
            <a:rect l="l" t="t" r="r" b="b"/>
            <a:pathLst>
              <a:path w="8580755" h="1956435">
                <a:moveTo>
                  <a:pt x="8580602" y="0"/>
                </a:moveTo>
                <a:lnTo>
                  <a:pt x="0" y="0"/>
                </a:lnTo>
                <a:lnTo>
                  <a:pt x="0" y="1956003"/>
                </a:lnTo>
                <a:lnTo>
                  <a:pt x="8580602" y="1956003"/>
                </a:lnTo>
                <a:lnTo>
                  <a:pt x="8580602" y="0"/>
                </a:lnTo>
                <a:close/>
              </a:path>
            </a:pathLst>
          </a:custGeom>
          <a:gradFill>
            <a:gsLst>
              <a:gs pos="100000">
                <a:schemeClr val="bg1">
                  <a:alpha val="0"/>
                </a:schemeClr>
              </a:gs>
              <a:gs pos="0">
                <a:schemeClr val="bg1"/>
              </a:gs>
            </a:gsLst>
            <a:lin ang="0" scaled="0"/>
          </a:gradFill>
        </p:spPr>
        <p:txBody>
          <a:bodyPr wrap="square" lIns="0" tIns="0" rIns="0" bIns="0" rtlCol="0"/>
          <a:lstStyle/>
          <a:p>
            <a:endParaRPr/>
          </a:p>
        </p:txBody>
      </p:sp>
      <p:sp>
        <p:nvSpPr>
          <p:cNvPr id="2" name="Title 1">
            <a:extLst>
              <a:ext uri="{FF2B5EF4-FFF2-40B4-BE49-F238E27FC236}">
                <a16:creationId xmlns:a16="http://schemas.microsoft.com/office/drawing/2014/main" id="{D522C23E-569A-8212-17CC-549EF53C3F67}"/>
              </a:ext>
            </a:extLst>
          </p:cNvPr>
          <p:cNvSpPr>
            <a:spLocks noGrp="1"/>
          </p:cNvSpPr>
          <p:nvPr>
            <p:ph type="title"/>
          </p:nvPr>
        </p:nvSpPr>
        <p:spPr>
          <a:xfrm>
            <a:off x="748748" y="1956182"/>
            <a:ext cx="6655904" cy="1084405"/>
          </a:xfrm>
        </p:spPr>
        <p:txBody>
          <a:bodyPr anchor="ctr"/>
          <a:lstStyle>
            <a:lvl1pPr>
              <a:defRPr sz="4000">
                <a:solidFill>
                  <a:srgbClr val="4A4A49"/>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0504CD6-FEB5-7DFD-4C4D-42294E4D99DE}"/>
              </a:ext>
            </a:extLst>
          </p:cNvPr>
          <p:cNvSpPr>
            <a:spLocks noGrp="1"/>
          </p:cNvSpPr>
          <p:nvPr>
            <p:ph type="body" idx="1"/>
          </p:nvPr>
        </p:nvSpPr>
        <p:spPr>
          <a:xfrm>
            <a:off x="838200" y="3643313"/>
            <a:ext cx="6368923" cy="2583751"/>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F3CCC39B-DC1E-D52C-2F46-40D14A7A0102}"/>
              </a:ext>
            </a:extLst>
          </p:cNvPr>
          <p:cNvSpPr>
            <a:spLocks noGrp="1"/>
          </p:cNvSpPr>
          <p:nvPr>
            <p:ph type="ftr" sz="quarter" idx="11"/>
          </p:nvPr>
        </p:nvSpPr>
        <p:spPr>
          <a:xfrm>
            <a:off x="838200" y="6418911"/>
            <a:ext cx="9435600" cy="365125"/>
          </a:xfrm>
          <a:prstGeom prst="rect">
            <a:avLst/>
          </a:prstGeom>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8785B180-3AFD-9D84-710F-B79C50EEEB78}"/>
              </a:ext>
            </a:extLst>
          </p:cNvPr>
          <p:cNvSpPr>
            <a:spLocks noGrp="1"/>
          </p:cNvSpPr>
          <p:nvPr>
            <p:ph type="sldNum" sz="quarter" idx="12"/>
          </p:nvPr>
        </p:nvSpPr>
        <p:spPr/>
        <p:txBody>
          <a:bodyPr/>
          <a:lstStyle>
            <a:lvl1pPr>
              <a:defRPr>
                <a:solidFill>
                  <a:schemeClr val="bg1"/>
                </a:solidFill>
              </a:defRPr>
            </a:lvl1pPr>
          </a:lstStyle>
          <a:p>
            <a:fld id="{E99D6286-9882-44A2-8896-5DF2107D801A}" type="slidenum">
              <a:rPr lang="en-GB" smtClean="0"/>
              <a:pPr/>
              <a:t>‹#›</a:t>
            </a:fld>
            <a:endParaRPr lang="en-GB"/>
          </a:p>
        </p:txBody>
      </p:sp>
      <p:pic>
        <p:nvPicPr>
          <p:cNvPr id="7" name="object 10">
            <a:extLst>
              <a:ext uri="{FF2B5EF4-FFF2-40B4-BE49-F238E27FC236}">
                <a16:creationId xmlns:a16="http://schemas.microsoft.com/office/drawing/2014/main" id="{623898C6-DB91-B98F-A515-D1A2D0E8D4C0}"/>
              </a:ext>
            </a:extLst>
          </p:cNvPr>
          <p:cNvPicPr/>
          <p:nvPr userDrawn="1"/>
        </p:nvPicPr>
        <p:blipFill>
          <a:blip r:embed="rId2" cstate="print"/>
          <a:stretch>
            <a:fillRect/>
          </a:stretch>
        </p:blipFill>
        <p:spPr>
          <a:xfrm>
            <a:off x="7207200" y="0"/>
            <a:ext cx="4985993" cy="6858000"/>
          </a:xfrm>
          <a:prstGeom prst="rect">
            <a:avLst/>
          </a:prstGeom>
        </p:spPr>
      </p:pic>
      <p:grpSp>
        <p:nvGrpSpPr>
          <p:cNvPr id="11" name="Group 10">
            <a:extLst>
              <a:ext uri="{FF2B5EF4-FFF2-40B4-BE49-F238E27FC236}">
                <a16:creationId xmlns:a16="http://schemas.microsoft.com/office/drawing/2014/main" id="{FC4104C9-80C5-9643-8236-9E5F3E0CDBA6}"/>
              </a:ext>
            </a:extLst>
          </p:cNvPr>
          <p:cNvGrpSpPr>
            <a:grpSpLocks noChangeAspect="1"/>
          </p:cNvGrpSpPr>
          <p:nvPr userDrawn="1"/>
        </p:nvGrpSpPr>
        <p:grpSpPr>
          <a:xfrm>
            <a:off x="10776651" y="6473885"/>
            <a:ext cx="1183212" cy="238333"/>
            <a:chOff x="10491420" y="6349301"/>
            <a:chExt cx="1479013" cy="297916"/>
          </a:xfrm>
        </p:grpSpPr>
        <p:sp>
          <p:nvSpPr>
            <p:cNvPr id="12" name="object 3">
              <a:extLst>
                <a:ext uri="{FF2B5EF4-FFF2-40B4-BE49-F238E27FC236}">
                  <a16:creationId xmlns:a16="http://schemas.microsoft.com/office/drawing/2014/main" id="{D1CF172D-0919-1A9C-F4B2-1DC437D01B31}"/>
                </a:ext>
              </a:extLst>
            </p:cNvPr>
            <p:cNvSpPr/>
            <p:nvPr userDrawn="1"/>
          </p:nvSpPr>
          <p:spPr>
            <a:xfrm>
              <a:off x="10686263" y="6349301"/>
              <a:ext cx="180340" cy="138430"/>
            </a:xfrm>
            <a:custGeom>
              <a:avLst/>
              <a:gdLst/>
              <a:ahLst/>
              <a:cxnLst/>
              <a:rect l="l" t="t" r="r" b="b"/>
              <a:pathLst>
                <a:path w="180340" h="138429">
                  <a:moveTo>
                    <a:pt x="180174" y="84048"/>
                  </a:moveTo>
                  <a:lnTo>
                    <a:pt x="164922" y="76746"/>
                  </a:lnTo>
                  <a:lnTo>
                    <a:pt x="132829" y="61379"/>
                  </a:lnTo>
                  <a:lnTo>
                    <a:pt x="93967" y="61379"/>
                  </a:lnTo>
                  <a:lnTo>
                    <a:pt x="89954" y="66179"/>
                  </a:lnTo>
                  <a:lnTo>
                    <a:pt x="80378" y="61125"/>
                  </a:lnTo>
                  <a:lnTo>
                    <a:pt x="65189" y="58559"/>
                  </a:lnTo>
                  <a:lnTo>
                    <a:pt x="50025" y="61125"/>
                  </a:lnTo>
                  <a:lnTo>
                    <a:pt x="49568" y="53428"/>
                  </a:lnTo>
                  <a:lnTo>
                    <a:pt x="136690" y="53428"/>
                  </a:lnTo>
                  <a:lnTo>
                    <a:pt x="133642" y="23863"/>
                  </a:lnTo>
                  <a:lnTo>
                    <a:pt x="89789" y="838"/>
                  </a:lnTo>
                  <a:lnTo>
                    <a:pt x="26631" y="0"/>
                  </a:lnTo>
                  <a:lnTo>
                    <a:pt x="7188" y="254"/>
                  </a:lnTo>
                  <a:lnTo>
                    <a:pt x="0" y="419"/>
                  </a:lnTo>
                  <a:lnTo>
                    <a:pt x="0" y="53848"/>
                  </a:lnTo>
                  <a:lnTo>
                    <a:pt x="47345" y="76517"/>
                  </a:lnTo>
                  <a:lnTo>
                    <a:pt x="86207" y="76517"/>
                  </a:lnTo>
                  <a:lnTo>
                    <a:pt x="90220" y="71729"/>
                  </a:lnTo>
                  <a:lnTo>
                    <a:pt x="99771" y="76746"/>
                  </a:lnTo>
                  <a:lnTo>
                    <a:pt x="114947" y="79336"/>
                  </a:lnTo>
                  <a:lnTo>
                    <a:pt x="130175" y="76746"/>
                  </a:lnTo>
                  <a:lnTo>
                    <a:pt x="130581" y="84467"/>
                  </a:lnTo>
                  <a:lnTo>
                    <a:pt x="43484" y="84467"/>
                  </a:lnTo>
                  <a:lnTo>
                    <a:pt x="46520" y="114033"/>
                  </a:lnTo>
                  <a:lnTo>
                    <a:pt x="90398" y="137058"/>
                  </a:lnTo>
                  <a:lnTo>
                    <a:pt x="153543" y="137909"/>
                  </a:lnTo>
                  <a:lnTo>
                    <a:pt x="172999" y="137655"/>
                  </a:lnTo>
                  <a:lnTo>
                    <a:pt x="180174" y="137477"/>
                  </a:lnTo>
                  <a:lnTo>
                    <a:pt x="180174" y="84048"/>
                  </a:lnTo>
                  <a:close/>
                </a:path>
              </a:pathLst>
            </a:custGeom>
            <a:solidFill>
              <a:srgbClr val="2A354C"/>
            </a:solidFill>
          </p:spPr>
          <p:txBody>
            <a:bodyPr wrap="square" lIns="0" tIns="0" rIns="0" bIns="0" rtlCol="0"/>
            <a:lstStyle/>
            <a:p>
              <a:endParaRPr>
                <a:latin typeface="Montserrat" panose="00000500000000000000" pitchFamily="2" charset="0"/>
              </a:endParaRPr>
            </a:p>
          </p:txBody>
        </p:sp>
        <p:sp>
          <p:nvSpPr>
            <p:cNvPr id="13" name="object 4">
              <a:extLst>
                <a:ext uri="{FF2B5EF4-FFF2-40B4-BE49-F238E27FC236}">
                  <a16:creationId xmlns:a16="http://schemas.microsoft.com/office/drawing/2014/main" id="{935C4AF4-E04D-FBD5-598C-445B34D88A9C}"/>
                </a:ext>
              </a:extLst>
            </p:cNvPr>
            <p:cNvSpPr/>
            <p:nvPr userDrawn="1"/>
          </p:nvSpPr>
          <p:spPr>
            <a:xfrm>
              <a:off x="10686263" y="6508787"/>
              <a:ext cx="180340" cy="138430"/>
            </a:xfrm>
            <a:custGeom>
              <a:avLst/>
              <a:gdLst/>
              <a:ahLst/>
              <a:cxnLst/>
              <a:rect l="l" t="t" r="r" b="b"/>
              <a:pathLst>
                <a:path w="180340" h="138429">
                  <a:moveTo>
                    <a:pt x="180174" y="419"/>
                  </a:moveTo>
                  <a:lnTo>
                    <a:pt x="172999" y="254"/>
                  </a:lnTo>
                  <a:lnTo>
                    <a:pt x="153543" y="0"/>
                  </a:lnTo>
                  <a:lnTo>
                    <a:pt x="124968" y="63"/>
                  </a:lnTo>
                  <a:lnTo>
                    <a:pt x="65582" y="2527"/>
                  </a:lnTo>
                  <a:lnTo>
                    <a:pt x="43484" y="53454"/>
                  </a:lnTo>
                  <a:lnTo>
                    <a:pt x="130581" y="53454"/>
                  </a:lnTo>
                  <a:lnTo>
                    <a:pt x="130175" y="61125"/>
                  </a:lnTo>
                  <a:lnTo>
                    <a:pt x="114947" y="58559"/>
                  </a:lnTo>
                  <a:lnTo>
                    <a:pt x="99771" y="61125"/>
                  </a:lnTo>
                  <a:lnTo>
                    <a:pt x="90208" y="66179"/>
                  </a:lnTo>
                  <a:lnTo>
                    <a:pt x="86207" y="61379"/>
                  </a:lnTo>
                  <a:lnTo>
                    <a:pt x="47345" y="61379"/>
                  </a:lnTo>
                  <a:lnTo>
                    <a:pt x="0" y="84048"/>
                  </a:lnTo>
                  <a:lnTo>
                    <a:pt x="0" y="137502"/>
                  </a:lnTo>
                  <a:lnTo>
                    <a:pt x="7188" y="137680"/>
                  </a:lnTo>
                  <a:lnTo>
                    <a:pt x="26631" y="137922"/>
                  </a:lnTo>
                  <a:lnTo>
                    <a:pt x="55219" y="137858"/>
                  </a:lnTo>
                  <a:lnTo>
                    <a:pt x="114592" y="135394"/>
                  </a:lnTo>
                  <a:lnTo>
                    <a:pt x="136690" y="84505"/>
                  </a:lnTo>
                  <a:lnTo>
                    <a:pt x="49568" y="84505"/>
                  </a:lnTo>
                  <a:lnTo>
                    <a:pt x="50025" y="76796"/>
                  </a:lnTo>
                  <a:lnTo>
                    <a:pt x="65189" y="79336"/>
                  </a:lnTo>
                  <a:lnTo>
                    <a:pt x="80378" y="76796"/>
                  </a:lnTo>
                  <a:lnTo>
                    <a:pt x="89966" y="71742"/>
                  </a:lnTo>
                  <a:lnTo>
                    <a:pt x="93967" y="76517"/>
                  </a:lnTo>
                  <a:lnTo>
                    <a:pt x="132829" y="76517"/>
                  </a:lnTo>
                  <a:lnTo>
                    <a:pt x="164973" y="61125"/>
                  </a:lnTo>
                  <a:lnTo>
                    <a:pt x="180174" y="53848"/>
                  </a:lnTo>
                  <a:lnTo>
                    <a:pt x="180174" y="419"/>
                  </a:lnTo>
                  <a:close/>
                </a:path>
              </a:pathLst>
            </a:custGeom>
            <a:solidFill>
              <a:srgbClr val="2A354C"/>
            </a:solidFill>
          </p:spPr>
          <p:txBody>
            <a:bodyPr wrap="square" lIns="0" tIns="0" rIns="0" bIns="0" rtlCol="0"/>
            <a:lstStyle/>
            <a:p>
              <a:endParaRPr>
                <a:latin typeface="Montserrat" panose="00000500000000000000" pitchFamily="2" charset="0"/>
              </a:endParaRPr>
            </a:p>
          </p:txBody>
        </p:sp>
        <p:sp>
          <p:nvSpPr>
            <p:cNvPr id="14" name="object 5">
              <a:extLst>
                <a:ext uri="{FF2B5EF4-FFF2-40B4-BE49-F238E27FC236}">
                  <a16:creationId xmlns:a16="http://schemas.microsoft.com/office/drawing/2014/main" id="{4AF7A87A-2BE2-EB88-BC9B-2D09F94568FA}"/>
                </a:ext>
              </a:extLst>
            </p:cNvPr>
            <p:cNvSpPr/>
            <p:nvPr userDrawn="1"/>
          </p:nvSpPr>
          <p:spPr>
            <a:xfrm>
              <a:off x="10491420" y="6349301"/>
              <a:ext cx="180340" cy="138430"/>
            </a:xfrm>
            <a:custGeom>
              <a:avLst/>
              <a:gdLst/>
              <a:ahLst/>
              <a:cxnLst/>
              <a:rect l="l" t="t" r="r" b="b"/>
              <a:pathLst>
                <a:path w="180340" h="138429">
                  <a:moveTo>
                    <a:pt x="180187" y="419"/>
                  </a:moveTo>
                  <a:lnTo>
                    <a:pt x="172999" y="254"/>
                  </a:lnTo>
                  <a:lnTo>
                    <a:pt x="153555" y="0"/>
                  </a:lnTo>
                  <a:lnTo>
                    <a:pt x="124980" y="63"/>
                  </a:lnTo>
                  <a:lnTo>
                    <a:pt x="65582" y="2501"/>
                  </a:lnTo>
                  <a:lnTo>
                    <a:pt x="43472" y="53428"/>
                  </a:lnTo>
                  <a:lnTo>
                    <a:pt x="130594" y="53428"/>
                  </a:lnTo>
                  <a:lnTo>
                    <a:pt x="130149" y="61125"/>
                  </a:lnTo>
                  <a:lnTo>
                    <a:pt x="114973" y="58559"/>
                  </a:lnTo>
                  <a:lnTo>
                    <a:pt x="99758" y="61125"/>
                  </a:lnTo>
                  <a:lnTo>
                    <a:pt x="90220" y="66167"/>
                  </a:lnTo>
                  <a:lnTo>
                    <a:pt x="86207" y="61379"/>
                  </a:lnTo>
                  <a:lnTo>
                    <a:pt x="47345" y="61379"/>
                  </a:lnTo>
                  <a:lnTo>
                    <a:pt x="0" y="84048"/>
                  </a:lnTo>
                  <a:lnTo>
                    <a:pt x="0" y="137477"/>
                  </a:lnTo>
                  <a:lnTo>
                    <a:pt x="7188" y="137655"/>
                  </a:lnTo>
                  <a:lnTo>
                    <a:pt x="26644" y="137909"/>
                  </a:lnTo>
                  <a:lnTo>
                    <a:pt x="55219" y="137845"/>
                  </a:lnTo>
                  <a:lnTo>
                    <a:pt x="114579" y="135407"/>
                  </a:lnTo>
                  <a:lnTo>
                    <a:pt x="136690" y="84467"/>
                  </a:lnTo>
                  <a:lnTo>
                    <a:pt x="49593" y="84467"/>
                  </a:lnTo>
                  <a:lnTo>
                    <a:pt x="50025" y="76746"/>
                  </a:lnTo>
                  <a:lnTo>
                    <a:pt x="65227" y="79336"/>
                  </a:lnTo>
                  <a:lnTo>
                    <a:pt x="80416" y="76746"/>
                  </a:lnTo>
                  <a:lnTo>
                    <a:pt x="89954" y="71742"/>
                  </a:lnTo>
                  <a:lnTo>
                    <a:pt x="93967" y="76517"/>
                  </a:lnTo>
                  <a:lnTo>
                    <a:pt x="132816" y="76517"/>
                  </a:lnTo>
                  <a:lnTo>
                    <a:pt x="164973" y="61125"/>
                  </a:lnTo>
                  <a:lnTo>
                    <a:pt x="180187" y="53848"/>
                  </a:lnTo>
                  <a:lnTo>
                    <a:pt x="180187" y="419"/>
                  </a:lnTo>
                  <a:close/>
                </a:path>
              </a:pathLst>
            </a:custGeom>
            <a:solidFill>
              <a:srgbClr val="2A354C"/>
            </a:solidFill>
          </p:spPr>
          <p:txBody>
            <a:bodyPr wrap="square" lIns="0" tIns="0" rIns="0" bIns="0" rtlCol="0"/>
            <a:lstStyle/>
            <a:p>
              <a:endParaRPr>
                <a:latin typeface="Montserrat" panose="00000500000000000000" pitchFamily="2" charset="0"/>
              </a:endParaRPr>
            </a:p>
          </p:txBody>
        </p:sp>
        <p:sp>
          <p:nvSpPr>
            <p:cNvPr id="15" name="object 6">
              <a:extLst>
                <a:ext uri="{FF2B5EF4-FFF2-40B4-BE49-F238E27FC236}">
                  <a16:creationId xmlns:a16="http://schemas.microsoft.com/office/drawing/2014/main" id="{230ABBD0-1002-D3BD-5600-7B8097A2FDAD}"/>
                </a:ext>
              </a:extLst>
            </p:cNvPr>
            <p:cNvSpPr/>
            <p:nvPr userDrawn="1"/>
          </p:nvSpPr>
          <p:spPr>
            <a:xfrm>
              <a:off x="10491420" y="6508787"/>
              <a:ext cx="180340" cy="138430"/>
            </a:xfrm>
            <a:custGeom>
              <a:avLst/>
              <a:gdLst/>
              <a:ahLst/>
              <a:cxnLst/>
              <a:rect l="l" t="t" r="r" b="b"/>
              <a:pathLst>
                <a:path w="180340" h="138429">
                  <a:moveTo>
                    <a:pt x="180187" y="84048"/>
                  </a:moveTo>
                  <a:lnTo>
                    <a:pt x="165036" y="76796"/>
                  </a:lnTo>
                  <a:lnTo>
                    <a:pt x="132816" y="61379"/>
                  </a:lnTo>
                  <a:lnTo>
                    <a:pt x="93967" y="61379"/>
                  </a:lnTo>
                  <a:lnTo>
                    <a:pt x="89966" y="66167"/>
                  </a:lnTo>
                  <a:lnTo>
                    <a:pt x="80416" y="61125"/>
                  </a:lnTo>
                  <a:lnTo>
                    <a:pt x="65227" y="58559"/>
                  </a:lnTo>
                  <a:lnTo>
                    <a:pt x="50025" y="61125"/>
                  </a:lnTo>
                  <a:lnTo>
                    <a:pt x="49593" y="53454"/>
                  </a:lnTo>
                  <a:lnTo>
                    <a:pt x="136690" y="53454"/>
                  </a:lnTo>
                  <a:lnTo>
                    <a:pt x="133642" y="23901"/>
                  </a:lnTo>
                  <a:lnTo>
                    <a:pt x="127736" y="8572"/>
                  </a:lnTo>
                  <a:lnTo>
                    <a:pt x="114579" y="2527"/>
                  </a:lnTo>
                  <a:lnTo>
                    <a:pt x="89776" y="838"/>
                  </a:lnTo>
                  <a:lnTo>
                    <a:pt x="55219" y="63"/>
                  </a:lnTo>
                  <a:lnTo>
                    <a:pt x="26644" y="0"/>
                  </a:lnTo>
                  <a:lnTo>
                    <a:pt x="7188" y="254"/>
                  </a:lnTo>
                  <a:lnTo>
                    <a:pt x="0" y="419"/>
                  </a:lnTo>
                  <a:lnTo>
                    <a:pt x="0" y="53848"/>
                  </a:lnTo>
                  <a:lnTo>
                    <a:pt x="47345" y="76517"/>
                  </a:lnTo>
                  <a:lnTo>
                    <a:pt x="86207" y="76517"/>
                  </a:lnTo>
                  <a:lnTo>
                    <a:pt x="90208" y="71755"/>
                  </a:lnTo>
                  <a:lnTo>
                    <a:pt x="99758" y="76796"/>
                  </a:lnTo>
                  <a:lnTo>
                    <a:pt x="114973" y="79336"/>
                  </a:lnTo>
                  <a:lnTo>
                    <a:pt x="130149" y="76796"/>
                  </a:lnTo>
                  <a:lnTo>
                    <a:pt x="130594" y="84505"/>
                  </a:lnTo>
                  <a:lnTo>
                    <a:pt x="43472" y="84505"/>
                  </a:lnTo>
                  <a:lnTo>
                    <a:pt x="46520" y="114046"/>
                  </a:lnTo>
                  <a:lnTo>
                    <a:pt x="90411" y="137058"/>
                  </a:lnTo>
                  <a:lnTo>
                    <a:pt x="153555" y="137922"/>
                  </a:lnTo>
                  <a:lnTo>
                    <a:pt x="172999" y="137680"/>
                  </a:lnTo>
                  <a:lnTo>
                    <a:pt x="180187" y="137502"/>
                  </a:lnTo>
                  <a:lnTo>
                    <a:pt x="180187" y="84048"/>
                  </a:lnTo>
                  <a:close/>
                </a:path>
              </a:pathLst>
            </a:custGeom>
            <a:solidFill>
              <a:srgbClr val="2A354C"/>
            </a:solidFill>
          </p:spPr>
          <p:txBody>
            <a:bodyPr wrap="square" lIns="0" tIns="0" rIns="0" bIns="0" rtlCol="0"/>
            <a:lstStyle/>
            <a:p>
              <a:endParaRPr>
                <a:latin typeface="Montserrat" panose="00000500000000000000" pitchFamily="2" charset="0"/>
              </a:endParaRPr>
            </a:p>
          </p:txBody>
        </p:sp>
        <p:sp>
          <p:nvSpPr>
            <p:cNvPr id="16" name="object 7">
              <a:extLst>
                <a:ext uri="{FF2B5EF4-FFF2-40B4-BE49-F238E27FC236}">
                  <a16:creationId xmlns:a16="http://schemas.microsoft.com/office/drawing/2014/main" id="{7641A549-CC95-5C51-7BFC-4B55582B9C70}"/>
                </a:ext>
              </a:extLst>
            </p:cNvPr>
            <p:cNvSpPr/>
            <p:nvPr userDrawn="1"/>
          </p:nvSpPr>
          <p:spPr>
            <a:xfrm>
              <a:off x="10921413" y="6406053"/>
              <a:ext cx="1049020" cy="187960"/>
            </a:xfrm>
            <a:custGeom>
              <a:avLst/>
              <a:gdLst/>
              <a:ahLst/>
              <a:cxnLst/>
              <a:rect l="l" t="t" r="r" b="b"/>
              <a:pathLst>
                <a:path w="1049020" h="187959">
                  <a:moveTo>
                    <a:pt x="95034" y="533"/>
                  </a:moveTo>
                  <a:lnTo>
                    <a:pt x="55094" y="7965"/>
                  </a:lnTo>
                  <a:lnTo>
                    <a:pt x="25214" y="28138"/>
                  </a:lnTo>
                  <a:lnTo>
                    <a:pt x="6485" y="57867"/>
                  </a:lnTo>
                  <a:lnTo>
                    <a:pt x="0" y="93967"/>
                  </a:lnTo>
                  <a:lnTo>
                    <a:pt x="6485" y="130074"/>
                  </a:lnTo>
                  <a:lnTo>
                    <a:pt x="25214" y="159807"/>
                  </a:lnTo>
                  <a:lnTo>
                    <a:pt x="55094" y="179981"/>
                  </a:lnTo>
                  <a:lnTo>
                    <a:pt x="95034" y="187413"/>
                  </a:lnTo>
                  <a:lnTo>
                    <a:pt x="128124" y="182138"/>
                  </a:lnTo>
                  <a:lnTo>
                    <a:pt x="154262" y="167327"/>
                  </a:lnTo>
                  <a:lnTo>
                    <a:pt x="158418" y="161950"/>
                  </a:lnTo>
                  <a:lnTo>
                    <a:pt x="95034" y="161950"/>
                  </a:lnTo>
                  <a:lnTo>
                    <a:pt x="67676" y="156141"/>
                  </a:lnTo>
                  <a:lnTo>
                    <a:pt x="48945" y="140793"/>
                  </a:lnTo>
                  <a:lnTo>
                    <a:pt x="38187" y="119028"/>
                  </a:lnTo>
                  <a:lnTo>
                    <a:pt x="34747" y="93967"/>
                  </a:lnTo>
                  <a:lnTo>
                    <a:pt x="38187" y="68896"/>
                  </a:lnTo>
                  <a:lnTo>
                    <a:pt x="48945" y="47137"/>
                  </a:lnTo>
                  <a:lnTo>
                    <a:pt x="67676" y="31800"/>
                  </a:lnTo>
                  <a:lnTo>
                    <a:pt x="95034" y="25996"/>
                  </a:lnTo>
                  <a:lnTo>
                    <a:pt x="161264" y="25996"/>
                  </a:lnTo>
                  <a:lnTo>
                    <a:pt x="152350" y="16678"/>
                  </a:lnTo>
                  <a:lnTo>
                    <a:pt x="126480" y="4754"/>
                  </a:lnTo>
                  <a:lnTo>
                    <a:pt x="95034" y="533"/>
                  </a:lnTo>
                  <a:close/>
                </a:path>
                <a:path w="1049020" h="187959">
                  <a:moveTo>
                    <a:pt x="179514" y="115188"/>
                  </a:moveTo>
                  <a:lnTo>
                    <a:pt x="145605" y="115188"/>
                  </a:lnTo>
                  <a:lnTo>
                    <a:pt x="140873" y="133473"/>
                  </a:lnTo>
                  <a:lnTo>
                    <a:pt x="130849" y="148328"/>
                  </a:lnTo>
                  <a:lnTo>
                    <a:pt x="115560" y="158303"/>
                  </a:lnTo>
                  <a:lnTo>
                    <a:pt x="95034" y="161950"/>
                  </a:lnTo>
                  <a:lnTo>
                    <a:pt x="158418" y="161950"/>
                  </a:lnTo>
                  <a:lnTo>
                    <a:pt x="171906" y="144503"/>
                  </a:lnTo>
                  <a:lnTo>
                    <a:pt x="179514" y="115188"/>
                  </a:lnTo>
                  <a:close/>
                </a:path>
                <a:path w="1049020" h="187959">
                  <a:moveTo>
                    <a:pt x="161264" y="25996"/>
                  </a:moveTo>
                  <a:lnTo>
                    <a:pt x="95034" y="25996"/>
                  </a:lnTo>
                  <a:lnTo>
                    <a:pt x="114130" y="28660"/>
                  </a:lnTo>
                  <a:lnTo>
                    <a:pt x="128411" y="36058"/>
                  </a:lnTo>
                  <a:lnTo>
                    <a:pt x="138369" y="47299"/>
                  </a:lnTo>
                  <a:lnTo>
                    <a:pt x="144500" y="61493"/>
                  </a:lnTo>
                  <a:lnTo>
                    <a:pt x="179235" y="61493"/>
                  </a:lnTo>
                  <a:lnTo>
                    <a:pt x="170613" y="35769"/>
                  </a:lnTo>
                  <a:lnTo>
                    <a:pt x="161264" y="25996"/>
                  </a:lnTo>
                  <a:close/>
                </a:path>
                <a:path w="1049020" h="187959">
                  <a:moveTo>
                    <a:pt x="318420" y="70015"/>
                  </a:moveTo>
                  <a:lnTo>
                    <a:pt x="261823" y="70015"/>
                  </a:lnTo>
                  <a:lnTo>
                    <a:pt x="272126" y="70692"/>
                  </a:lnTo>
                  <a:lnTo>
                    <a:pt x="282001" y="73317"/>
                  </a:lnTo>
                  <a:lnTo>
                    <a:pt x="289417" y="78780"/>
                  </a:lnTo>
                  <a:lnTo>
                    <a:pt x="292341" y="87972"/>
                  </a:lnTo>
                  <a:lnTo>
                    <a:pt x="288719" y="97608"/>
                  </a:lnTo>
                  <a:lnTo>
                    <a:pt x="278996" y="102341"/>
                  </a:lnTo>
                  <a:lnTo>
                    <a:pt x="264887" y="104576"/>
                  </a:lnTo>
                  <a:lnTo>
                    <a:pt x="248107" y="106718"/>
                  </a:lnTo>
                  <a:lnTo>
                    <a:pt x="227692" y="109711"/>
                  </a:lnTo>
                  <a:lnTo>
                    <a:pt x="209465" y="116017"/>
                  </a:lnTo>
                  <a:lnTo>
                    <a:pt x="196370" y="127995"/>
                  </a:lnTo>
                  <a:lnTo>
                    <a:pt x="191350" y="148005"/>
                  </a:lnTo>
                  <a:lnTo>
                    <a:pt x="195506" y="164995"/>
                  </a:lnTo>
                  <a:lnTo>
                    <a:pt x="206638" y="177099"/>
                  </a:lnTo>
                  <a:lnTo>
                    <a:pt x="222747" y="184344"/>
                  </a:lnTo>
                  <a:lnTo>
                    <a:pt x="241833" y="186753"/>
                  </a:lnTo>
                  <a:lnTo>
                    <a:pt x="255349" y="185813"/>
                  </a:lnTo>
                  <a:lnTo>
                    <a:pt x="269084" y="182897"/>
                  </a:lnTo>
                  <a:lnTo>
                    <a:pt x="281966" y="177864"/>
                  </a:lnTo>
                  <a:lnTo>
                    <a:pt x="292925" y="170573"/>
                  </a:lnTo>
                  <a:lnTo>
                    <a:pt x="338594" y="170573"/>
                  </a:lnTo>
                  <a:lnTo>
                    <a:pt x="338594" y="163639"/>
                  </a:lnTo>
                  <a:lnTo>
                    <a:pt x="253834" y="163639"/>
                  </a:lnTo>
                  <a:lnTo>
                    <a:pt x="244326" y="162839"/>
                  </a:lnTo>
                  <a:lnTo>
                    <a:pt x="234564" y="160097"/>
                  </a:lnTo>
                  <a:lnTo>
                    <a:pt x="226947" y="154900"/>
                  </a:lnTo>
                  <a:lnTo>
                    <a:pt x="223875" y="146735"/>
                  </a:lnTo>
                  <a:lnTo>
                    <a:pt x="226052" y="137082"/>
                  </a:lnTo>
                  <a:lnTo>
                    <a:pt x="271984" y="122034"/>
                  </a:lnTo>
                  <a:lnTo>
                    <a:pt x="281897" y="120121"/>
                  </a:lnTo>
                  <a:lnTo>
                    <a:pt x="290334" y="116712"/>
                  </a:lnTo>
                  <a:lnTo>
                    <a:pt x="322897" y="116712"/>
                  </a:lnTo>
                  <a:lnTo>
                    <a:pt x="322897" y="85407"/>
                  </a:lnTo>
                  <a:lnTo>
                    <a:pt x="318420" y="70015"/>
                  </a:lnTo>
                  <a:close/>
                </a:path>
                <a:path w="1049020" h="187959">
                  <a:moveTo>
                    <a:pt x="338594" y="170573"/>
                  </a:moveTo>
                  <a:lnTo>
                    <a:pt x="292925" y="170573"/>
                  </a:lnTo>
                  <a:lnTo>
                    <a:pt x="296074" y="178186"/>
                  </a:lnTo>
                  <a:lnTo>
                    <a:pt x="301507" y="183183"/>
                  </a:lnTo>
                  <a:lnTo>
                    <a:pt x="308916" y="185920"/>
                  </a:lnTo>
                  <a:lnTo>
                    <a:pt x="317995" y="186753"/>
                  </a:lnTo>
                  <a:lnTo>
                    <a:pt x="323443" y="186753"/>
                  </a:lnTo>
                  <a:lnTo>
                    <a:pt x="333705" y="184924"/>
                  </a:lnTo>
                  <a:lnTo>
                    <a:pt x="338594" y="183400"/>
                  </a:lnTo>
                  <a:lnTo>
                    <a:pt x="338594" y="170573"/>
                  </a:lnTo>
                  <a:close/>
                </a:path>
                <a:path w="1049020" h="187959">
                  <a:moveTo>
                    <a:pt x="322897" y="116712"/>
                  </a:moveTo>
                  <a:lnTo>
                    <a:pt x="290334" y="116712"/>
                  </a:lnTo>
                  <a:lnTo>
                    <a:pt x="290334" y="138506"/>
                  </a:lnTo>
                  <a:lnTo>
                    <a:pt x="286640" y="150223"/>
                  </a:lnTo>
                  <a:lnTo>
                    <a:pt x="277442" y="157997"/>
                  </a:lnTo>
                  <a:lnTo>
                    <a:pt x="265565" y="162309"/>
                  </a:lnTo>
                  <a:lnTo>
                    <a:pt x="253834" y="163639"/>
                  </a:lnTo>
                  <a:lnTo>
                    <a:pt x="324611" y="163639"/>
                  </a:lnTo>
                  <a:lnTo>
                    <a:pt x="322897" y="160858"/>
                  </a:lnTo>
                  <a:lnTo>
                    <a:pt x="322897" y="116712"/>
                  </a:lnTo>
                  <a:close/>
                </a:path>
                <a:path w="1049020" h="187959">
                  <a:moveTo>
                    <a:pt x="338594" y="163156"/>
                  </a:moveTo>
                  <a:lnTo>
                    <a:pt x="335140" y="163639"/>
                  </a:lnTo>
                  <a:lnTo>
                    <a:pt x="338594" y="163639"/>
                  </a:lnTo>
                  <a:lnTo>
                    <a:pt x="338594" y="163156"/>
                  </a:lnTo>
                  <a:close/>
                </a:path>
                <a:path w="1049020" h="187959">
                  <a:moveTo>
                    <a:pt x="263778" y="46951"/>
                  </a:moveTo>
                  <a:lnTo>
                    <a:pt x="239921" y="49043"/>
                  </a:lnTo>
                  <a:lnTo>
                    <a:pt x="218940" y="56207"/>
                  </a:lnTo>
                  <a:lnTo>
                    <a:pt x="203623" y="69776"/>
                  </a:lnTo>
                  <a:lnTo>
                    <a:pt x="196761" y="91084"/>
                  </a:lnTo>
                  <a:lnTo>
                    <a:pt x="229285" y="91084"/>
                  </a:lnTo>
                  <a:lnTo>
                    <a:pt x="232407" y="81737"/>
                  </a:lnTo>
                  <a:lnTo>
                    <a:pt x="239244" y="75168"/>
                  </a:lnTo>
                  <a:lnTo>
                    <a:pt x="249236" y="71289"/>
                  </a:lnTo>
                  <a:lnTo>
                    <a:pt x="261823" y="70015"/>
                  </a:lnTo>
                  <a:lnTo>
                    <a:pt x="318420" y="70015"/>
                  </a:lnTo>
                  <a:lnTo>
                    <a:pt x="317717" y="67600"/>
                  </a:lnTo>
                  <a:lnTo>
                    <a:pt x="304158" y="55692"/>
                  </a:lnTo>
                  <a:lnTo>
                    <a:pt x="285189" y="49027"/>
                  </a:lnTo>
                  <a:lnTo>
                    <a:pt x="263778" y="46951"/>
                  </a:lnTo>
                  <a:close/>
                </a:path>
                <a:path w="1049020" h="187959">
                  <a:moveTo>
                    <a:pt x="391642" y="50545"/>
                  </a:moveTo>
                  <a:lnTo>
                    <a:pt x="360857" y="50545"/>
                  </a:lnTo>
                  <a:lnTo>
                    <a:pt x="360857" y="183133"/>
                  </a:lnTo>
                  <a:lnTo>
                    <a:pt x="393395" y="183133"/>
                  </a:lnTo>
                  <a:lnTo>
                    <a:pt x="393395" y="104419"/>
                  </a:lnTo>
                  <a:lnTo>
                    <a:pt x="396062" y="89726"/>
                  </a:lnTo>
                  <a:lnTo>
                    <a:pt x="403193" y="78935"/>
                  </a:lnTo>
                  <a:lnTo>
                    <a:pt x="413476" y="72285"/>
                  </a:lnTo>
                  <a:lnTo>
                    <a:pt x="425602" y="70015"/>
                  </a:lnTo>
                  <a:lnTo>
                    <a:pt x="570821" y="70015"/>
                  </a:lnTo>
                  <a:lnTo>
                    <a:pt x="570092" y="68973"/>
                  </a:lnTo>
                  <a:lnTo>
                    <a:pt x="391642" y="68973"/>
                  </a:lnTo>
                  <a:lnTo>
                    <a:pt x="391642" y="50545"/>
                  </a:lnTo>
                  <a:close/>
                </a:path>
                <a:path w="1049020" h="187959">
                  <a:moveTo>
                    <a:pt x="515480" y="70015"/>
                  </a:moveTo>
                  <a:lnTo>
                    <a:pt x="425602" y="70015"/>
                  </a:lnTo>
                  <a:lnTo>
                    <a:pt x="437967" y="71827"/>
                  </a:lnTo>
                  <a:lnTo>
                    <a:pt x="445976" y="77176"/>
                  </a:lnTo>
                  <a:lnTo>
                    <a:pt x="450294" y="85933"/>
                  </a:lnTo>
                  <a:lnTo>
                    <a:pt x="451586" y="97967"/>
                  </a:lnTo>
                  <a:lnTo>
                    <a:pt x="451586" y="183133"/>
                  </a:lnTo>
                  <a:lnTo>
                    <a:pt x="484111" y="183133"/>
                  </a:lnTo>
                  <a:lnTo>
                    <a:pt x="484235" y="104419"/>
                  </a:lnTo>
                  <a:lnTo>
                    <a:pt x="485924" y="90481"/>
                  </a:lnTo>
                  <a:lnTo>
                    <a:pt x="491561" y="79349"/>
                  </a:lnTo>
                  <a:lnTo>
                    <a:pt x="501315" y="72408"/>
                  </a:lnTo>
                  <a:lnTo>
                    <a:pt x="515480" y="70015"/>
                  </a:lnTo>
                  <a:close/>
                </a:path>
                <a:path w="1049020" h="187959">
                  <a:moveTo>
                    <a:pt x="570821" y="70015"/>
                  </a:moveTo>
                  <a:lnTo>
                    <a:pt x="515480" y="70015"/>
                  </a:lnTo>
                  <a:lnTo>
                    <a:pt x="530389" y="72628"/>
                  </a:lnTo>
                  <a:lnTo>
                    <a:pt x="538437" y="79956"/>
                  </a:lnTo>
                  <a:lnTo>
                    <a:pt x="541724" y="91232"/>
                  </a:lnTo>
                  <a:lnTo>
                    <a:pt x="542298" y="104419"/>
                  </a:lnTo>
                  <a:lnTo>
                    <a:pt x="542353" y="183133"/>
                  </a:lnTo>
                  <a:lnTo>
                    <a:pt x="574827" y="183133"/>
                  </a:lnTo>
                  <a:lnTo>
                    <a:pt x="574769" y="91232"/>
                  </a:lnTo>
                  <a:lnTo>
                    <a:pt x="571489" y="70970"/>
                  </a:lnTo>
                  <a:lnTo>
                    <a:pt x="570821" y="70015"/>
                  </a:lnTo>
                  <a:close/>
                </a:path>
                <a:path w="1049020" h="187959">
                  <a:moveTo>
                    <a:pt x="437883" y="46951"/>
                  </a:moveTo>
                  <a:lnTo>
                    <a:pt x="422295" y="48556"/>
                  </a:lnTo>
                  <a:lnTo>
                    <a:pt x="410068" y="53066"/>
                  </a:lnTo>
                  <a:lnTo>
                    <a:pt x="400401" y="60024"/>
                  </a:lnTo>
                  <a:lnTo>
                    <a:pt x="392493" y="68973"/>
                  </a:lnTo>
                  <a:lnTo>
                    <a:pt x="479247" y="68973"/>
                  </a:lnTo>
                  <a:lnTo>
                    <a:pt x="472548" y="59151"/>
                  </a:lnTo>
                  <a:lnTo>
                    <a:pt x="462851" y="52290"/>
                  </a:lnTo>
                  <a:lnTo>
                    <a:pt x="451011" y="48265"/>
                  </a:lnTo>
                  <a:lnTo>
                    <a:pt x="437883" y="46951"/>
                  </a:lnTo>
                  <a:close/>
                </a:path>
                <a:path w="1049020" h="187959">
                  <a:moveTo>
                    <a:pt x="525475" y="46951"/>
                  </a:moveTo>
                  <a:lnTo>
                    <a:pt x="510765" y="48485"/>
                  </a:lnTo>
                  <a:lnTo>
                    <a:pt x="498417" y="52876"/>
                  </a:lnTo>
                  <a:lnTo>
                    <a:pt x="488041" y="59810"/>
                  </a:lnTo>
                  <a:lnTo>
                    <a:pt x="479247" y="68973"/>
                  </a:lnTo>
                  <a:lnTo>
                    <a:pt x="570092" y="68973"/>
                  </a:lnTo>
                  <a:lnTo>
                    <a:pt x="561814" y="57142"/>
                  </a:lnTo>
                  <a:lnTo>
                    <a:pt x="546307" y="49378"/>
                  </a:lnTo>
                  <a:lnTo>
                    <a:pt x="525475" y="46951"/>
                  </a:lnTo>
                  <a:close/>
                </a:path>
                <a:path w="1049020" h="187959">
                  <a:moveTo>
                    <a:pt x="656424" y="46951"/>
                  </a:moveTo>
                  <a:lnTo>
                    <a:pt x="632832" y="50985"/>
                  </a:lnTo>
                  <a:lnTo>
                    <a:pt x="612381" y="63455"/>
                  </a:lnTo>
                  <a:lnTo>
                    <a:pt x="597978" y="84917"/>
                  </a:lnTo>
                  <a:lnTo>
                    <a:pt x="592531" y="115925"/>
                  </a:lnTo>
                  <a:lnTo>
                    <a:pt x="596777" y="143773"/>
                  </a:lnTo>
                  <a:lnTo>
                    <a:pt x="609607" y="166255"/>
                  </a:lnTo>
                  <a:lnTo>
                    <a:pt x="631155" y="181280"/>
                  </a:lnTo>
                  <a:lnTo>
                    <a:pt x="661555" y="186753"/>
                  </a:lnTo>
                  <a:lnTo>
                    <a:pt x="675317" y="185513"/>
                  </a:lnTo>
                  <a:lnTo>
                    <a:pt x="688132" y="181649"/>
                  </a:lnTo>
                  <a:lnTo>
                    <a:pt x="699072" y="174950"/>
                  </a:lnTo>
                  <a:lnTo>
                    <a:pt x="707212" y="165201"/>
                  </a:lnTo>
                  <a:lnTo>
                    <a:pt x="738581" y="165201"/>
                  </a:lnTo>
                  <a:lnTo>
                    <a:pt x="738581" y="163639"/>
                  </a:lnTo>
                  <a:lnTo>
                    <a:pt x="665848" y="163639"/>
                  </a:lnTo>
                  <a:lnTo>
                    <a:pt x="647553" y="159756"/>
                  </a:lnTo>
                  <a:lnTo>
                    <a:pt x="634855" y="149502"/>
                  </a:lnTo>
                  <a:lnTo>
                    <a:pt x="627456" y="134969"/>
                  </a:lnTo>
                  <a:lnTo>
                    <a:pt x="625055" y="118249"/>
                  </a:lnTo>
                  <a:lnTo>
                    <a:pt x="627220" y="100651"/>
                  </a:lnTo>
                  <a:lnTo>
                    <a:pt x="634274" y="85188"/>
                  </a:lnTo>
                  <a:lnTo>
                    <a:pt x="647060" y="74197"/>
                  </a:lnTo>
                  <a:lnTo>
                    <a:pt x="666419" y="70015"/>
                  </a:lnTo>
                  <a:lnTo>
                    <a:pt x="738581" y="70015"/>
                  </a:lnTo>
                  <a:lnTo>
                    <a:pt x="738581" y="67729"/>
                  </a:lnTo>
                  <a:lnTo>
                    <a:pt x="705523" y="67729"/>
                  </a:lnTo>
                  <a:lnTo>
                    <a:pt x="696240" y="58315"/>
                  </a:lnTo>
                  <a:lnTo>
                    <a:pt x="684183" y="51858"/>
                  </a:lnTo>
                  <a:lnTo>
                    <a:pt x="670522" y="48142"/>
                  </a:lnTo>
                  <a:lnTo>
                    <a:pt x="656424" y="46951"/>
                  </a:lnTo>
                  <a:close/>
                </a:path>
                <a:path w="1049020" h="187959">
                  <a:moveTo>
                    <a:pt x="738581" y="165201"/>
                  </a:moveTo>
                  <a:lnTo>
                    <a:pt x="707783" y="165201"/>
                  </a:lnTo>
                  <a:lnTo>
                    <a:pt x="707783" y="183133"/>
                  </a:lnTo>
                  <a:lnTo>
                    <a:pt x="738581" y="183133"/>
                  </a:lnTo>
                  <a:lnTo>
                    <a:pt x="738581" y="165201"/>
                  </a:lnTo>
                  <a:close/>
                </a:path>
                <a:path w="1049020" h="187959">
                  <a:moveTo>
                    <a:pt x="738581" y="70015"/>
                  </a:moveTo>
                  <a:lnTo>
                    <a:pt x="666419" y="70015"/>
                  </a:lnTo>
                  <a:lnTo>
                    <a:pt x="683396" y="73198"/>
                  </a:lnTo>
                  <a:lnTo>
                    <a:pt x="696240" y="82396"/>
                  </a:lnTo>
                  <a:lnTo>
                    <a:pt x="704372" y="97077"/>
                  </a:lnTo>
                  <a:lnTo>
                    <a:pt x="707212" y="116712"/>
                  </a:lnTo>
                  <a:lnTo>
                    <a:pt x="704838" y="133775"/>
                  </a:lnTo>
                  <a:lnTo>
                    <a:pt x="697436" y="148824"/>
                  </a:lnTo>
                  <a:lnTo>
                    <a:pt x="684580" y="159550"/>
                  </a:lnTo>
                  <a:lnTo>
                    <a:pt x="665848" y="163639"/>
                  </a:lnTo>
                  <a:lnTo>
                    <a:pt x="738581" y="163639"/>
                  </a:lnTo>
                  <a:lnTo>
                    <a:pt x="738581" y="70015"/>
                  </a:lnTo>
                  <a:close/>
                </a:path>
                <a:path w="1049020" h="187959">
                  <a:moveTo>
                    <a:pt x="738581" y="0"/>
                  </a:moveTo>
                  <a:lnTo>
                    <a:pt x="706094" y="0"/>
                  </a:lnTo>
                  <a:lnTo>
                    <a:pt x="706094" y="67729"/>
                  </a:lnTo>
                  <a:lnTo>
                    <a:pt x="738581" y="67729"/>
                  </a:lnTo>
                  <a:lnTo>
                    <a:pt x="738581" y="0"/>
                  </a:lnTo>
                  <a:close/>
                </a:path>
                <a:path w="1049020" h="187959">
                  <a:moveTo>
                    <a:pt x="829487" y="46951"/>
                  </a:moveTo>
                  <a:lnTo>
                    <a:pt x="799788" y="52589"/>
                  </a:lnTo>
                  <a:lnTo>
                    <a:pt x="777319" y="67821"/>
                  </a:lnTo>
                  <a:lnTo>
                    <a:pt x="763093" y="90125"/>
                  </a:lnTo>
                  <a:lnTo>
                    <a:pt x="758126" y="116979"/>
                  </a:lnTo>
                  <a:lnTo>
                    <a:pt x="762906" y="145080"/>
                  </a:lnTo>
                  <a:lnTo>
                    <a:pt x="776890" y="167154"/>
                  </a:lnTo>
                  <a:lnTo>
                    <a:pt x="799542" y="181584"/>
                  </a:lnTo>
                  <a:lnTo>
                    <a:pt x="830325" y="186753"/>
                  </a:lnTo>
                  <a:lnTo>
                    <a:pt x="853354" y="183772"/>
                  </a:lnTo>
                  <a:lnTo>
                    <a:pt x="873132" y="175042"/>
                  </a:lnTo>
                  <a:lnTo>
                    <a:pt x="885264" y="163639"/>
                  </a:lnTo>
                  <a:lnTo>
                    <a:pt x="830325" y="163639"/>
                  </a:lnTo>
                  <a:lnTo>
                    <a:pt x="812703" y="160429"/>
                  </a:lnTo>
                  <a:lnTo>
                    <a:pt x="800334" y="151811"/>
                  </a:lnTo>
                  <a:lnTo>
                    <a:pt x="793042" y="139298"/>
                  </a:lnTo>
                  <a:lnTo>
                    <a:pt x="790651" y="124409"/>
                  </a:lnTo>
                  <a:lnTo>
                    <a:pt x="899096" y="124409"/>
                  </a:lnTo>
                  <a:lnTo>
                    <a:pt x="897736" y="105155"/>
                  </a:lnTo>
                  <a:lnTo>
                    <a:pt x="790651" y="105155"/>
                  </a:lnTo>
                  <a:lnTo>
                    <a:pt x="793929" y="91333"/>
                  </a:lnTo>
                  <a:lnTo>
                    <a:pt x="801954" y="80179"/>
                  </a:lnTo>
                  <a:lnTo>
                    <a:pt x="814036" y="72728"/>
                  </a:lnTo>
                  <a:lnTo>
                    <a:pt x="829487" y="70015"/>
                  </a:lnTo>
                  <a:lnTo>
                    <a:pt x="882773" y="70015"/>
                  </a:lnTo>
                  <a:lnTo>
                    <a:pt x="860745" y="53461"/>
                  </a:lnTo>
                  <a:lnTo>
                    <a:pt x="829487" y="46951"/>
                  </a:lnTo>
                  <a:close/>
                </a:path>
                <a:path w="1049020" h="187959">
                  <a:moveTo>
                    <a:pt x="897089" y="141604"/>
                  </a:moveTo>
                  <a:lnTo>
                    <a:pt x="866305" y="141604"/>
                  </a:lnTo>
                  <a:lnTo>
                    <a:pt x="860920" y="151209"/>
                  </a:lnTo>
                  <a:lnTo>
                    <a:pt x="853235" y="158099"/>
                  </a:lnTo>
                  <a:lnTo>
                    <a:pt x="843089" y="162250"/>
                  </a:lnTo>
                  <a:lnTo>
                    <a:pt x="830325" y="163639"/>
                  </a:lnTo>
                  <a:lnTo>
                    <a:pt x="885264" y="163639"/>
                  </a:lnTo>
                  <a:lnTo>
                    <a:pt x="888199" y="160880"/>
                  </a:lnTo>
                  <a:lnTo>
                    <a:pt x="897089" y="141604"/>
                  </a:lnTo>
                  <a:close/>
                </a:path>
                <a:path w="1049020" h="187959">
                  <a:moveTo>
                    <a:pt x="882773" y="70015"/>
                  </a:moveTo>
                  <a:lnTo>
                    <a:pt x="829487" y="70015"/>
                  </a:lnTo>
                  <a:lnTo>
                    <a:pt x="844404" y="72907"/>
                  </a:lnTo>
                  <a:lnTo>
                    <a:pt x="855859" y="80656"/>
                  </a:lnTo>
                  <a:lnTo>
                    <a:pt x="863399" y="91869"/>
                  </a:lnTo>
                  <a:lnTo>
                    <a:pt x="866571" y="105155"/>
                  </a:lnTo>
                  <a:lnTo>
                    <a:pt x="897736" y="105155"/>
                  </a:lnTo>
                  <a:lnTo>
                    <a:pt x="897056" y="95525"/>
                  </a:lnTo>
                  <a:lnTo>
                    <a:pt x="883770" y="70764"/>
                  </a:lnTo>
                  <a:lnTo>
                    <a:pt x="882773" y="70015"/>
                  </a:lnTo>
                  <a:close/>
                </a:path>
                <a:path w="1049020" h="187959">
                  <a:moveTo>
                    <a:pt x="949871" y="50545"/>
                  </a:moveTo>
                  <a:lnTo>
                    <a:pt x="919035" y="50545"/>
                  </a:lnTo>
                  <a:lnTo>
                    <a:pt x="919035" y="183133"/>
                  </a:lnTo>
                  <a:lnTo>
                    <a:pt x="951572" y="183133"/>
                  </a:lnTo>
                  <a:lnTo>
                    <a:pt x="951572" y="104927"/>
                  </a:lnTo>
                  <a:lnTo>
                    <a:pt x="954102" y="91237"/>
                  </a:lnTo>
                  <a:lnTo>
                    <a:pt x="961293" y="80151"/>
                  </a:lnTo>
                  <a:lnTo>
                    <a:pt x="972548" y="72725"/>
                  </a:lnTo>
                  <a:lnTo>
                    <a:pt x="984443" y="70535"/>
                  </a:lnTo>
                  <a:lnTo>
                    <a:pt x="950455" y="70535"/>
                  </a:lnTo>
                  <a:lnTo>
                    <a:pt x="949871" y="70015"/>
                  </a:lnTo>
                  <a:lnTo>
                    <a:pt x="949871" y="50545"/>
                  </a:lnTo>
                  <a:close/>
                </a:path>
                <a:path w="1049020" h="187959">
                  <a:moveTo>
                    <a:pt x="1043086" y="70015"/>
                  </a:moveTo>
                  <a:lnTo>
                    <a:pt x="987272" y="70015"/>
                  </a:lnTo>
                  <a:lnTo>
                    <a:pt x="999754" y="71744"/>
                  </a:lnTo>
                  <a:lnTo>
                    <a:pt x="1008629" y="77104"/>
                  </a:lnTo>
                  <a:lnTo>
                    <a:pt x="1014020" y="86356"/>
                  </a:lnTo>
                  <a:lnTo>
                    <a:pt x="1016050" y="99758"/>
                  </a:lnTo>
                  <a:lnTo>
                    <a:pt x="1016050" y="183133"/>
                  </a:lnTo>
                  <a:lnTo>
                    <a:pt x="1048588" y="183133"/>
                  </a:lnTo>
                  <a:lnTo>
                    <a:pt x="1048588" y="92125"/>
                  </a:lnTo>
                  <a:lnTo>
                    <a:pt x="1044923" y="72497"/>
                  </a:lnTo>
                  <a:lnTo>
                    <a:pt x="1043086" y="70015"/>
                  </a:lnTo>
                  <a:close/>
                </a:path>
                <a:path w="1049020" h="187959">
                  <a:moveTo>
                    <a:pt x="996378" y="46951"/>
                  </a:moveTo>
                  <a:lnTo>
                    <a:pt x="982395" y="48581"/>
                  </a:lnTo>
                  <a:lnTo>
                    <a:pt x="969787" y="53262"/>
                  </a:lnTo>
                  <a:lnTo>
                    <a:pt x="958995" y="60683"/>
                  </a:lnTo>
                  <a:lnTo>
                    <a:pt x="950455" y="70535"/>
                  </a:lnTo>
                  <a:lnTo>
                    <a:pt x="984443" y="70535"/>
                  </a:lnTo>
                  <a:lnTo>
                    <a:pt x="987272" y="70015"/>
                  </a:lnTo>
                  <a:lnTo>
                    <a:pt x="1043086" y="70015"/>
                  </a:lnTo>
                  <a:lnTo>
                    <a:pt x="1034465" y="58366"/>
                  </a:lnTo>
                  <a:lnTo>
                    <a:pt x="1018016" y="49820"/>
                  </a:lnTo>
                  <a:lnTo>
                    <a:pt x="996378" y="46951"/>
                  </a:lnTo>
                  <a:close/>
                </a:path>
              </a:pathLst>
            </a:custGeom>
            <a:solidFill>
              <a:srgbClr val="2A354C"/>
            </a:solidFill>
          </p:spPr>
          <p:txBody>
            <a:bodyPr wrap="square" lIns="0" tIns="0" rIns="0" bIns="0" rtlCol="0"/>
            <a:lstStyle/>
            <a:p>
              <a:endParaRPr>
                <a:latin typeface="Montserrat" panose="00000500000000000000" pitchFamily="2" charset="0"/>
              </a:endParaRPr>
            </a:p>
          </p:txBody>
        </p:sp>
      </p:grpSp>
    </p:spTree>
    <p:extLst>
      <p:ext uri="{BB962C8B-B14F-4D97-AF65-F5344CB8AC3E}">
        <p14:creationId xmlns:p14="http://schemas.microsoft.com/office/powerpoint/2010/main" val="597868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EB794959-04C2-640D-1268-2AE715D698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5CD09CD5-9DBD-27AD-BC5D-F5E86FEAB65C}"/>
              </a:ext>
            </a:extLst>
          </p:cNvPr>
          <p:cNvSpPr>
            <a:spLocks noGrp="1"/>
          </p:cNvSpPr>
          <p:nvPr>
            <p:ph type="ftr" sz="quarter" idx="11"/>
          </p:nvPr>
        </p:nvSpPr>
        <p:spPr>
          <a:xfrm>
            <a:off x="838200" y="6418911"/>
            <a:ext cx="94356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BF75A3DE-BA10-B95D-BCA7-517E24153651}"/>
              </a:ext>
            </a:extLst>
          </p:cNvPr>
          <p:cNvSpPr>
            <a:spLocks noGrp="1"/>
          </p:cNvSpPr>
          <p:nvPr>
            <p:ph type="sldNum" sz="quarter" idx="12"/>
          </p:nvPr>
        </p:nvSpPr>
        <p:spPr/>
        <p:txBody>
          <a:bodyPr/>
          <a:lstStyle/>
          <a:p>
            <a:fld id="{E99D6286-9882-44A2-8896-5DF2107D801A}" type="slidenum">
              <a:rPr lang="en-GB" smtClean="0"/>
              <a:t>‹#›</a:t>
            </a:fld>
            <a:endParaRPr lang="en-GB"/>
          </a:p>
        </p:txBody>
      </p:sp>
    </p:spTree>
    <p:extLst>
      <p:ext uri="{BB962C8B-B14F-4D97-AF65-F5344CB8AC3E}">
        <p14:creationId xmlns:p14="http://schemas.microsoft.com/office/powerpoint/2010/main" val="2245121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D965F-D623-A517-3076-F1E2C5852E67}"/>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EBD45998-019B-D8E6-BAE6-CE0281714C78}"/>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F88E6F89-769E-4AC2-1DC4-BA941A82D44C}"/>
              </a:ext>
            </a:extLst>
          </p:cNvPr>
          <p:cNvSpPr>
            <a:spLocks noGrp="1"/>
          </p:cNvSpPr>
          <p:nvPr>
            <p:ph type="sldNum" sz="quarter" idx="11"/>
          </p:nvPr>
        </p:nvSpPr>
        <p:spPr/>
        <p:txBody>
          <a:bodyPr/>
          <a:lstStyle/>
          <a:p>
            <a:fld id="{E99D6286-9882-44A2-8896-5DF2107D801A}" type="slidenum">
              <a:rPr lang="en-GB" smtClean="0"/>
              <a:pPr/>
              <a:t>‹#›</a:t>
            </a:fld>
            <a:endParaRPr lang="en-GB" dirty="0"/>
          </a:p>
        </p:txBody>
      </p:sp>
    </p:spTree>
    <p:extLst>
      <p:ext uri="{BB962C8B-B14F-4D97-AF65-F5344CB8AC3E}">
        <p14:creationId xmlns:p14="http://schemas.microsoft.com/office/powerpoint/2010/main" val="3184639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215CF-2485-56DB-0C82-EA69A6403CC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26C706-6501-A123-B5E5-D1AD198870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E0BAC7-1AD4-E4AD-CE3C-4A6D1ED3D5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654FD94-FB5C-B915-5194-BD43458087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A4730C-A6A0-A663-EC65-A163DBD392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1A66241D-0D6D-E949-55DB-1135303A34C4}"/>
              </a:ext>
            </a:extLst>
          </p:cNvPr>
          <p:cNvSpPr>
            <a:spLocks noGrp="1"/>
          </p:cNvSpPr>
          <p:nvPr>
            <p:ph type="ftr" sz="quarter" idx="11"/>
          </p:nvPr>
        </p:nvSpPr>
        <p:spPr>
          <a:xfrm>
            <a:off x="838200" y="6418911"/>
            <a:ext cx="94356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27FA050D-E31C-44AE-604F-A2A944A3193F}"/>
              </a:ext>
            </a:extLst>
          </p:cNvPr>
          <p:cNvSpPr>
            <a:spLocks noGrp="1"/>
          </p:cNvSpPr>
          <p:nvPr>
            <p:ph type="sldNum" sz="quarter" idx="12"/>
          </p:nvPr>
        </p:nvSpPr>
        <p:spPr/>
        <p:txBody>
          <a:bodyPr/>
          <a:lstStyle/>
          <a:p>
            <a:fld id="{E99D6286-9882-44A2-8896-5DF2107D801A}" type="slidenum">
              <a:rPr lang="en-GB" smtClean="0"/>
              <a:t>‹#›</a:t>
            </a:fld>
            <a:endParaRPr lang="en-GB"/>
          </a:p>
        </p:txBody>
      </p:sp>
    </p:spTree>
    <p:extLst>
      <p:ext uri="{BB962C8B-B14F-4D97-AF65-F5344CB8AC3E}">
        <p14:creationId xmlns:p14="http://schemas.microsoft.com/office/powerpoint/2010/main" val="657685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2BCC5-7CFC-1CD4-64BE-719C74CA14D7}"/>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AAF14A38-F532-3764-3927-398256FBEC3A}"/>
              </a:ext>
            </a:extLst>
          </p:cNvPr>
          <p:cNvSpPr>
            <a:spLocks noGrp="1"/>
          </p:cNvSpPr>
          <p:nvPr>
            <p:ph type="ftr" sz="quarter" idx="11"/>
          </p:nvPr>
        </p:nvSpPr>
        <p:spPr>
          <a:xfrm>
            <a:off x="838200" y="6418911"/>
            <a:ext cx="9435600" cy="365125"/>
          </a:xfrm>
          <a:prstGeom prst="rect">
            <a:avLst/>
          </a:prstGeom>
        </p:spPr>
        <p:txBody>
          <a:bodyPr/>
          <a:lstStyle/>
          <a:p>
            <a:endParaRPr lang="en-GB" dirty="0"/>
          </a:p>
        </p:txBody>
      </p:sp>
      <p:sp>
        <p:nvSpPr>
          <p:cNvPr id="5" name="Slide Number Placeholder 4">
            <a:extLst>
              <a:ext uri="{FF2B5EF4-FFF2-40B4-BE49-F238E27FC236}">
                <a16:creationId xmlns:a16="http://schemas.microsoft.com/office/drawing/2014/main" id="{E4550B43-0669-13D2-77BA-18E7B14A0202}"/>
              </a:ext>
            </a:extLst>
          </p:cNvPr>
          <p:cNvSpPr>
            <a:spLocks noGrp="1"/>
          </p:cNvSpPr>
          <p:nvPr>
            <p:ph type="sldNum" sz="quarter" idx="12"/>
          </p:nvPr>
        </p:nvSpPr>
        <p:spPr/>
        <p:txBody>
          <a:bodyPr/>
          <a:lstStyle/>
          <a:p>
            <a:fld id="{E99D6286-9882-44A2-8896-5DF2107D801A}" type="slidenum">
              <a:rPr lang="en-GB" smtClean="0"/>
              <a:t>‹#›</a:t>
            </a:fld>
            <a:endParaRPr lang="en-GB"/>
          </a:p>
        </p:txBody>
      </p:sp>
    </p:spTree>
    <p:extLst>
      <p:ext uri="{BB962C8B-B14F-4D97-AF65-F5344CB8AC3E}">
        <p14:creationId xmlns:p14="http://schemas.microsoft.com/office/powerpoint/2010/main" val="341384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F68DF3-F5D5-5BF3-A483-6B683E528F4E}"/>
              </a:ext>
            </a:extLst>
          </p:cNvPr>
          <p:cNvSpPr>
            <a:spLocks noGrp="1"/>
          </p:cNvSpPr>
          <p:nvPr>
            <p:ph type="ftr" sz="quarter" idx="11"/>
          </p:nvPr>
        </p:nvSpPr>
        <p:spPr>
          <a:xfrm>
            <a:off x="838200" y="6418911"/>
            <a:ext cx="94356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A72F2273-E813-5B93-EA23-A819B26625A8}"/>
              </a:ext>
            </a:extLst>
          </p:cNvPr>
          <p:cNvSpPr>
            <a:spLocks noGrp="1"/>
          </p:cNvSpPr>
          <p:nvPr>
            <p:ph type="sldNum" sz="quarter" idx="12"/>
          </p:nvPr>
        </p:nvSpPr>
        <p:spPr/>
        <p:txBody>
          <a:bodyPr/>
          <a:lstStyle/>
          <a:p>
            <a:fld id="{E99D6286-9882-44A2-8896-5DF2107D801A}" type="slidenum">
              <a:rPr lang="en-GB" smtClean="0"/>
              <a:t>‹#›</a:t>
            </a:fld>
            <a:endParaRPr lang="en-GB"/>
          </a:p>
        </p:txBody>
      </p:sp>
    </p:spTree>
    <p:extLst>
      <p:ext uri="{BB962C8B-B14F-4D97-AF65-F5344CB8AC3E}">
        <p14:creationId xmlns:p14="http://schemas.microsoft.com/office/powerpoint/2010/main" val="915572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E29A-1F45-6F59-92BA-77EC0A210E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A15CD56-6F61-F863-8F50-A4F34F7DA901}"/>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B79EC0F-9D06-77DD-518E-C6177BF93E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39795C80-43DD-71F6-4C60-0E7FA6ADEF1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DFD00F0-AD9C-024D-EBF0-CF79517D0061}"/>
              </a:ext>
            </a:extLst>
          </p:cNvPr>
          <p:cNvSpPr>
            <a:spLocks noGrp="1"/>
          </p:cNvSpPr>
          <p:nvPr>
            <p:ph type="sldNum" sz="quarter" idx="12"/>
          </p:nvPr>
        </p:nvSpPr>
        <p:spPr/>
        <p:txBody>
          <a:bodyPr/>
          <a:lstStyle/>
          <a:p>
            <a:fld id="{449106D3-3BDD-41C2-AA0C-ED079578205C}" type="slidenum">
              <a:rPr lang="en-GB" smtClean="0"/>
              <a:t>‹#›</a:t>
            </a:fld>
            <a:endParaRPr lang="en-GB"/>
          </a:p>
        </p:txBody>
      </p:sp>
    </p:spTree>
    <p:extLst>
      <p:ext uri="{BB962C8B-B14F-4D97-AF65-F5344CB8AC3E}">
        <p14:creationId xmlns:p14="http://schemas.microsoft.com/office/powerpoint/2010/main" val="2758151717"/>
      </p:ext>
    </p:extLst>
  </p:cSld>
  <p:clrMapOvr>
    <a:masterClrMapping/>
  </p:clrMapOvr>
</p:sldLayout>
</file>

<file path=ppt/slideMasters/_rels/slideMaster1.xml.rels><?xml version="1.0" encoding="UTF-8"?><Relationships xmlns="http://schemas.openxmlformats.org/package/2006/relationships"><Relationship Id="rId8" Target="../slideLayouts/slideLayout8.xml" Type="http://schemas.openxmlformats.org/officeDocument/2006/relationships/slideLayout" /><Relationship Id="rId3" Target="../slideLayouts/slideLayout3.xml" Type="http://schemas.openxmlformats.org/officeDocument/2006/relationships/slideLayout" /><Relationship Id="rId7" Target="../slideLayouts/slideLayout7.xml" Type="http://schemas.openxmlformats.org/officeDocument/2006/relationships/slideLayout" /><Relationship Id="rId2" Target="../slideLayouts/slideLayout2.xml" Type="http://schemas.openxmlformats.org/officeDocument/2006/relationships/slideLayout" /><Relationship Id="rId1" Target="../slideLayouts/slideLayout1.xml" Type="http://schemas.openxmlformats.org/officeDocument/2006/relationships/slideLayout" /><Relationship Id="rId6" Target="../slideLayouts/slideLayout6.xml" Type="http://schemas.openxmlformats.org/officeDocument/2006/relationships/slideLayout" /><Relationship Id="rId5" Target="../slideLayouts/slideLayout5.xml" Type="http://schemas.openxmlformats.org/officeDocument/2006/relationships/slideLayout" /><Relationship Id="rId10" Target="../theme/theme1.xml" Type="http://schemas.openxmlformats.org/officeDocument/2006/relationships/theme" /><Relationship Id="rId4" Target="../slideLayouts/slideLayout4.xml" Type="http://schemas.openxmlformats.org/officeDocument/2006/relationships/slideLayout" /><Relationship Id="rId9" Target="../slideLayouts/slideLayout9.xml" Type="http://schemas.openxmlformats.org/officeDocument/2006/relationships/slideLayout"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D1E953-6CB8-4EAB-6221-DA79DE6BE690}"/>
              </a:ext>
            </a:extLst>
          </p:cNvPr>
          <p:cNvSpPr>
            <a:spLocks noGrp="1"/>
          </p:cNvSpPr>
          <p:nvPr>
            <p:ph type="title"/>
          </p:nvPr>
        </p:nvSpPr>
        <p:spPr>
          <a:xfrm>
            <a:off x="838200" y="365125"/>
            <a:ext cx="11121662" cy="1325563"/>
          </a:xfrm>
          <a:prstGeom prst="rect">
            <a:avLst/>
          </a:prstGeom>
        </p:spPr>
        <p:txBody>
          <a:bodyPr anchor="ctr" bIns="45720" lIns="91440" rIns="91440" rtlCol="0" tIns="45720" vert="horz">
            <a:normAutofit/>
          </a:bodyPr>
          <a:lstStyle/>
          <a:p>
            <a:r>
              <a:rPr dirty="0" lang="en-US"/>
              <a:t>Click to edit Master title style</a:t>
            </a:r>
            <a:endParaRPr dirty="0" lang="en-GB"/>
          </a:p>
        </p:txBody>
      </p:sp>
      <p:sp>
        <p:nvSpPr>
          <p:cNvPr id="3" name="Text Placeholder 2">
            <a:extLst>
              <a:ext uri="{FF2B5EF4-FFF2-40B4-BE49-F238E27FC236}">
                <a16:creationId xmlns:a16="http://schemas.microsoft.com/office/drawing/2014/main" id="{0E00D0FB-AFF8-8B19-5813-4EF09909D6AD}"/>
              </a:ext>
            </a:extLst>
          </p:cNvPr>
          <p:cNvSpPr>
            <a:spLocks noGrp="1"/>
          </p:cNvSpPr>
          <p:nvPr>
            <p:ph idx="1" type="body"/>
          </p:nvPr>
        </p:nvSpPr>
        <p:spPr>
          <a:xfrm>
            <a:off x="838199" y="1825625"/>
            <a:ext cx="11121663" cy="4351338"/>
          </a:xfrm>
          <a:prstGeom prst="rect">
            <a:avLst/>
          </a:prstGeom>
        </p:spPr>
        <p:txBody>
          <a:bodyPr bIns="45720" lIns="91440" rIns="91440" rtlCol="0" tIns="45720" vert="horz">
            <a:normAutofit/>
          </a:body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GB"/>
          </a:p>
        </p:txBody>
      </p:sp>
      <p:sp>
        <p:nvSpPr>
          <p:cNvPr id="5" name="Footer Placeholder 4">
            <a:extLst>
              <a:ext uri="{FF2B5EF4-FFF2-40B4-BE49-F238E27FC236}">
                <a16:creationId xmlns:a16="http://schemas.microsoft.com/office/drawing/2014/main" id="{D3EB6931-F56A-1E57-D29D-26ECA325AA89}"/>
              </a:ext>
            </a:extLst>
          </p:cNvPr>
          <p:cNvSpPr>
            <a:spLocks noGrp="1"/>
          </p:cNvSpPr>
          <p:nvPr>
            <p:ph idx="3" sz="quarter" type="ftr"/>
          </p:nvPr>
        </p:nvSpPr>
        <p:spPr>
          <a:xfrm>
            <a:off x="838199" y="6418911"/>
            <a:ext cx="9435659" cy="365125"/>
          </a:xfrm>
          <a:prstGeom prst="rect">
            <a:avLst/>
          </a:prstGeom>
        </p:spPr>
        <p:txBody>
          <a:bodyPr anchor="ctr" bIns="45720" lIns="91440" rIns="91440" rtlCol="0" tIns="45720" vert="horz"/>
          <a:lstStyle>
            <a:lvl1pPr algn="l">
              <a:defRPr sz="1050">
                <a:solidFill>
                  <a:schemeClr val="tx1">
                    <a:tint val="82000"/>
                  </a:schemeClr>
                </a:solidFill>
                <a:latin charset="0" panose="00000500000000000000" pitchFamily="2" typeface="Montserrat"/>
              </a:defRPr>
            </a:lvl1pPr>
          </a:lstStyle>
          <a:p>
            <a:endParaRPr lang="en-GB"/>
          </a:p>
        </p:txBody>
      </p:sp>
      <p:sp>
        <p:nvSpPr>
          <p:cNvPr id="6" name="Slide Number Placeholder 5">
            <a:extLst>
              <a:ext uri="{FF2B5EF4-FFF2-40B4-BE49-F238E27FC236}">
                <a16:creationId xmlns:a16="http://schemas.microsoft.com/office/drawing/2014/main" id="{9CD460FE-A988-3C85-9441-F1304A3EA97C}"/>
              </a:ext>
            </a:extLst>
          </p:cNvPr>
          <p:cNvSpPr>
            <a:spLocks noGrp="1"/>
          </p:cNvSpPr>
          <p:nvPr>
            <p:ph idx="4" sz="quarter" type="sldNum"/>
          </p:nvPr>
        </p:nvSpPr>
        <p:spPr>
          <a:xfrm>
            <a:off x="10317707" y="6411908"/>
            <a:ext cx="458944" cy="365125"/>
          </a:xfrm>
          <a:prstGeom prst="rect">
            <a:avLst/>
          </a:prstGeom>
        </p:spPr>
        <p:txBody>
          <a:bodyPr anchor="ctr" bIns="45720" lIns="91440" rIns="91440" rtlCol="0" tIns="45720" vert="horz"/>
          <a:lstStyle>
            <a:lvl1pPr algn="r">
              <a:defRPr sz="1200">
                <a:solidFill>
                  <a:schemeClr val="tx1">
                    <a:tint val="82000"/>
                  </a:schemeClr>
                </a:solidFill>
                <a:latin charset="0" panose="00000500000000000000" pitchFamily="2" typeface="Montserrat"/>
              </a:defRPr>
            </a:lvl1pPr>
          </a:lstStyle>
          <a:p>
            <a:fld id="{E99D6286-9882-44A2-8896-5DF2107D801A}" type="slidenum">
              <a:rPr lang="en-GB" smtClean="0"/>
              <a:pPr/>
              <a:t>‹#›</a:t>
            </a:fld>
            <a:endParaRPr dirty="0" lang="en-GB"/>
          </a:p>
        </p:txBody>
      </p:sp>
      <p:grpSp>
        <p:nvGrpSpPr>
          <p:cNvPr id="7" name="Group 6">
            <a:extLst>
              <a:ext uri="{FF2B5EF4-FFF2-40B4-BE49-F238E27FC236}">
                <a16:creationId xmlns:a16="http://schemas.microsoft.com/office/drawing/2014/main" id="{58959641-FD55-40B2-2E14-697C667BAC36}"/>
              </a:ext>
            </a:extLst>
          </p:cNvPr>
          <p:cNvGrpSpPr>
            <a:grpSpLocks noChangeAspect="1"/>
          </p:cNvGrpSpPr>
          <p:nvPr userDrawn="1"/>
        </p:nvGrpSpPr>
        <p:grpSpPr>
          <a:xfrm>
            <a:off x="10776651" y="6473885"/>
            <a:ext cx="1183212" cy="238333"/>
            <a:chOff x="10491420" y="6349301"/>
            <a:chExt cx="1479013" cy="297916"/>
          </a:xfrm>
        </p:grpSpPr>
        <p:sp>
          <p:nvSpPr>
            <p:cNvPr id="8" name="object 3">
              <a:extLst>
                <a:ext uri="{FF2B5EF4-FFF2-40B4-BE49-F238E27FC236}">
                  <a16:creationId xmlns:a16="http://schemas.microsoft.com/office/drawing/2014/main" id="{8DE19C25-1993-F28F-1566-A74C464F3567}"/>
                </a:ext>
              </a:extLst>
            </p:cNvPr>
            <p:cNvSpPr/>
            <p:nvPr userDrawn="1"/>
          </p:nvSpPr>
          <p:spPr>
            <a:xfrm>
              <a:off x="10686263" y="6349301"/>
              <a:ext cx="180340" cy="138430"/>
            </a:xfrm>
            <a:custGeom>
              <a:avLst/>
              <a:gdLst/>
              <a:ahLst/>
              <a:cxnLst/>
              <a:rect b="b" l="l" r="r" t="t"/>
              <a:pathLst>
                <a:path h="138429" w="180340">
                  <a:moveTo>
                    <a:pt x="180174" y="84048"/>
                  </a:moveTo>
                  <a:lnTo>
                    <a:pt x="164922" y="76746"/>
                  </a:lnTo>
                  <a:lnTo>
                    <a:pt x="132829" y="61379"/>
                  </a:lnTo>
                  <a:lnTo>
                    <a:pt x="93967" y="61379"/>
                  </a:lnTo>
                  <a:lnTo>
                    <a:pt x="89954" y="66179"/>
                  </a:lnTo>
                  <a:lnTo>
                    <a:pt x="80378" y="61125"/>
                  </a:lnTo>
                  <a:lnTo>
                    <a:pt x="65189" y="58559"/>
                  </a:lnTo>
                  <a:lnTo>
                    <a:pt x="50025" y="61125"/>
                  </a:lnTo>
                  <a:lnTo>
                    <a:pt x="49568" y="53428"/>
                  </a:lnTo>
                  <a:lnTo>
                    <a:pt x="136690" y="53428"/>
                  </a:lnTo>
                  <a:lnTo>
                    <a:pt x="133642" y="23863"/>
                  </a:lnTo>
                  <a:lnTo>
                    <a:pt x="89789" y="838"/>
                  </a:lnTo>
                  <a:lnTo>
                    <a:pt x="26631" y="0"/>
                  </a:lnTo>
                  <a:lnTo>
                    <a:pt x="7188" y="254"/>
                  </a:lnTo>
                  <a:lnTo>
                    <a:pt x="0" y="419"/>
                  </a:lnTo>
                  <a:lnTo>
                    <a:pt x="0" y="53848"/>
                  </a:lnTo>
                  <a:lnTo>
                    <a:pt x="47345" y="76517"/>
                  </a:lnTo>
                  <a:lnTo>
                    <a:pt x="86207" y="76517"/>
                  </a:lnTo>
                  <a:lnTo>
                    <a:pt x="90220" y="71729"/>
                  </a:lnTo>
                  <a:lnTo>
                    <a:pt x="99771" y="76746"/>
                  </a:lnTo>
                  <a:lnTo>
                    <a:pt x="114947" y="79336"/>
                  </a:lnTo>
                  <a:lnTo>
                    <a:pt x="130175" y="76746"/>
                  </a:lnTo>
                  <a:lnTo>
                    <a:pt x="130581" y="84467"/>
                  </a:lnTo>
                  <a:lnTo>
                    <a:pt x="43484" y="84467"/>
                  </a:lnTo>
                  <a:lnTo>
                    <a:pt x="46520" y="114033"/>
                  </a:lnTo>
                  <a:lnTo>
                    <a:pt x="90398" y="137058"/>
                  </a:lnTo>
                  <a:lnTo>
                    <a:pt x="153543" y="137909"/>
                  </a:lnTo>
                  <a:lnTo>
                    <a:pt x="172999" y="137655"/>
                  </a:lnTo>
                  <a:lnTo>
                    <a:pt x="180174" y="137477"/>
                  </a:lnTo>
                  <a:lnTo>
                    <a:pt x="180174" y="84048"/>
                  </a:lnTo>
                  <a:close/>
                </a:path>
              </a:pathLst>
            </a:custGeom>
            <a:solidFill>
              <a:srgbClr val="2A354C"/>
            </a:solidFill>
          </p:spPr>
          <p:txBody>
            <a:bodyPr bIns="0" lIns="0" rIns="0" rtlCol="0" tIns="0" wrap="square"/>
            <a:lstStyle/>
            <a:p>
              <a:endParaRPr>
                <a:latin charset="0" panose="00000500000000000000" pitchFamily="2" typeface="Montserrat"/>
              </a:endParaRPr>
            </a:p>
          </p:txBody>
        </p:sp>
        <p:sp>
          <p:nvSpPr>
            <p:cNvPr id="9" name="object 4">
              <a:extLst>
                <a:ext uri="{FF2B5EF4-FFF2-40B4-BE49-F238E27FC236}">
                  <a16:creationId xmlns:a16="http://schemas.microsoft.com/office/drawing/2014/main" id="{E77C60A7-96CD-144F-1A4B-D71CD6505B3E}"/>
                </a:ext>
              </a:extLst>
            </p:cNvPr>
            <p:cNvSpPr/>
            <p:nvPr userDrawn="1"/>
          </p:nvSpPr>
          <p:spPr>
            <a:xfrm>
              <a:off x="10686263" y="6508787"/>
              <a:ext cx="180340" cy="138430"/>
            </a:xfrm>
            <a:custGeom>
              <a:avLst/>
              <a:gdLst/>
              <a:ahLst/>
              <a:cxnLst/>
              <a:rect b="b" l="l" r="r" t="t"/>
              <a:pathLst>
                <a:path h="138429" w="180340">
                  <a:moveTo>
                    <a:pt x="180174" y="419"/>
                  </a:moveTo>
                  <a:lnTo>
                    <a:pt x="172999" y="254"/>
                  </a:lnTo>
                  <a:lnTo>
                    <a:pt x="153543" y="0"/>
                  </a:lnTo>
                  <a:lnTo>
                    <a:pt x="124968" y="63"/>
                  </a:lnTo>
                  <a:lnTo>
                    <a:pt x="65582" y="2527"/>
                  </a:lnTo>
                  <a:lnTo>
                    <a:pt x="43484" y="53454"/>
                  </a:lnTo>
                  <a:lnTo>
                    <a:pt x="130581" y="53454"/>
                  </a:lnTo>
                  <a:lnTo>
                    <a:pt x="130175" y="61125"/>
                  </a:lnTo>
                  <a:lnTo>
                    <a:pt x="114947" y="58559"/>
                  </a:lnTo>
                  <a:lnTo>
                    <a:pt x="99771" y="61125"/>
                  </a:lnTo>
                  <a:lnTo>
                    <a:pt x="90208" y="66179"/>
                  </a:lnTo>
                  <a:lnTo>
                    <a:pt x="86207" y="61379"/>
                  </a:lnTo>
                  <a:lnTo>
                    <a:pt x="47345" y="61379"/>
                  </a:lnTo>
                  <a:lnTo>
                    <a:pt x="0" y="84048"/>
                  </a:lnTo>
                  <a:lnTo>
                    <a:pt x="0" y="137502"/>
                  </a:lnTo>
                  <a:lnTo>
                    <a:pt x="7188" y="137680"/>
                  </a:lnTo>
                  <a:lnTo>
                    <a:pt x="26631" y="137922"/>
                  </a:lnTo>
                  <a:lnTo>
                    <a:pt x="55219" y="137858"/>
                  </a:lnTo>
                  <a:lnTo>
                    <a:pt x="114592" y="135394"/>
                  </a:lnTo>
                  <a:lnTo>
                    <a:pt x="136690" y="84505"/>
                  </a:lnTo>
                  <a:lnTo>
                    <a:pt x="49568" y="84505"/>
                  </a:lnTo>
                  <a:lnTo>
                    <a:pt x="50025" y="76796"/>
                  </a:lnTo>
                  <a:lnTo>
                    <a:pt x="65189" y="79336"/>
                  </a:lnTo>
                  <a:lnTo>
                    <a:pt x="80378" y="76796"/>
                  </a:lnTo>
                  <a:lnTo>
                    <a:pt x="89966" y="71742"/>
                  </a:lnTo>
                  <a:lnTo>
                    <a:pt x="93967" y="76517"/>
                  </a:lnTo>
                  <a:lnTo>
                    <a:pt x="132829" y="76517"/>
                  </a:lnTo>
                  <a:lnTo>
                    <a:pt x="164973" y="61125"/>
                  </a:lnTo>
                  <a:lnTo>
                    <a:pt x="180174" y="53848"/>
                  </a:lnTo>
                  <a:lnTo>
                    <a:pt x="180174" y="419"/>
                  </a:lnTo>
                  <a:close/>
                </a:path>
              </a:pathLst>
            </a:custGeom>
            <a:solidFill>
              <a:srgbClr val="2A354C"/>
            </a:solidFill>
          </p:spPr>
          <p:txBody>
            <a:bodyPr bIns="0" lIns="0" rIns="0" rtlCol="0" tIns="0" wrap="square"/>
            <a:lstStyle/>
            <a:p>
              <a:endParaRPr>
                <a:latin charset="0" panose="00000500000000000000" pitchFamily="2" typeface="Montserrat"/>
              </a:endParaRPr>
            </a:p>
          </p:txBody>
        </p:sp>
        <p:sp>
          <p:nvSpPr>
            <p:cNvPr id="10" name="object 5">
              <a:extLst>
                <a:ext uri="{FF2B5EF4-FFF2-40B4-BE49-F238E27FC236}">
                  <a16:creationId xmlns:a16="http://schemas.microsoft.com/office/drawing/2014/main" id="{326DAD1A-906C-9590-59E3-F1FEE582174D}"/>
                </a:ext>
              </a:extLst>
            </p:cNvPr>
            <p:cNvSpPr/>
            <p:nvPr userDrawn="1"/>
          </p:nvSpPr>
          <p:spPr>
            <a:xfrm>
              <a:off x="10491420" y="6349301"/>
              <a:ext cx="180340" cy="138430"/>
            </a:xfrm>
            <a:custGeom>
              <a:avLst/>
              <a:gdLst/>
              <a:ahLst/>
              <a:cxnLst/>
              <a:rect b="b" l="l" r="r" t="t"/>
              <a:pathLst>
                <a:path h="138429" w="180340">
                  <a:moveTo>
                    <a:pt x="180187" y="419"/>
                  </a:moveTo>
                  <a:lnTo>
                    <a:pt x="172999" y="254"/>
                  </a:lnTo>
                  <a:lnTo>
                    <a:pt x="153555" y="0"/>
                  </a:lnTo>
                  <a:lnTo>
                    <a:pt x="124980" y="63"/>
                  </a:lnTo>
                  <a:lnTo>
                    <a:pt x="65582" y="2501"/>
                  </a:lnTo>
                  <a:lnTo>
                    <a:pt x="43472" y="53428"/>
                  </a:lnTo>
                  <a:lnTo>
                    <a:pt x="130594" y="53428"/>
                  </a:lnTo>
                  <a:lnTo>
                    <a:pt x="130149" y="61125"/>
                  </a:lnTo>
                  <a:lnTo>
                    <a:pt x="114973" y="58559"/>
                  </a:lnTo>
                  <a:lnTo>
                    <a:pt x="99758" y="61125"/>
                  </a:lnTo>
                  <a:lnTo>
                    <a:pt x="90220" y="66167"/>
                  </a:lnTo>
                  <a:lnTo>
                    <a:pt x="86207" y="61379"/>
                  </a:lnTo>
                  <a:lnTo>
                    <a:pt x="47345" y="61379"/>
                  </a:lnTo>
                  <a:lnTo>
                    <a:pt x="0" y="84048"/>
                  </a:lnTo>
                  <a:lnTo>
                    <a:pt x="0" y="137477"/>
                  </a:lnTo>
                  <a:lnTo>
                    <a:pt x="7188" y="137655"/>
                  </a:lnTo>
                  <a:lnTo>
                    <a:pt x="26644" y="137909"/>
                  </a:lnTo>
                  <a:lnTo>
                    <a:pt x="55219" y="137845"/>
                  </a:lnTo>
                  <a:lnTo>
                    <a:pt x="114579" y="135407"/>
                  </a:lnTo>
                  <a:lnTo>
                    <a:pt x="136690" y="84467"/>
                  </a:lnTo>
                  <a:lnTo>
                    <a:pt x="49593" y="84467"/>
                  </a:lnTo>
                  <a:lnTo>
                    <a:pt x="50025" y="76746"/>
                  </a:lnTo>
                  <a:lnTo>
                    <a:pt x="65227" y="79336"/>
                  </a:lnTo>
                  <a:lnTo>
                    <a:pt x="80416" y="76746"/>
                  </a:lnTo>
                  <a:lnTo>
                    <a:pt x="89954" y="71742"/>
                  </a:lnTo>
                  <a:lnTo>
                    <a:pt x="93967" y="76517"/>
                  </a:lnTo>
                  <a:lnTo>
                    <a:pt x="132816" y="76517"/>
                  </a:lnTo>
                  <a:lnTo>
                    <a:pt x="164973" y="61125"/>
                  </a:lnTo>
                  <a:lnTo>
                    <a:pt x="180187" y="53848"/>
                  </a:lnTo>
                  <a:lnTo>
                    <a:pt x="180187" y="419"/>
                  </a:lnTo>
                  <a:close/>
                </a:path>
              </a:pathLst>
            </a:custGeom>
            <a:solidFill>
              <a:srgbClr val="2A354C"/>
            </a:solidFill>
          </p:spPr>
          <p:txBody>
            <a:bodyPr bIns="0" lIns="0" rIns="0" rtlCol="0" tIns="0" wrap="square"/>
            <a:lstStyle/>
            <a:p>
              <a:endParaRPr>
                <a:latin charset="0" panose="00000500000000000000" pitchFamily="2" typeface="Montserrat"/>
              </a:endParaRPr>
            </a:p>
          </p:txBody>
        </p:sp>
        <p:sp>
          <p:nvSpPr>
            <p:cNvPr id="11" name="object 6">
              <a:extLst>
                <a:ext uri="{FF2B5EF4-FFF2-40B4-BE49-F238E27FC236}">
                  <a16:creationId xmlns:a16="http://schemas.microsoft.com/office/drawing/2014/main" id="{1467622B-84B7-6399-25A7-FAEF7C321E3A}"/>
                </a:ext>
              </a:extLst>
            </p:cNvPr>
            <p:cNvSpPr/>
            <p:nvPr userDrawn="1"/>
          </p:nvSpPr>
          <p:spPr>
            <a:xfrm>
              <a:off x="10491420" y="6508787"/>
              <a:ext cx="180340" cy="138430"/>
            </a:xfrm>
            <a:custGeom>
              <a:avLst/>
              <a:gdLst/>
              <a:ahLst/>
              <a:cxnLst/>
              <a:rect b="b" l="l" r="r" t="t"/>
              <a:pathLst>
                <a:path h="138429" w="180340">
                  <a:moveTo>
                    <a:pt x="180187" y="84048"/>
                  </a:moveTo>
                  <a:lnTo>
                    <a:pt x="165036" y="76796"/>
                  </a:lnTo>
                  <a:lnTo>
                    <a:pt x="132816" y="61379"/>
                  </a:lnTo>
                  <a:lnTo>
                    <a:pt x="93967" y="61379"/>
                  </a:lnTo>
                  <a:lnTo>
                    <a:pt x="89966" y="66167"/>
                  </a:lnTo>
                  <a:lnTo>
                    <a:pt x="80416" y="61125"/>
                  </a:lnTo>
                  <a:lnTo>
                    <a:pt x="65227" y="58559"/>
                  </a:lnTo>
                  <a:lnTo>
                    <a:pt x="50025" y="61125"/>
                  </a:lnTo>
                  <a:lnTo>
                    <a:pt x="49593" y="53454"/>
                  </a:lnTo>
                  <a:lnTo>
                    <a:pt x="136690" y="53454"/>
                  </a:lnTo>
                  <a:lnTo>
                    <a:pt x="133642" y="23901"/>
                  </a:lnTo>
                  <a:lnTo>
                    <a:pt x="127736" y="8572"/>
                  </a:lnTo>
                  <a:lnTo>
                    <a:pt x="114579" y="2527"/>
                  </a:lnTo>
                  <a:lnTo>
                    <a:pt x="89776" y="838"/>
                  </a:lnTo>
                  <a:lnTo>
                    <a:pt x="55219" y="63"/>
                  </a:lnTo>
                  <a:lnTo>
                    <a:pt x="26644" y="0"/>
                  </a:lnTo>
                  <a:lnTo>
                    <a:pt x="7188" y="254"/>
                  </a:lnTo>
                  <a:lnTo>
                    <a:pt x="0" y="419"/>
                  </a:lnTo>
                  <a:lnTo>
                    <a:pt x="0" y="53848"/>
                  </a:lnTo>
                  <a:lnTo>
                    <a:pt x="47345" y="76517"/>
                  </a:lnTo>
                  <a:lnTo>
                    <a:pt x="86207" y="76517"/>
                  </a:lnTo>
                  <a:lnTo>
                    <a:pt x="90208" y="71755"/>
                  </a:lnTo>
                  <a:lnTo>
                    <a:pt x="99758" y="76796"/>
                  </a:lnTo>
                  <a:lnTo>
                    <a:pt x="114973" y="79336"/>
                  </a:lnTo>
                  <a:lnTo>
                    <a:pt x="130149" y="76796"/>
                  </a:lnTo>
                  <a:lnTo>
                    <a:pt x="130594" y="84505"/>
                  </a:lnTo>
                  <a:lnTo>
                    <a:pt x="43472" y="84505"/>
                  </a:lnTo>
                  <a:lnTo>
                    <a:pt x="46520" y="114046"/>
                  </a:lnTo>
                  <a:lnTo>
                    <a:pt x="90411" y="137058"/>
                  </a:lnTo>
                  <a:lnTo>
                    <a:pt x="153555" y="137922"/>
                  </a:lnTo>
                  <a:lnTo>
                    <a:pt x="172999" y="137680"/>
                  </a:lnTo>
                  <a:lnTo>
                    <a:pt x="180187" y="137502"/>
                  </a:lnTo>
                  <a:lnTo>
                    <a:pt x="180187" y="84048"/>
                  </a:lnTo>
                  <a:close/>
                </a:path>
              </a:pathLst>
            </a:custGeom>
            <a:solidFill>
              <a:srgbClr val="2A354C"/>
            </a:solidFill>
          </p:spPr>
          <p:txBody>
            <a:bodyPr bIns="0" lIns="0" rIns="0" rtlCol="0" tIns="0" wrap="square"/>
            <a:lstStyle/>
            <a:p>
              <a:endParaRPr>
                <a:latin charset="0" panose="00000500000000000000" pitchFamily="2" typeface="Montserrat"/>
              </a:endParaRPr>
            </a:p>
          </p:txBody>
        </p:sp>
        <p:sp>
          <p:nvSpPr>
            <p:cNvPr id="12" name="object 7">
              <a:extLst>
                <a:ext uri="{FF2B5EF4-FFF2-40B4-BE49-F238E27FC236}">
                  <a16:creationId xmlns:a16="http://schemas.microsoft.com/office/drawing/2014/main" id="{07C726EA-D5AD-4E04-3AFA-7D915EB6BADE}"/>
                </a:ext>
              </a:extLst>
            </p:cNvPr>
            <p:cNvSpPr/>
            <p:nvPr userDrawn="1"/>
          </p:nvSpPr>
          <p:spPr>
            <a:xfrm>
              <a:off x="10921413" y="6406053"/>
              <a:ext cx="1049020" cy="187960"/>
            </a:xfrm>
            <a:custGeom>
              <a:avLst/>
              <a:gdLst/>
              <a:ahLst/>
              <a:cxnLst/>
              <a:rect b="b" l="l" r="r" t="t"/>
              <a:pathLst>
                <a:path h="187959" w="1049020">
                  <a:moveTo>
                    <a:pt x="95034" y="533"/>
                  </a:moveTo>
                  <a:lnTo>
                    <a:pt x="55094" y="7965"/>
                  </a:lnTo>
                  <a:lnTo>
                    <a:pt x="25214" y="28138"/>
                  </a:lnTo>
                  <a:lnTo>
                    <a:pt x="6485" y="57867"/>
                  </a:lnTo>
                  <a:lnTo>
                    <a:pt x="0" y="93967"/>
                  </a:lnTo>
                  <a:lnTo>
                    <a:pt x="6485" y="130074"/>
                  </a:lnTo>
                  <a:lnTo>
                    <a:pt x="25214" y="159807"/>
                  </a:lnTo>
                  <a:lnTo>
                    <a:pt x="55094" y="179981"/>
                  </a:lnTo>
                  <a:lnTo>
                    <a:pt x="95034" y="187413"/>
                  </a:lnTo>
                  <a:lnTo>
                    <a:pt x="128124" y="182138"/>
                  </a:lnTo>
                  <a:lnTo>
                    <a:pt x="154262" y="167327"/>
                  </a:lnTo>
                  <a:lnTo>
                    <a:pt x="158418" y="161950"/>
                  </a:lnTo>
                  <a:lnTo>
                    <a:pt x="95034" y="161950"/>
                  </a:lnTo>
                  <a:lnTo>
                    <a:pt x="67676" y="156141"/>
                  </a:lnTo>
                  <a:lnTo>
                    <a:pt x="48945" y="140793"/>
                  </a:lnTo>
                  <a:lnTo>
                    <a:pt x="38187" y="119028"/>
                  </a:lnTo>
                  <a:lnTo>
                    <a:pt x="34747" y="93967"/>
                  </a:lnTo>
                  <a:lnTo>
                    <a:pt x="38187" y="68896"/>
                  </a:lnTo>
                  <a:lnTo>
                    <a:pt x="48945" y="47137"/>
                  </a:lnTo>
                  <a:lnTo>
                    <a:pt x="67676" y="31800"/>
                  </a:lnTo>
                  <a:lnTo>
                    <a:pt x="95034" y="25996"/>
                  </a:lnTo>
                  <a:lnTo>
                    <a:pt x="161264" y="25996"/>
                  </a:lnTo>
                  <a:lnTo>
                    <a:pt x="152350" y="16678"/>
                  </a:lnTo>
                  <a:lnTo>
                    <a:pt x="126480" y="4754"/>
                  </a:lnTo>
                  <a:lnTo>
                    <a:pt x="95034" y="533"/>
                  </a:lnTo>
                  <a:close/>
                </a:path>
                <a:path h="187959" w="1049020">
                  <a:moveTo>
                    <a:pt x="179514" y="115188"/>
                  </a:moveTo>
                  <a:lnTo>
                    <a:pt x="145605" y="115188"/>
                  </a:lnTo>
                  <a:lnTo>
                    <a:pt x="140873" y="133473"/>
                  </a:lnTo>
                  <a:lnTo>
                    <a:pt x="130849" y="148328"/>
                  </a:lnTo>
                  <a:lnTo>
                    <a:pt x="115560" y="158303"/>
                  </a:lnTo>
                  <a:lnTo>
                    <a:pt x="95034" y="161950"/>
                  </a:lnTo>
                  <a:lnTo>
                    <a:pt x="158418" y="161950"/>
                  </a:lnTo>
                  <a:lnTo>
                    <a:pt x="171906" y="144503"/>
                  </a:lnTo>
                  <a:lnTo>
                    <a:pt x="179514" y="115188"/>
                  </a:lnTo>
                  <a:close/>
                </a:path>
                <a:path h="187959" w="1049020">
                  <a:moveTo>
                    <a:pt x="161264" y="25996"/>
                  </a:moveTo>
                  <a:lnTo>
                    <a:pt x="95034" y="25996"/>
                  </a:lnTo>
                  <a:lnTo>
                    <a:pt x="114130" y="28660"/>
                  </a:lnTo>
                  <a:lnTo>
                    <a:pt x="128411" y="36058"/>
                  </a:lnTo>
                  <a:lnTo>
                    <a:pt x="138369" y="47299"/>
                  </a:lnTo>
                  <a:lnTo>
                    <a:pt x="144500" y="61493"/>
                  </a:lnTo>
                  <a:lnTo>
                    <a:pt x="179235" y="61493"/>
                  </a:lnTo>
                  <a:lnTo>
                    <a:pt x="170613" y="35769"/>
                  </a:lnTo>
                  <a:lnTo>
                    <a:pt x="161264" y="25996"/>
                  </a:lnTo>
                  <a:close/>
                </a:path>
                <a:path h="187959" w="1049020">
                  <a:moveTo>
                    <a:pt x="318420" y="70015"/>
                  </a:moveTo>
                  <a:lnTo>
                    <a:pt x="261823" y="70015"/>
                  </a:lnTo>
                  <a:lnTo>
                    <a:pt x="272126" y="70692"/>
                  </a:lnTo>
                  <a:lnTo>
                    <a:pt x="282001" y="73317"/>
                  </a:lnTo>
                  <a:lnTo>
                    <a:pt x="289417" y="78780"/>
                  </a:lnTo>
                  <a:lnTo>
                    <a:pt x="292341" y="87972"/>
                  </a:lnTo>
                  <a:lnTo>
                    <a:pt x="288719" y="97608"/>
                  </a:lnTo>
                  <a:lnTo>
                    <a:pt x="278996" y="102341"/>
                  </a:lnTo>
                  <a:lnTo>
                    <a:pt x="264887" y="104576"/>
                  </a:lnTo>
                  <a:lnTo>
                    <a:pt x="248107" y="106718"/>
                  </a:lnTo>
                  <a:lnTo>
                    <a:pt x="227692" y="109711"/>
                  </a:lnTo>
                  <a:lnTo>
                    <a:pt x="209465" y="116017"/>
                  </a:lnTo>
                  <a:lnTo>
                    <a:pt x="196370" y="127995"/>
                  </a:lnTo>
                  <a:lnTo>
                    <a:pt x="191350" y="148005"/>
                  </a:lnTo>
                  <a:lnTo>
                    <a:pt x="195506" y="164995"/>
                  </a:lnTo>
                  <a:lnTo>
                    <a:pt x="206638" y="177099"/>
                  </a:lnTo>
                  <a:lnTo>
                    <a:pt x="222747" y="184344"/>
                  </a:lnTo>
                  <a:lnTo>
                    <a:pt x="241833" y="186753"/>
                  </a:lnTo>
                  <a:lnTo>
                    <a:pt x="255349" y="185813"/>
                  </a:lnTo>
                  <a:lnTo>
                    <a:pt x="269084" y="182897"/>
                  </a:lnTo>
                  <a:lnTo>
                    <a:pt x="281966" y="177864"/>
                  </a:lnTo>
                  <a:lnTo>
                    <a:pt x="292925" y="170573"/>
                  </a:lnTo>
                  <a:lnTo>
                    <a:pt x="338594" y="170573"/>
                  </a:lnTo>
                  <a:lnTo>
                    <a:pt x="338594" y="163639"/>
                  </a:lnTo>
                  <a:lnTo>
                    <a:pt x="253834" y="163639"/>
                  </a:lnTo>
                  <a:lnTo>
                    <a:pt x="244326" y="162839"/>
                  </a:lnTo>
                  <a:lnTo>
                    <a:pt x="234564" y="160097"/>
                  </a:lnTo>
                  <a:lnTo>
                    <a:pt x="226947" y="154900"/>
                  </a:lnTo>
                  <a:lnTo>
                    <a:pt x="223875" y="146735"/>
                  </a:lnTo>
                  <a:lnTo>
                    <a:pt x="226052" y="137082"/>
                  </a:lnTo>
                  <a:lnTo>
                    <a:pt x="271984" y="122034"/>
                  </a:lnTo>
                  <a:lnTo>
                    <a:pt x="281897" y="120121"/>
                  </a:lnTo>
                  <a:lnTo>
                    <a:pt x="290334" y="116712"/>
                  </a:lnTo>
                  <a:lnTo>
                    <a:pt x="322897" y="116712"/>
                  </a:lnTo>
                  <a:lnTo>
                    <a:pt x="322897" y="85407"/>
                  </a:lnTo>
                  <a:lnTo>
                    <a:pt x="318420" y="70015"/>
                  </a:lnTo>
                  <a:close/>
                </a:path>
                <a:path h="187959" w="1049020">
                  <a:moveTo>
                    <a:pt x="338594" y="170573"/>
                  </a:moveTo>
                  <a:lnTo>
                    <a:pt x="292925" y="170573"/>
                  </a:lnTo>
                  <a:lnTo>
                    <a:pt x="296074" y="178186"/>
                  </a:lnTo>
                  <a:lnTo>
                    <a:pt x="301507" y="183183"/>
                  </a:lnTo>
                  <a:lnTo>
                    <a:pt x="308916" y="185920"/>
                  </a:lnTo>
                  <a:lnTo>
                    <a:pt x="317995" y="186753"/>
                  </a:lnTo>
                  <a:lnTo>
                    <a:pt x="323443" y="186753"/>
                  </a:lnTo>
                  <a:lnTo>
                    <a:pt x="333705" y="184924"/>
                  </a:lnTo>
                  <a:lnTo>
                    <a:pt x="338594" y="183400"/>
                  </a:lnTo>
                  <a:lnTo>
                    <a:pt x="338594" y="170573"/>
                  </a:lnTo>
                  <a:close/>
                </a:path>
                <a:path h="187959" w="1049020">
                  <a:moveTo>
                    <a:pt x="322897" y="116712"/>
                  </a:moveTo>
                  <a:lnTo>
                    <a:pt x="290334" y="116712"/>
                  </a:lnTo>
                  <a:lnTo>
                    <a:pt x="290334" y="138506"/>
                  </a:lnTo>
                  <a:lnTo>
                    <a:pt x="286640" y="150223"/>
                  </a:lnTo>
                  <a:lnTo>
                    <a:pt x="277442" y="157997"/>
                  </a:lnTo>
                  <a:lnTo>
                    <a:pt x="265565" y="162309"/>
                  </a:lnTo>
                  <a:lnTo>
                    <a:pt x="253834" y="163639"/>
                  </a:lnTo>
                  <a:lnTo>
                    <a:pt x="324611" y="163639"/>
                  </a:lnTo>
                  <a:lnTo>
                    <a:pt x="322897" y="160858"/>
                  </a:lnTo>
                  <a:lnTo>
                    <a:pt x="322897" y="116712"/>
                  </a:lnTo>
                  <a:close/>
                </a:path>
                <a:path h="187959" w="1049020">
                  <a:moveTo>
                    <a:pt x="338594" y="163156"/>
                  </a:moveTo>
                  <a:lnTo>
                    <a:pt x="335140" y="163639"/>
                  </a:lnTo>
                  <a:lnTo>
                    <a:pt x="338594" y="163639"/>
                  </a:lnTo>
                  <a:lnTo>
                    <a:pt x="338594" y="163156"/>
                  </a:lnTo>
                  <a:close/>
                </a:path>
                <a:path h="187959" w="1049020">
                  <a:moveTo>
                    <a:pt x="263778" y="46951"/>
                  </a:moveTo>
                  <a:lnTo>
                    <a:pt x="239921" y="49043"/>
                  </a:lnTo>
                  <a:lnTo>
                    <a:pt x="218940" y="56207"/>
                  </a:lnTo>
                  <a:lnTo>
                    <a:pt x="203623" y="69776"/>
                  </a:lnTo>
                  <a:lnTo>
                    <a:pt x="196761" y="91084"/>
                  </a:lnTo>
                  <a:lnTo>
                    <a:pt x="229285" y="91084"/>
                  </a:lnTo>
                  <a:lnTo>
                    <a:pt x="232407" y="81737"/>
                  </a:lnTo>
                  <a:lnTo>
                    <a:pt x="239244" y="75168"/>
                  </a:lnTo>
                  <a:lnTo>
                    <a:pt x="249236" y="71289"/>
                  </a:lnTo>
                  <a:lnTo>
                    <a:pt x="261823" y="70015"/>
                  </a:lnTo>
                  <a:lnTo>
                    <a:pt x="318420" y="70015"/>
                  </a:lnTo>
                  <a:lnTo>
                    <a:pt x="317717" y="67600"/>
                  </a:lnTo>
                  <a:lnTo>
                    <a:pt x="304158" y="55692"/>
                  </a:lnTo>
                  <a:lnTo>
                    <a:pt x="285189" y="49027"/>
                  </a:lnTo>
                  <a:lnTo>
                    <a:pt x="263778" y="46951"/>
                  </a:lnTo>
                  <a:close/>
                </a:path>
                <a:path h="187959" w="1049020">
                  <a:moveTo>
                    <a:pt x="391642" y="50545"/>
                  </a:moveTo>
                  <a:lnTo>
                    <a:pt x="360857" y="50545"/>
                  </a:lnTo>
                  <a:lnTo>
                    <a:pt x="360857" y="183133"/>
                  </a:lnTo>
                  <a:lnTo>
                    <a:pt x="393395" y="183133"/>
                  </a:lnTo>
                  <a:lnTo>
                    <a:pt x="393395" y="104419"/>
                  </a:lnTo>
                  <a:lnTo>
                    <a:pt x="396062" y="89726"/>
                  </a:lnTo>
                  <a:lnTo>
                    <a:pt x="403193" y="78935"/>
                  </a:lnTo>
                  <a:lnTo>
                    <a:pt x="413476" y="72285"/>
                  </a:lnTo>
                  <a:lnTo>
                    <a:pt x="425602" y="70015"/>
                  </a:lnTo>
                  <a:lnTo>
                    <a:pt x="570821" y="70015"/>
                  </a:lnTo>
                  <a:lnTo>
                    <a:pt x="570092" y="68973"/>
                  </a:lnTo>
                  <a:lnTo>
                    <a:pt x="391642" y="68973"/>
                  </a:lnTo>
                  <a:lnTo>
                    <a:pt x="391642" y="50545"/>
                  </a:lnTo>
                  <a:close/>
                </a:path>
                <a:path h="187959" w="1049020">
                  <a:moveTo>
                    <a:pt x="515480" y="70015"/>
                  </a:moveTo>
                  <a:lnTo>
                    <a:pt x="425602" y="70015"/>
                  </a:lnTo>
                  <a:lnTo>
                    <a:pt x="437967" y="71827"/>
                  </a:lnTo>
                  <a:lnTo>
                    <a:pt x="445976" y="77176"/>
                  </a:lnTo>
                  <a:lnTo>
                    <a:pt x="450294" y="85933"/>
                  </a:lnTo>
                  <a:lnTo>
                    <a:pt x="451586" y="97967"/>
                  </a:lnTo>
                  <a:lnTo>
                    <a:pt x="451586" y="183133"/>
                  </a:lnTo>
                  <a:lnTo>
                    <a:pt x="484111" y="183133"/>
                  </a:lnTo>
                  <a:lnTo>
                    <a:pt x="484235" y="104419"/>
                  </a:lnTo>
                  <a:lnTo>
                    <a:pt x="485924" y="90481"/>
                  </a:lnTo>
                  <a:lnTo>
                    <a:pt x="491561" y="79349"/>
                  </a:lnTo>
                  <a:lnTo>
                    <a:pt x="501315" y="72408"/>
                  </a:lnTo>
                  <a:lnTo>
                    <a:pt x="515480" y="70015"/>
                  </a:lnTo>
                  <a:close/>
                </a:path>
                <a:path h="187959" w="1049020">
                  <a:moveTo>
                    <a:pt x="570821" y="70015"/>
                  </a:moveTo>
                  <a:lnTo>
                    <a:pt x="515480" y="70015"/>
                  </a:lnTo>
                  <a:lnTo>
                    <a:pt x="530389" y="72628"/>
                  </a:lnTo>
                  <a:lnTo>
                    <a:pt x="538437" y="79956"/>
                  </a:lnTo>
                  <a:lnTo>
                    <a:pt x="541724" y="91232"/>
                  </a:lnTo>
                  <a:lnTo>
                    <a:pt x="542298" y="104419"/>
                  </a:lnTo>
                  <a:lnTo>
                    <a:pt x="542353" y="183133"/>
                  </a:lnTo>
                  <a:lnTo>
                    <a:pt x="574827" y="183133"/>
                  </a:lnTo>
                  <a:lnTo>
                    <a:pt x="574769" y="91232"/>
                  </a:lnTo>
                  <a:lnTo>
                    <a:pt x="571489" y="70970"/>
                  </a:lnTo>
                  <a:lnTo>
                    <a:pt x="570821" y="70015"/>
                  </a:lnTo>
                  <a:close/>
                </a:path>
                <a:path h="187959" w="1049020">
                  <a:moveTo>
                    <a:pt x="437883" y="46951"/>
                  </a:moveTo>
                  <a:lnTo>
                    <a:pt x="422295" y="48556"/>
                  </a:lnTo>
                  <a:lnTo>
                    <a:pt x="410068" y="53066"/>
                  </a:lnTo>
                  <a:lnTo>
                    <a:pt x="400401" y="60024"/>
                  </a:lnTo>
                  <a:lnTo>
                    <a:pt x="392493" y="68973"/>
                  </a:lnTo>
                  <a:lnTo>
                    <a:pt x="479247" y="68973"/>
                  </a:lnTo>
                  <a:lnTo>
                    <a:pt x="472548" y="59151"/>
                  </a:lnTo>
                  <a:lnTo>
                    <a:pt x="462851" y="52290"/>
                  </a:lnTo>
                  <a:lnTo>
                    <a:pt x="451011" y="48265"/>
                  </a:lnTo>
                  <a:lnTo>
                    <a:pt x="437883" y="46951"/>
                  </a:lnTo>
                  <a:close/>
                </a:path>
                <a:path h="187959" w="1049020">
                  <a:moveTo>
                    <a:pt x="525475" y="46951"/>
                  </a:moveTo>
                  <a:lnTo>
                    <a:pt x="510765" y="48485"/>
                  </a:lnTo>
                  <a:lnTo>
                    <a:pt x="498417" y="52876"/>
                  </a:lnTo>
                  <a:lnTo>
                    <a:pt x="488041" y="59810"/>
                  </a:lnTo>
                  <a:lnTo>
                    <a:pt x="479247" y="68973"/>
                  </a:lnTo>
                  <a:lnTo>
                    <a:pt x="570092" y="68973"/>
                  </a:lnTo>
                  <a:lnTo>
                    <a:pt x="561814" y="57142"/>
                  </a:lnTo>
                  <a:lnTo>
                    <a:pt x="546307" y="49378"/>
                  </a:lnTo>
                  <a:lnTo>
                    <a:pt x="525475" y="46951"/>
                  </a:lnTo>
                  <a:close/>
                </a:path>
                <a:path h="187959" w="1049020">
                  <a:moveTo>
                    <a:pt x="656424" y="46951"/>
                  </a:moveTo>
                  <a:lnTo>
                    <a:pt x="632832" y="50985"/>
                  </a:lnTo>
                  <a:lnTo>
                    <a:pt x="612381" y="63455"/>
                  </a:lnTo>
                  <a:lnTo>
                    <a:pt x="597978" y="84917"/>
                  </a:lnTo>
                  <a:lnTo>
                    <a:pt x="592531" y="115925"/>
                  </a:lnTo>
                  <a:lnTo>
                    <a:pt x="596777" y="143773"/>
                  </a:lnTo>
                  <a:lnTo>
                    <a:pt x="609607" y="166255"/>
                  </a:lnTo>
                  <a:lnTo>
                    <a:pt x="631155" y="181280"/>
                  </a:lnTo>
                  <a:lnTo>
                    <a:pt x="661555" y="186753"/>
                  </a:lnTo>
                  <a:lnTo>
                    <a:pt x="675317" y="185513"/>
                  </a:lnTo>
                  <a:lnTo>
                    <a:pt x="688132" y="181649"/>
                  </a:lnTo>
                  <a:lnTo>
                    <a:pt x="699072" y="174950"/>
                  </a:lnTo>
                  <a:lnTo>
                    <a:pt x="707212" y="165201"/>
                  </a:lnTo>
                  <a:lnTo>
                    <a:pt x="738581" y="165201"/>
                  </a:lnTo>
                  <a:lnTo>
                    <a:pt x="738581" y="163639"/>
                  </a:lnTo>
                  <a:lnTo>
                    <a:pt x="665848" y="163639"/>
                  </a:lnTo>
                  <a:lnTo>
                    <a:pt x="647553" y="159756"/>
                  </a:lnTo>
                  <a:lnTo>
                    <a:pt x="634855" y="149502"/>
                  </a:lnTo>
                  <a:lnTo>
                    <a:pt x="627456" y="134969"/>
                  </a:lnTo>
                  <a:lnTo>
                    <a:pt x="625055" y="118249"/>
                  </a:lnTo>
                  <a:lnTo>
                    <a:pt x="627220" y="100651"/>
                  </a:lnTo>
                  <a:lnTo>
                    <a:pt x="634274" y="85188"/>
                  </a:lnTo>
                  <a:lnTo>
                    <a:pt x="647060" y="74197"/>
                  </a:lnTo>
                  <a:lnTo>
                    <a:pt x="666419" y="70015"/>
                  </a:lnTo>
                  <a:lnTo>
                    <a:pt x="738581" y="70015"/>
                  </a:lnTo>
                  <a:lnTo>
                    <a:pt x="738581" y="67729"/>
                  </a:lnTo>
                  <a:lnTo>
                    <a:pt x="705523" y="67729"/>
                  </a:lnTo>
                  <a:lnTo>
                    <a:pt x="696240" y="58315"/>
                  </a:lnTo>
                  <a:lnTo>
                    <a:pt x="684183" y="51858"/>
                  </a:lnTo>
                  <a:lnTo>
                    <a:pt x="670522" y="48142"/>
                  </a:lnTo>
                  <a:lnTo>
                    <a:pt x="656424" y="46951"/>
                  </a:lnTo>
                  <a:close/>
                </a:path>
                <a:path h="187959" w="1049020">
                  <a:moveTo>
                    <a:pt x="738581" y="165201"/>
                  </a:moveTo>
                  <a:lnTo>
                    <a:pt x="707783" y="165201"/>
                  </a:lnTo>
                  <a:lnTo>
                    <a:pt x="707783" y="183133"/>
                  </a:lnTo>
                  <a:lnTo>
                    <a:pt x="738581" y="183133"/>
                  </a:lnTo>
                  <a:lnTo>
                    <a:pt x="738581" y="165201"/>
                  </a:lnTo>
                  <a:close/>
                </a:path>
                <a:path h="187959" w="1049020">
                  <a:moveTo>
                    <a:pt x="738581" y="70015"/>
                  </a:moveTo>
                  <a:lnTo>
                    <a:pt x="666419" y="70015"/>
                  </a:lnTo>
                  <a:lnTo>
                    <a:pt x="683396" y="73198"/>
                  </a:lnTo>
                  <a:lnTo>
                    <a:pt x="696240" y="82396"/>
                  </a:lnTo>
                  <a:lnTo>
                    <a:pt x="704372" y="97077"/>
                  </a:lnTo>
                  <a:lnTo>
                    <a:pt x="707212" y="116712"/>
                  </a:lnTo>
                  <a:lnTo>
                    <a:pt x="704838" y="133775"/>
                  </a:lnTo>
                  <a:lnTo>
                    <a:pt x="697436" y="148824"/>
                  </a:lnTo>
                  <a:lnTo>
                    <a:pt x="684580" y="159550"/>
                  </a:lnTo>
                  <a:lnTo>
                    <a:pt x="665848" y="163639"/>
                  </a:lnTo>
                  <a:lnTo>
                    <a:pt x="738581" y="163639"/>
                  </a:lnTo>
                  <a:lnTo>
                    <a:pt x="738581" y="70015"/>
                  </a:lnTo>
                  <a:close/>
                </a:path>
                <a:path h="187959" w="1049020">
                  <a:moveTo>
                    <a:pt x="738581" y="0"/>
                  </a:moveTo>
                  <a:lnTo>
                    <a:pt x="706094" y="0"/>
                  </a:lnTo>
                  <a:lnTo>
                    <a:pt x="706094" y="67729"/>
                  </a:lnTo>
                  <a:lnTo>
                    <a:pt x="738581" y="67729"/>
                  </a:lnTo>
                  <a:lnTo>
                    <a:pt x="738581" y="0"/>
                  </a:lnTo>
                  <a:close/>
                </a:path>
                <a:path h="187959" w="1049020">
                  <a:moveTo>
                    <a:pt x="829487" y="46951"/>
                  </a:moveTo>
                  <a:lnTo>
                    <a:pt x="799788" y="52589"/>
                  </a:lnTo>
                  <a:lnTo>
                    <a:pt x="777319" y="67821"/>
                  </a:lnTo>
                  <a:lnTo>
                    <a:pt x="763093" y="90125"/>
                  </a:lnTo>
                  <a:lnTo>
                    <a:pt x="758126" y="116979"/>
                  </a:lnTo>
                  <a:lnTo>
                    <a:pt x="762906" y="145080"/>
                  </a:lnTo>
                  <a:lnTo>
                    <a:pt x="776890" y="167154"/>
                  </a:lnTo>
                  <a:lnTo>
                    <a:pt x="799542" y="181584"/>
                  </a:lnTo>
                  <a:lnTo>
                    <a:pt x="830325" y="186753"/>
                  </a:lnTo>
                  <a:lnTo>
                    <a:pt x="853354" y="183772"/>
                  </a:lnTo>
                  <a:lnTo>
                    <a:pt x="873132" y="175042"/>
                  </a:lnTo>
                  <a:lnTo>
                    <a:pt x="885264" y="163639"/>
                  </a:lnTo>
                  <a:lnTo>
                    <a:pt x="830325" y="163639"/>
                  </a:lnTo>
                  <a:lnTo>
                    <a:pt x="812703" y="160429"/>
                  </a:lnTo>
                  <a:lnTo>
                    <a:pt x="800334" y="151811"/>
                  </a:lnTo>
                  <a:lnTo>
                    <a:pt x="793042" y="139298"/>
                  </a:lnTo>
                  <a:lnTo>
                    <a:pt x="790651" y="124409"/>
                  </a:lnTo>
                  <a:lnTo>
                    <a:pt x="899096" y="124409"/>
                  </a:lnTo>
                  <a:lnTo>
                    <a:pt x="897736" y="105155"/>
                  </a:lnTo>
                  <a:lnTo>
                    <a:pt x="790651" y="105155"/>
                  </a:lnTo>
                  <a:lnTo>
                    <a:pt x="793929" y="91333"/>
                  </a:lnTo>
                  <a:lnTo>
                    <a:pt x="801954" y="80179"/>
                  </a:lnTo>
                  <a:lnTo>
                    <a:pt x="814036" y="72728"/>
                  </a:lnTo>
                  <a:lnTo>
                    <a:pt x="829487" y="70015"/>
                  </a:lnTo>
                  <a:lnTo>
                    <a:pt x="882773" y="70015"/>
                  </a:lnTo>
                  <a:lnTo>
                    <a:pt x="860745" y="53461"/>
                  </a:lnTo>
                  <a:lnTo>
                    <a:pt x="829487" y="46951"/>
                  </a:lnTo>
                  <a:close/>
                </a:path>
                <a:path h="187959" w="1049020">
                  <a:moveTo>
                    <a:pt x="897089" y="141604"/>
                  </a:moveTo>
                  <a:lnTo>
                    <a:pt x="866305" y="141604"/>
                  </a:lnTo>
                  <a:lnTo>
                    <a:pt x="860920" y="151209"/>
                  </a:lnTo>
                  <a:lnTo>
                    <a:pt x="853235" y="158099"/>
                  </a:lnTo>
                  <a:lnTo>
                    <a:pt x="843089" y="162250"/>
                  </a:lnTo>
                  <a:lnTo>
                    <a:pt x="830325" y="163639"/>
                  </a:lnTo>
                  <a:lnTo>
                    <a:pt x="885264" y="163639"/>
                  </a:lnTo>
                  <a:lnTo>
                    <a:pt x="888199" y="160880"/>
                  </a:lnTo>
                  <a:lnTo>
                    <a:pt x="897089" y="141604"/>
                  </a:lnTo>
                  <a:close/>
                </a:path>
                <a:path h="187959" w="1049020">
                  <a:moveTo>
                    <a:pt x="882773" y="70015"/>
                  </a:moveTo>
                  <a:lnTo>
                    <a:pt x="829487" y="70015"/>
                  </a:lnTo>
                  <a:lnTo>
                    <a:pt x="844404" y="72907"/>
                  </a:lnTo>
                  <a:lnTo>
                    <a:pt x="855859" y="80656"/>
                  </a:lnTo>
                  <a:lnTo>
                    <a:pt x="863399" y="91869"/>
                  </a:lnTo>
                  <a:lnTo>
                    <a:pt x="866571" y="105155"/>
                  </a:lnTo>
                  <a:lnTo>
                    <a:pt x="897736" y="105155"/>
                  </a:lnTo>
                  <a:lnTo>
                    <a:pt x="897056" y="95525"/>
                  </a:lnTo>
                  <a:lnTo>
                    <a:pt x="883770" y="70764"/>
                  </a:lnTo>
                  <a:lnTo>
                    <a:pt x="882773" y="70015"/>
                  </a:lnTo>
                  <a:close/>
                </a:path>
                <a:path h="187959" w="1049020">
                  <a:moveTo>
                    <a:pt x="949871" y="50545"/>
                  </a:moveTo>
                  <a:lnTo>
                    <a:pt x="919035" y="50545"/>
                  </a:lnTo>
                  <a:lnTo>
                    <a:pt x="919035" y="183133"/>
                  </a:lnTo>
                  <a:lnTo>
                    <a:pt x="951572" y="183133"/>
                  </a:lnTo>
                  <a:lnTo>
                    <a:pt x="951572" y="104927"/>
                  </a:lnTo>
                  <a:lnTo>
                    <a:pt x="954102" y="91237"/>
                  </a:lnTo>
                  <a:lnTo>
                    <a:pt x="961293" y="80151"/>
                  </a:lnTo>
                  <a:lnTo>
                    <a:pt x="972548" y="72725"/>
                  </a:lnTo>
                  <a:lnTo>
                    <a:pt x="984443" y="70535"/>
                  </a:lnTo>
                  <a:lnTo>
                    <a:pt x="950455" y="70535"/>
                  </a:lnTo>
                  <a:lnTo>
                    <a:pt x="949871" y="70015"/>
                  </a:lnTo>
                  <a:lnTo>
                    <a:pt x="949871" y="50545"/>
                  </a:lnTo>
                  <a:close/>
                </a:path>
                <a:path h="187959" w="1049020">
                  <a:moveTo>
                    <a:pt x="1043086" y="70015"/>
                  </a:moveTo>
                  <a:lnTo>
                    <a:pt x="987272" y="70015"/>
                  </a:lnTo>
                  <a:lnTo>
                    <a:pt x="999754" y="71744"/>
                  </a:lnTo>
                  <a:lnTo>
                    <a:pt x="1008629" y="77104"/>
                  </a:lnTo>
                  <a:lnTo>
                    <a:pt x="1014020" y="86356"/>
                  </a:lnTo>
                  <a:lnTo>
                    <a:pt x="1016050" y="99758"/>
                  </a:lnTo>
                  <a:lnTo>
                    <a:pt x="1016050" y="183133"/>
                  </a:lnTo>
                  <a:lnTo>
                    <a:pt x="1048588" y="183133"/>
                  </a:lnTo>
                  <a:lnTo>
                    <a:pt x="1048588" y="92125"/>
                  </a:lnTo>
                  <a:lnTo>
                    <a:pt x="1044923" y="72497"/>
                  </a:lnTo>
                  <a:lnTo>
                    <a:pt x="1043086" y="70015"/>
                  </a:lnTo>
                  <a:close/>
                </a:path>
                <a:path h="187959" w="1049020">
                  <a:moveTo>
                    <a:pt x="996378" y="46951"/>
                  </a:moveTo>
                  <a:lnTo>
                    <a:pt x="982395" y="48581"/>
                  </a:lnTo>
                  <a:lnTo>
                    <a:pt x="969787" y="53262"/>
                  </a:lnTo>
                  <a:lnTo>
                    <a:pt x="958995" y="60683"/>
                  </a:lnTo>
                  <a:lnTo>
                    <a:pt x="950455" y="70535"/>
                  </a:lnTo>
                  <a:lnTo>
                    <a:pt x="984443" y="70535"/>
                  </a:lnTo>
                  <a:lnTo>
                    <a:pt x="987272" y="70015"/>
                  </a:lnTo>
                  <a:lnTo>
                    <a:pt x="1043086" y="70015"/>
                  </a:lnTo>
                  <a:lnTo>
                    <a:pt x="1034465" y="58366"/>
                  </a:lnTo>
                  <a:lnTo>
                    <a:pt x="1018016" y="49820"/>
                  </a:lnTo>
                  <a:lnTo>
                    <a:pt x="996378" y="46951"/>
                  </a:lnTo>
                  <a:close/>
                </a:path>
              </a:pathLst>
            </a:custGeom>
            <a:solidFill>
              <a:srgbClr val="2A354C"/>
            </a:solidFill>
          </p:spPr>
          <p:txBody>
            <a:bodyPr bIns="0" lIns="0" rIns="0" rtlCol="0" tIns="0" wrap="square"/>
            <a:lstStyle/>
            <a:p>
              <a:endParaRPr>
                <a:latin charset="0" panose="00000500000000000000" pitchFamily="2" typeface="Montserrat"/>
              </a:endParaRPr>
            </a:p>
          </p:txBody>
        </p:sp>
      </p:grpSp>
    </p:spTree>
    <p:extLst>
      <p:ext uri="{BB962C8B-B14F-4D97-AF65-F5344CB8AC3E}">
        <p14:creationId xmlns:p14="http://schemas.microsoft.com/office/powerpoint/2010/main" val="1318983044"/>
      </p:ext>
    </p:extLst>
  </p:cSld>
  <p:clrMap accent1="accent1" accent2="accent2" accent3="accent3" accent4="accent4" accent5="accent5" accent6="accent6" bg1="lt1" bg2="lt2" folHlink="folHlink" hlink="hlink" tx1="dk1" tx2="dk2"/>
  <p:sldLayoutIdLst>
    <p:sldLayoutId id="2147483649" r:id="rId1"/>
    <p:sldLayoutId id="2147483650" r:id="rId2"/>
    <p:sldLayoutId id="2147483662" r:id="rId3"/>
    <p:sldLayoutId id="2147483652" r:id="rId4"/>
    <p:sldLayoutId id="2147483660" r:id="rId5"/>
    <p:sldLayoutId id="2147483653" r:id="rId6"/>
    <p:sldLayoutId id="2147483654" r:id="rId7"/>
    <p:sldLayoutId id="2147483655" r:id="rId8"/>
    <p:sldLayoutId id="2147483663" r:id="rId9"/>
  </p:sldLayoutIdLst>
  <p:hf ftr="0" hdr="0" sldNum="0"/>
  <p:txStyles>
    <p:titleStyle>
      <a:lvl1pPr algn="l" defTabSz="914400" eaLnBrk="1" hangingPunct="1" latinLnBrk="0" rtl="0">
        <a:lnSpc>
          <a:spcPct val="90000"/>
        </a:lnSpc>
        <a:spcBef>
          <a:spcPct val="0"/>
        </a:spcBef>
        <a:buNone/>
        <a:defRPr b="1" kern="1200" sz="2800">
          <a:solidFill>
            <a:schemeClr val="tx1"/>
          </a:solidFill>
          <a:latin charset="0" panose="00000500000000000000" pitchFamily="2" typeface="Montserrat"/>
          <a:ea typeface="+mj-ea"/>
          <a:cs typeface="+mj-cs"/>
        </a:defRPr>
      </a:lvl1pPr>
    </p:titleStyle>
    <p:bodyStyle>
      <a:lvl1pPr algn="l" defTabSz="914400" eaLnBrk="1" hangingPunct="1" indent="-228600" latinLnBrk="0" marL="228600" rtl="0">
        <a:lnSpc>
          <a:spcPct val="90000"/>
        </a:lnSpc>
        <a:spcBef>
          <a:spcPts val="1000"/>
        </a:spcBef>
        <a:buFont charset="0" panose="020B0604020202020204" pitchFamily="34" typeface="Arial"/>
        <a:buChar char="•"/>
        <a:defRPr kern="1200" sz="1600">
          <a:solidFill>
            <a:schemeClr val="tx1"/>
          </a:solidFill>
          <a:latin charset="0" panose="00000500000000000000" pitchFamily="2" typeface="Montserra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1400">
          <a:solidFill>
            <a:schemeClr val="tx1"/>
          </a:solidFill>
          <a:latin charset="0" panose="00000500000000000000" pitchFamily="2" typeface="Montserra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200">
          <a:solidFill>
            <a:schemeClr val="tx1"/>
          </a:solidFill>
          <a:latin charset="0" panose="00000500000000000000" pitchFamily="2" typeface="Montserra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100">
          <a:solidFill>
            <a:schemeClr val="tx1"/>
          </a:solidFill>
          <a:latin charset="0" panose="00000500000000000000" pitchFamily="2" typeface="Montserra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100">
          <a:solidFill>
            <a:schemeClr val="tx1"/>
          </a:solidFill>
          <a:latin charset="0" panose="00000500000000000000" pitchFamily="2" typeface="Montserra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p:bodyStyle>
    <p:other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5.png" /></Relationships>
</file>

<file path=ppt/slides/_rels/slide11.xml.rels><?xml version="1.0" encoding="UTF-8"?><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6.png" /></Relationships>
</file>

<file path=ppt/slides/_rels/slide12.xml.rels><?xml version="1.0" encoding="UTF-8"?><Relationships xmlns="http://schemas.openxmlformats.org/package/2006/relationships"><Relationship Id="rId1" Type="http://schemas.openxmlformats.org/officeDocument/2006/relationships/slideLayout" Target="../slideLayouts/slideLayout9.xml" /><Relationship Id="rId3" Type="http://schemas.openxmlformats.org/officeDocument/2006/relationships/image" Target="../media/image8.png" /><Relationship Id="rId2" Type="http://schemas.openxmlformats.org/officeDocument/2006/relationships/image" Target="../media/image7.png" /></Relationships>
</file>

<file path=ppt/slides/_rels/slide13.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s>
</file>

<file path=ppt/slides/_rels/slide14.xml.rels><?xml version="1.0" encoding="UTF-8"?><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9.png" /></Relationships>
</file>

<file path=ppt/slides/_rels/slide15.xml.rels><?xml version="1.0" encoding="UTF-8"?><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10.png" /></Relationships>
</file>

<file path=ppt/slides/_rels/slide16.xml.rels><?xml version="1.0" encoding="UTF-8"?><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11.png" /></Relationships>
</file>

<file path=ppt/slides/_rels/slide17.xml.rels><?xml version="1.0" encoding="UTF-8"?><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12.png" /></Relationships>
</file>

<file path=ppt/slides/_rels/slide18.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s>
</file>

<file path=ppt/slides/_rels/slide19.xml.rels><?xml version="1.0" encoding="UTF-8"?><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13.png" /></Relationships>
</file>

<file path=ppt/slides/_rels/slide2.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s>
</file>

<file path=ppt/slides/_rels/slide20.xml.rels><?xml version="1.0" encoding="UTF-8"?><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14.png" /></Relationships>
</file>

<file path=ppt/slides/_rels/slide21.xml.rels><?xml version="1.0" encoding="UTF-8"?><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15.png" /></Relationships>
</file>

<file path=ppt/slides/_rels/slide22.xml.rels><?xml version="1.0" encoding="UTF-8"?><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16.png" /></Relationships>
</file>

<file path=ppt/slides/_rels/slide23.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s>
</file>

<file path=ppt/slides/_rels/slide24.xml.rels><?xml version="1.0" encoding="UTF-8"?><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17.png" /></Relationships>
</file>

<file path=ppt/slides/_rels/slide25.xml.rels><?xml version="1.0" encoding="UTF-8"?><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18.png" /></Relationships>
</file>

<file path=ppt/slides/_rels/slide26.xml.rels><?xml version="1.0" encoding="UTF-8"?><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19.png" /></Relationships>
</file>

<file path=ppt/slides/_rels/slide27.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png" /></Relationships>
</file>

<file path=ppt/slides/_rels/slide28.xml.rels><?xml version="1.0" encoding="UTF-8"?><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20.png" /></Relationships>
</file>

<file path=ppt/slides/_rels/slide29.xml.rels><?xml version="1.0" encoding="UTF-8"?><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21.png" /></Relationships>
</file>

<file path=ppt/slides/_rels/slide3.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s>
</file>

<file path=ppt/slides/_rels/slide30.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png" /></Relationships>
</file>

<file path=ppt/slides/_rels/slide31.xml.rels><?xml version="1.0" encoding="UTF-8"?><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22.png" /></Relationships>
</file>

<file path=ppt/slides/_rels/slide32.xml.rels><?xml version="1.0" encoding="UTF-8"?><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23.png" /></Relationships>
</file>

<file path=ppt/slides/_rels/slide33.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png" /></Relationships>
</file>

<file path=ppt/slides/_rels/slide34.xml.rels><?xml version="1.0" encoding="UTF-8"?><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24.png" /></Relationships>
</file>

<file path=ppt/slides/_rels/slide35.xml.rels><?xml version="1.0" encoding="UTF-8"?><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25.png" /></Relationships>
</file>

<file path=ppt/slides/_rels/slide36.xml.rels><?xml version="1.0" encoding="UTF-8"?><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26.png" /></Relationships>
</file>

<file path=ppt/slides/_rels/slide37.xml.rels><?xml version="1.0" encoding="UTF-8"?><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27.png" /></Relationships>
</file>

<file path=ppt/slides/_rels/slide38.xml.rels><?xml version="1.0" encoding="UTF-8"?><Relationships xmlns="http://schemas.openxmlformats.org/package/2006/relationships"><Relationship Id="rId1" Type="http://schemas.openxmlformats.org/officeDocument/2006/relationships/slideLayout" Target="../slideLayouts/slideLayout2.xml" /><Relationship Id="rId3" Type="http://schemas.openxmlformats.org/officeDocument/2006/relationships/hyperlink" Target="https://doi.org/10.1002/alz.70235" TargetMode="External" /><Relationship Id="rId4" Type="http://schemas.openxmlformats.org/officeDocument/2006/relationships/hyperlink" Target="https://www.alzheimersresearchuk.org/news/nearly-half-of-global-dementia-cases-could-be-prevented-or-delayed-by-addressing-14-health-and-lifestyle-factors-says-new-report/" TargetMode="External" /><Relationship Id="rId5" Type="http://schemas.openxmlformats.org/officeDocument/2006/relationships/hyperlink" Target="https://doi.org/10.3389/frdem.2023.1346281" TargetMode="External" /><Relationship Id="rId6" Type="http://schemas.openxmlformats.org/officeDocument/2006/relationships/hyperlink" Target="https://doi.org/10.1038/s41588-022-01024-z" TargetMode="External" /><Relationship Id="rId7" Type="http://schemas.openxmlformats.org/officeDocument/2006/relationships/hyperlink" Target="https://doi.org/10.1016/j.jstrokecerebrovasdis.2021.105864" TargetMode="External" /><Relationship Id="rId8" Type="http://schemas.openxmlformats.org/officeDocument/2006/relationships/hyperlink" Target="https://doi.org/10.1016/j.lanepe.2022.100321" TargetMode="External" /><Relationship Id="rId9" Type="http://schemas.openxmlformats.org/officeDocument/2006/relationships/hyperlink" Target="https://doi.org/10.1186/s13098-024-01346-4" TargetMode="External" /><Relationship Id="rId10" Type="http://schemas.openxmlformats.org/officeDocument/2006/relationships/hyperlink" Target="https://dementiastatistics.org/about-dementia/maps/" TargetMode="External" /><Relationship Id="rId11" Type="http://schemas.openxmlformats.org/officeDocument/2006/relationships/hyperlink" Target="https://doi.org/10.1016/j.ahr.2024.100180" TargetMode="External" /><Relationship Id="rId12" Type="http://schemas.openxmlformats.org/officeDocument/2006/relationships/hyperlink" Target="https://www.england.nhs.uk/long-read/rightcare-dementia-scenario/" TargetMode="External" /><Relationship Id="rId13" Type="http://schemas.openxmlformats.org/officeDocument/2006/relationships/hyperlink" Target="https://doi.org/10.1176/appi.neuropsych.20230043" TargetMode="External" /><Relationship Id="rId14" Type="http://schemas.openxmlformats.org/officeDocument/2006/relationships/hyperlink" Target="https://doi.org/10.3390/nu14051033" TargetMode="External" /><Relationship Id="rId15" Type="http://schemas.openxmlformats.org/officeDocument/2006/relationships/hyperlink" Target="https://doi.org/10.1111/jsr.13589" TargetMode="External" /><Relationship Id="rId16" Type="http://schemas.openxmlformats.org/officeDocument/2006/relationships/hyperlink" Target="https://www.alzheimers.org.uk/blog/how-many-people-have-dementia-uk" TargetMode="External" /><Relationship Id="rId17" Type="http://schemas.openxmlformats.org/officeDocument/2006/relationships/hyperlink" Target="https://doi.org/10.1016/j.psychres.2024.115875" TargetMode="External" /><Relationship Id="rId18" Type="http://schemas.openxmlformats.org/officeDocument/2006/relationships/hyperlink" Target="https://doi.org/10.1016/S2666-7568(21)00150-1" TargetMode="External" /><Relationship Id="rId19" Type="http://schemas.openxmlformats.org/officeDocument/2006/relationships/hyperlink" Target="https://doi.org/10.1016/j.ssmph.2020.100654" TargetMode="External" /><Relationship Id="rId20" Type="http://schemas.openxmlformats.org/officeDocument/2006/relationships/hyperlink" Target="https://doi.org/10.1161/HYPERTENSIONAHA.120.14993" TargetMode="External" /><Relationship Id="rId21" Type="http://schemas.openxmlformats.org/officeDocument/2006/relationships/hyperlink" Target="https://doi.org/10.3233/JAD-180631" TargetMode="External" /><Relationship Id="rId22" Type="http://schemas.openxmlformats.org/officeDocument/2006/relationships/hyperlink" Target="https://doi.org/10.1080/13607863.2025.2515180" TargetMode="External" /><Relationship Id="rId23" Type="http://schemas.openxmlformats.org/officeDocument/2006/relationships/hyperlink" Target="https://doi.org/10.1186/s13195-018-0453-0" TargetMode="External" /><Relationship Id="rId24" Type="http://schemas.openxmlformats.org/officeDocument/2006/relationships/hyperlink" Target="https://doi.org/10.1016/j.ophtha.2020.12.029" TargetMode="External" /><Relationship Id="rId25" Type="http://schemas.openxmlformats.org/officeDocument/2006/relationships/hyperlink" Target="https://doi.org/10.3233/JAD-201209" TargetMode="External" /><Relationship Id="rId26" Type="http://schemas.openxmlformats.org/officeDocument/2006/relationships/hyperlink" Target="https://www.ohe.org/wp-content/uploads/2023/07/OHE-report_Estimating-Dementia-UK.pdf" TargetMode="External" /><Relationship Id="rId27" Type="http://schemas.openxmlformats.org/officeDocument/2006/relationships/hyperlink" Target="https://www.alzheimers.org.uk/about-dementia/managing-the-risk-of-dementia/reduce-your-risk-of-dementia/social-isolation" TargetMode="External" /><Relationship Id="rId28" Type="http://schemas.openxmlformats.org/officeDocument/2006/relationships/hyperlink" Target="https://doi.org/10.1093/ageing/afac123" TargetMode="External" /><Relationship Id="rId29" Type="http://schemas.openxmlformats.org/officeDocument/2006/relationships/hyperlink" Target="https://doi.org/10.1016/j.tjpad.2024.100028" TargetMode="External" /><Relationship Id="rId30" Type="http://schemas.openxmlformats.org/officeDocument/2006/relationships/hyperlink" Target="https://doi.org/10.1016/j.neubiorev.2021.04.031" TargetMode="External" /><Relationship Id="rId31" Type="http://schemas.openxmlformats.org/officeDocument/2006/relationships/hyperlink" Target="https://doi.org/10.1371/journal.pone.0118333" TargetMode="External" /><Relationship Id="rId2" Type="http://schemas.openxmlformats.org/officeDocument/2006/relationships/image" Target="../media/image3.png" /></Relationships>
</file>

<file path=ppt/slides/_rels/slide4.xml.rels><?xml version="1.0" encoding="UTF-8"?><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png" /></Relationships>
</file>

<file path=ppt/slides/_rels/slide5.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s>
</file>

<file path=ppt/slides/_rels/slide6.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s>
</file>

<file path=ppt/slides/_rels/slide7.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s>
</file>

<file path=ppt/slides/_rels/slide8.xml.rels><?xml version="1.0" encoding="UTF-8"?><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png" /></Relationships>
</file>

<file path=ppt/slides/_rels/slide9.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3200-7215-DC79-06B6-34B0D7C27BE8}"/>
              </a:ext>
            </a:extLst>
          </p:cNvPr>
          <p:cNvSpPr>
            <a:spLocks noGrp="1"/>
          </p:cNvSpPr>
          <p:nvPr>
            <p:ph type="ctrTitle"/>
          </p:nvPr>
        </p:nvSpPr>
        <p:spPr>
          <a:xfrm>
            <a:off x="917713" y="2242515"/>
            <a:ext cx="7460974" cy="1325563"/>
          </a:xfrm>
        </p:spPr>
        <p:txBody>
          <a:bodyPr/>
          <a:lstStyle/>
          <a:p>
            <a:pPr lvl="0" indent="0" marL="0">
              <a:buNone/>
            </a:pPr>
            <a:r>
              <a:rPr/>
              <a:t>Dementia</a:t>
            </a:r>
          </a:p>
        </p:txBody>
      </p:sp>
      <p:sp>
        <p:nvSpPr>
          <p:cNvPr id="3" name="Subtitle 2">
            <a:extLst>
              <a:ext uri="{FF2B5EF4-FFF2-40B4-BE49-F238E27FC236}">
                <a16:creationId xmlns:a16="http://schemas.microsoft.com/office/drawing/2014/main" id="{86D7C27F-8802-4CD2-4914-C6DF054B5AC3}"/>
              </a:ext>
            </a:extLst>
          </p:cNvPr>
          <p:cNvSpPr>
            <a:spLocks noGrp="1"/>
          </p:cNvSpPr>
          <p:nvPr>
            <p:ph idx="1" type="subTitle"/>
          </p:nvPr>
        </p:nvSpPr>
        <p:spPr>
          <a:xfrm>
            <a:off x="917713" y="3956214"/>
            <a:ext cx="5832000" cy="441616"/>
          </a:xfrm>
        </p:spPr>
        <p:txBody>
          <a:bodyPr/>
          <a:lstStyle/>
          <a:p>
            <a:pPr lvl="0" indent="0" marL="0">
              <a:buNone/>
            </a:pPr>
            <a:r>
              <a:rPr/>
              <a:t>An Overview of Dementia in the borough of Camden</a:t>
            </a:r>
            <a:br/>
            <a:br/>
            <a:r>
              <a:rPr/>
              <a:t>Profile</a:t>
            </a:r>
          </a:p>
        </p:txBody>
      </p:sp>
      <p:sp>
        <p:nvSpPr>
          <p:cNvPr id="5" name="Date Placeholder 3">
            <a:extLst>
              <a:ext uri="{FF2B5EF4-FFF2-40B4-BE49-F238E27FC236}">
                <a16:creationId xmlns:a16="http://schemas.microsoft.com/office/drawing/2014/main" id="{42EDB735-F79F-84B9-8799-546EA61D6235}"/>
              </a:ext>
            </a:extLst>
          </p:cNvPr>
          <p:cNvSpPr>
            <a:spLocks noGrp="1"/>
          </p:cNvSpPr>
          <p:nvPr>
            <p:ph idx="10" sz="half" type="dt"/>
          </p:nvPr>
        </p:nvSpPr>
        <p:spPr>
          <a:xfrm>
            <a:off x="838200" y="6356350"/>
            <a:ext cx="2743200" cy="365125"/>
          </a:xfrm>
          <a:prstGeom prst="rect">
            <a:avLst/>
          </a:prstGeom>
        </p:spPr>
        <p:txBody>
          <a:bodyPr/>
          <a:lstStyle>
            <a:lvl1pPr>
              <a:defRPr/>
            </a:lvl1pPr>
          </a:lstStyle>
          <a:p>
            <a:fld id="{00CFDB79-E735-4FBE-927A-2D3B6EB77C66}" type="datetime1">
              <a:rPr lang="en-US" smtClean="0"/>
              <a:t>2026-01-16</a:t>
            </a:fld>
            <a:endParaRPr dirty="0" lang="en-GB"/>
          </a:p>
        </p:txBody>
      </p:sp>
    </p:spTree>
  </p:cSl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E29A-1F45-6F59-92BA-77EC0A210ED3}"/>
              </a:ext>
            </a:extLst>
          </p:cNvPr>
          <p:cNvSpPr>
            <a:spLocks noGrp="1"/>
          </p:cNvSpPr>
          <p:nvPr>
            <p:ph type="title"/>
          </p:nvPr>
        </p:nvSpPr>
        <p:spPr>
          <a:xfrm>
            <a:off x="839788" y="457200"/>
            <a:ext cx="3932237" cy="1600200"/>
          </a:xfrm>
        </p:spPr>
        <p:txBody>
          <a:bodyPr/>
          <a:lstStyle/>
          <a:p>
            <a:pPr lvl="0" indent="0" marL="0">
              <a:buNone/>
            </a:pPr>
            <a:r>
              <a:rPr/>
              <a:t>Recorded Prevalence of Dementia</a:t>
            </a:r>
          </a:p>
        </p:txBody>
      </p:sp>
      <p:sp>
        <p:nvSpPr>
          <p:cNvPr id="4" name="Text Placeholder 3">
            <a:extLst>
              <a:ext uri="{FF2B5EF4-FFF2-40B4-BE49-F238E27FC236}">
                <a16:creationId xmlns:a16="http://schemas.microsoft.com/office/drawing/2014/main" id="{CB79EC0F-9D06-77DD-518E-C6177BF93E72}"/>
              </a:ext>
            </a:extLst>
          </p:cNvPr>
          <p:cNvSpPr>
            <a:spLocks noGrp="1"/>
          </p:cNvSpPr>
          <p:nvPr>
            <p:ph idx="2" sz="half" type="body"/>
          </p:nvPr>
        </p:nvSpPr>
        <p:spPr/>
        <p:txBody>
          <a:bodyPr/>
          <a:lstStyle/>
          <a:p>
            <a:pPr lvl="0" indent="0" marL="0">
              <a:buNone/>
            </a:pPr>
            <a:r>
              <a:rPr/>
              <a:t>The figures for Camden are based on the location of the GP practice, not the patient’s home address. This means the measure includes everyone registered with a GP practice located in Camden, even if they live outside the borough. Equally, Camden residents registered with a GP practice in another area are not included.</a:t>
            </a:r>
          </a:p>
          <a:p>
            <a:pPr lvl="0" indent="0" marL="0">
              <a:buNone/>
            </a:pPr>
            <a:r>
              <a:rPr/>
              <a:t>In 2024/25, the proportion of people on Camden GP records with a dementia diagnosis was 0.43%. This was significantly lower than London and North Central London ICB.</a:t>
            </a:r>
          </a:p>
          <a:p>
            <a:pPr lvl="0" indent="0" marL="0">
              <a:buNone/>
            </a:pPr>
            <a:r>
              <a:rPr/>
              <a:t>Recorded prevalence decreased across all geographies in 2020/21, likely due to underdiagnosis during the Covid-19 pandemic. In the years before this, recorded prevalence had been gradually increasing, and since 2022/23, all three geographies have continued to show a very gradual rise.</a:t>
            </a:r>
          </a:p>
        </p:txBody>
      </p:sp>
      <p:pic>
        <p:nvPicPr>
          <p:cNvPr descr="index_files/figure-pptx/dementia%20QOF%20prevalence-1.png" id="0" name="Picture 1"/>
          <p:cNvPicPr>
            <a:picLocks noGrp="1" noChangeAspect="1"/>
          </p:cNvPicPr>
          <p:nvPr/>
        </p:nvPicPr>
        <p:blipFill>
          <a:blip r:embed="rId2"/>
          <a:stretch>
            <a:fillRect/>
          </a:stretch>
        </p:blipFill>
        <p:spPr bwMode="auto">
          <a:xfrm>
            <a:off x="5181600" y="1612900"/>
            <a:ext cx="6172200" cy="3086100"/>
          </a:xfrm>
          <a:prstGeom prst="rect">
            <a:avLst/>
          </a:prstGeom>
          <a:noFill/>
          <a:ln w="9525">
            <a:noFill/>
            <a:headEnd/>
            <a:tailEnd/>
          </a:ln>
        </p:spPr>
      </p:pic>
    </p:spTree>
  </p:cSl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E29A-1F45-6F59-92BA-77EC0A210ED3}"/>
              </a:ext>
            </a:extLst>
          </p:cNvPr>
          <p:cNvSpPr>
            <a:spLocks noGrp="1"/>
          </p:cNvSpPr>
          <p:nvPr>
            <p:ph type="title"/>
          </p:nvPr>
        </p:nvSpPr>
        <p:spPr>
          <a:xfrm>
            <a:off x="839788" y="457200"/>
            <a:ext cx="3932237" cy="1600200"/>
          </a:xfrm>
        </p:spPr>
        <p:txBody>
          <a:bodyPr/>
          <a:lstStyle/>
          <a:p>
            <a:pPr lvl="0" indent="0" marL="0">
              <a:buNone/>
            </a:pPr>
            <a:r>
              <a:rPr/>
              <a:t>Estimated Diagnosis Rate</a:t>
            </a:r>
          </a:p>
        </p:txBody>
      </p:sp>
      <p:sp>
        <p:nvSpPr>
          <p:cNvPr id="4" name="Text Placeholder 3">
            <a:extLst>
              <a:ext uri="{FF2B5EF4-FFF2-40B4-BE49-F238E27FC236}">
                <a16:creationId xmlns:a16="http://schemas.microsoft.com/office/drawing/2014/main" id="{CB79EC0F-9D06-77DD-518E-C6177BF93E72}"/>
              </a:ext>
            </a:extLst>
          </p:cNvPr>
          <p:cNvSpPr>
            <a:spLocks noGrp="1"/>
          </p:cNvSpPr>
          <p:nvPr>
            <p:ph idx="2" sz="half" type="body"/>
          </p:nvPr>
        </p:nvSpPr>
        <p:spPr/>
        <p:txBody>
          <a:bodyPr/>
          <a:lstStyle/>
          <a:p>
            <a:pPr lvl="0" indent="0" marL="0">
              <a:buNone/>
            </a:pPr>
            <a:r>
              <a:rPr/>
              <a:t>This measure compares how many people are thought to have dementia (based on the local population’s age and sex structure and national prevalence rates) with how many have a formal diagnosis recorded by their GP. In 2025, the estimated diagnosis rate of dementia in Camden was 74.30%. This was similar to London and North Central London ICB. The apparent drop in diagnosis rate in 2023 reflects a known data quality issue and should not be interpreted as a true change.</a:t>
            </a:r>
          </a:p>
        </p:txBody>
      </p:sp>
      <p:pic>
        <p:nvPicPr>
          <p:cNvPr descr="index_files/figure-pptx/estimated%20diagnosis%20rate-1.png" id="0" name="Picture 1"/>
          <p:cNvPicPr>
            <a:picLocks noGrp="1" noChangeAspect="1"/>
          </p:cNvPicPr>
          <p:nvPr/>
        </p:nvPicPr>
        <p:blipFill>
          <a:blip r:embed="rId2"/>
          <a:stretch>
            <a:fillRect/>
          </a:stretch>
        </p:blipFill>
        <p:spPr bwMode="auto">
          <a:xfrm>
            <a:off x="5181600" y="1612900"/>
            <a:ext cx="6172200" cy="3086100"/>
          </a:xfrm>
          <a:prstGeom prst="rect">
            <a:avLst/>
          </a:prstGeom>
          <a:noFill/>
          <a:ln w="9525">
            <a:noFill/>
            <a:headEnd/>
            <a:tailEnd/>
          </a:ln>
        </p:spPr>
      </p:pic>
    </p:spTree>
  </p:cSld>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E29A-1F45-6F59-92BA-77EC0A210ED3}"/>
              </a:ext>
            </a:extLst>
          </p:cNvPr>
          <p:cNvSpPr>
            <a:spLocks noGrp="1"/>
          </p:cNvSpPr>
          <p:nvPr>
            <p:ph type="title"/>
          </p:nvPr>
        </p:nvSpPr>
        <p:spPr>
          <a:xfrm>
            <a:off x="839788" y="457200"/>
            <a:ext cx="3932237" cy="1600200"/>
          </a:xfrm>
        </p:spPr>
        <p:txBody>
          <a:bodyPr/>
          <a:lstStyle/>
          <a:p>
            <a:pPr lvl="0" indent="0" marL="0">
              <a:buNone/>
            </a:pPr>
            <a:r>
              <a:rPr/>
              <a:t>Young Onset Dementia</a:t>
            </a:r>
          </a:p>
        </p:txBody>
      </p:sp>
      <p:sp>
        <p:nvSpPr>
          <p:cNvPr id="4" name="Text Placeholder 3">
            <a:extLst>
              <a:ext uri="{FF2B5EF4-FFF2-40B4-BE49-F238E27FC236}">
                <a16:creationId xmlns:a16="http://schemas.microsoft.com/office/drawing/2014/main" id="{CB79EC0F-9D06-77DD-518E-C6177BF93E72}"/>
              </a:ext>
            </a:extLst>
          </p:cNvPr>
          <p:cNvSpPr>
            <a:spLocks noGrp="1"/>
          </p:cNvSpPr>
          <p:nvPr>
            <p:ph idx="2" sz="half" type="body"/>
          </p:nvPr>
        </p:nvSpPr>
        <p:spPr/>
        <p:txBody>
          <a:bodyPr/>
          <a:lstStyle/>
          <a:p>
            <a:pPr lvl="0" indent="0" marL="0">
              <a:buNone/>
            </a:pPr>
            <a:r>
              <a:rPr/>
              <a:t>The young-onset dementia indicator is the number of people aged under 65 with dementia recorded on Camden GP practice registers, expressed as a proportion of all people with dementia recorded on those registers. People diagnosed with dementia under the age of 65 have different needs and commitments, often follow a different clinical pathway, and may also need different forms of support, compared to people diagnosed with dementia over the age of 65. Patterns of young-onset dementia can also reflect local risk factors, such as high blood pressure and obesity.</a:t>
            </a:r>
          </a:p>
          <a:p>
            <a:pPr lvl="0" indent="0" marL="0">
              <a:buNone/>
            </a:pPr>
            <a:r>
              <a:rPr/>
              <a:t>Camden-level data was last published in 2020, when 2.47% of dementia cases were in people under the age of 65; a value not significantly different from NCL ICB. In 2024, the proportion of people with dementia recorded on GP practice registers in North Central London ICB who were under the age of 65 was 2.91%.</a:t>
            </a:r>
          </a:p>
          <a:p>
            <a:pPr lvl="0" indent="0" marL="0">
              <a:buNone/>
            </a:pPr>
            <a:r>
              <a:rPr/>
              <a:t>Young-onset dementia is a lifelong diagnosis. However, this indicator does not show everyone currently living with dementia who was diagnosed before age 65. Instead, it counts people who, on 31st December, 2024, were aged under 65 with a recorded dementia diagnosis, as a proportion of all recorded dementia cases.</a:t>
            </a:r>
          </a:p>
          <a:p>
            <a:pPr lvl="0" indent="0" marL="0">
              <a:buNone/>
            </a:pPr>
            <a:r>
              <a:rPr/>
              <a:t>The figures for Camden are based on the location of the GP practice, not the patient’s home address. This means the measure includes everyone registered with a GP practice located in Camden, even if they live outside the borough. Equally, Camden residents registered with a GP practice in another area are not included.</a:t>
            </a:r>
          </a:p>
        </p:txBody>
      </p:sp>
      <p:pic>
        <p:nvPicPr>
          <p:cNvPr descr="index_files/figure-pptx/young%20onset%20dementia-1.png" id="0" name="Picture 1"/>
          <p:cNvPicPr>
            <a:picLocks noGrp="1" noChangeAspect="1"/>
          </p:cNvPicPr>
          <p:nvPr/>
        </p:nvPicPr>
        <p:blipFill>
          <a:blip r:embed="rId3"/>
          <a:stretch>
            <a:fillRect/>
          </a:stretch>
        </p:blipFill>
        <p:spPr bwMode="auto">
          <a:xfrm>
            <a:off x="5181600" y="1612900"/>
            <a:ext cx="6172200" cy="3086100"/>
          </a:xfrm>
          <a:prstGeom prst="rect">
            <a:avLst/>
          </a:prstGeom>
          <a:noFill/>
          <a:ln w="9525">
            <a:noFill/>
            <a:headEnd/>
            <a:tailEnd/>
          </a:ln>
        </p:spPr>
      </p:pic>
    </p:spTree>
  </p:cSld>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Hospital Admissions</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Dementia is a significant driver of hospital admissions nationwide, with an estimated 25% of acute hospital beds occupied by patients who have dementia. Data shows that they stay in hospital twice as long on average compared to other patients and often are admitted for infections treatable in the community.(England n.d.) Hospital admissions related to dementia are often emergency cases, and people with dementia tend to experience longer stays due to related conditions and the complexities of their care needs with corresponding discharge planning complexities. People with dementia on average spend almost a fifth of their last 6 months of life in hospital, with about 20% of deaths occurring during first unplanned hospital admission after diagnosis.(Vardy 2022) This highlights the importance of advance care planning.</a:t>
            </a:r>
          </a:p>
          <a:p>
            <a:pPr lvl="0" indent="0" marL="0">
              <a:buNone/>
            </a:pPr>
            <a:r>
              <a:rPr/>
              <a:t> Dementia impacts certain population cohorts disproportionately: risk and prevalence are higher for women, for those of lower socioeconomic status, and for people living in more deprived areas or facing greater social isolation. This is reflected in Hospital Admissions data presented below.</a:t>
            </a:r>
          </a:p>
          <a:p>
            <a:pPr lvl="0" indent="0" marL="0">
              <a:buNone/>
            </a:pPr>
            <a:r>
              <a:rPr/>
              <a:t>The following analysis uses data on emergency hospital admissions, using finished episodes, not unique patients, where dementia or Alzheimer’s was mentioned in any diagnostic field position. This could mean the patient was admitted for a reason not directly related to their dementia, but their dementia diagnosis has been recorded for clinical context or as a comorbidity.</a:t>
            </a:r>
          </a:p>
        </p:txBody>
      </p:sp>
    </p:spTree>
  </p:cSl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E29A-1F45-6F59-92BA-77EC0A210ED3}"/>
              </a:ext>
            </a:extLst>
          </p:cNvPr>
          <p:cNvSpPr>
            <a:spLocks noGrp="1"/>
          </p:cNvSpPr>
          <p:nvPr>
            <p:ph type="title"/>
          </p:nvPr>
        </p:nvSpPr>
        <p:spPr>
          <a:xfrm>
            <a:off x="839788" y="457200"/>
            <a:ext cx="3932237" cy="1600200"/>
          </a:xfrm>
        </p:spPr>
        <p:txBody>
          <a:bodyPr/>
          <a:lstStyle/>
          <a:p>
            <a:pPr lvl="0" indent="0" marL="0">
              <a:buNone/>
            </a:pPr>
            <a:r>
              <a:rPr/>
              <a:t>By ethnicity</a:t>
            </a:r>
          </a:p>
        </p:txBody>
      </p:sp>
      <p:sp>
        <p:nvSpPr>
          <p:cNvPr id="4" name="Text Placeholder 3">
            <a:extLst>
              <a:ext uri="{FF2B5EF4-FFF2-40B4-BE49-F238E27FC236}">
                <a16:creationId xmlns:a16="http://schemas.microsoft.com/office/drawing/2014/main" id="{CB79EC0F-9D06-77DD-518E-C6177BF93E72}"/>
              </a:ext>
            </a:extLst>
          </p:cNvPr>
          <p:cNvSpPr>
            <a:spLocks noGrp="1"/>
          </p:cNvSpPr>
          <p:nvPr>
            <p:ph idx="2" sz="half" type="body"/>
          </p:nvPr>
        </p:nvSpPr>
        <p:spPr/>
        <p:txBody>
          <a:bodyPr/>
          <a:lstStyle/>
          <a:p>
            <a:pPr lvl="0" indent="0" marL="0">
              <a:buNone/>
            </a:pPr>
            <a:r>
              <a:rPr/>
              <a:t>Between 2021/22 - 2023/24, the emergency admissions rate was highest for the Other Ethnic Group and Black ethnic groups (4,794 and 4,304 per 100,000 65+ residents). People from the Black and Other Ethnic Group ethnic groups had a statistically significantly higher admission rate than people of White ethnicity (3,483 per 100,000 65+ residents).</a:t>
            </a:r>
          </a:p>
        </p:txBody>
      </p:sp>
      <p:pic>
        <p:nvPicPr>
          <p:cNvPr descr="index_files/figure-pptx/admissions%20-%20ethnicity,%20rate-1.png" id="0" name="Picture 1"/>
          <p:cNvPicPr>
            <a:picLocks noGrp="1" noChangeAspect="1"/>
          </p:cNvPicPr>
          <p:nvPr/>
        </p:nvPicPr>
        <p:blipFill>
          <a:blip r:embed="rId2"/>
          <a:stretch>
            <a:fillRect/>
          </a:stretch>
        </p:blipFill>
        <p:spPr bwMode="auto">
          <a:xfrm>
            <a:off x="5181600" y="1612900"/>
            <a:ext cx="6172200" cy="3086100"/>
          </a:xfrm>
          <a:prstGeom prst="rect">
            <a:avLst/>
          </a:prstGeom>
          <a:noFill/>
          <a:ln w="9525">
            <a:noFill/>
            <a:headEnd/>
            <a:tailEnd/>
          </a:ln>
        </p:spPr>
      </p:pic>
    </p:spTree>
  </p:cSl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E29A-1F45-6F59-92BA-77EC0A210ED3}"/>
              </a:ext>
            </a:extLst>
          </p:cNvPr>
          <p:cNvSpPr>
            <a:spLocks noGrp="1"/>
          </p:cNvSpPr>
          <p:nvPr>
            <p:ph type="title"/>
          </p:nvPr>
        </p:nvSpPr>
        <p:spPr>
          <a:xfrm>
            <a:off x="839788" y="457200"/>
            <a:ext cx="3932237" cy="1600200"/>
          </a:xfrm>
        </p:spPr>
        <p:txBody>
          <a:bodyPr/>
          <a:lstStyle/>
          <a:p>
            <a:pPr lvl="0" indent="0" marL="0">
              <a:buNone/>
            </a:pPr>
            <a:r>
              <a:rPr/>
              <a:t>By IMD</a:t>
            </a:r>
          </a:p>
        </p:txBody>
      </p:sp>
      <p:sp>
        <p:nvSpPr>
          <p:cNvPr id="4" name="Text Placeholder 3">
            <a:extLst>
              <a:ext uri="{FF2B5EF4-FFF2-40B4-BE49-F238E27FC236}">
                <a16:creationId xmlns:a16="http://schemas.microsoft.com/office/drawing/2014/main" id="{CB79EC0F-9D06-77DD-518E-C6177BF93E72}"/>
              </a:ext>
            </a:extLst>
          </p:cNvPr>
          <p:cNvSpPr>
            <a:spLocks noGrp="1"/>
          </p:cNvSpPr>
          <p:nvPr>
            <p:ph idx="2" sz="half" type="body"/>
          </p:nvPr>
        </p:nvSpPr>
        <p:spPr/>
        <p:txBody>
          <a:bodyPr/>
          <a:lstStyle/>
          <a:p>
            <a:pPr lvl="0" indent="0" marL="0">
              <a:buNone/>
            </a:pPr>
            <a:r>
              <a:rPr/>
              <a:t>The highest rate was for people living in deciles 1 - most deprived (7,354 per 100,000) and 2 (5,215 per 100,000). The least deprived decile had a significantly lower rate than all other deciles.</a:t>
            </a:r>
          </a:p>
        </p:txBody>
      </p:sp>
      <p:pic>
        <p:nvPicPr>
          <p:cNvPr descr="index_files/figure-pptx/admissions%20-%20imd,%20rate-1.png" id="0" name="Picture 1"/>
          <p:cNvPicPr>
            <a:picLocks noGrp="1" noChangeAspect="1"/>
          </p:cNvPicPr>
          <p:nvPr/>
        </p:nvPicPr>
        <p:blipFill>
          <a:blip r:embed="rId2"/>
          <a:stretch>
            <a:fillRect/>
          </a:stretch>
        </p:blipFill>
        <p:spPr bwMode="auto">
          <a:xfrm>
            <a:off x="5181600" y="1612900"/>
            <a:ext cx="6172200" cy="3086100"/>
          </a:xfrm>
          <a:prstGeom prst="rect">
            <a:avLst/>
          </a:prstGeom>
          <a:noFill/>
          <a:ln w="9525">
            <a:noFill/>
            <a:headEnd/>
            <a:tailEnd/>
          </a:ln>
        </p:spPr>
      </p:pic>
    </p:spTree>
  </p:cSl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E29A-1F45-6F59-92BA-77EC0A210ED3}"/>
              </a:ext>
            </a:extLst>
          </p:cNvPr>
          <p:cNvSpPr>
            <a:spLocks noGrp="1"/>
          </p:cNvSpPr>
          <p:nvPr>
            <p:ph type="title"/>
          </p:nvPr>
        </p:nvSpPr>
        <p:spPr>
          <a:xfrm>
            <a:off x="839788" y="457200"/>
            <a:ext cx="3932237" cy="1600200"/>
          </a:xfrm>
        </p:spPr>
        <p:txBody>
          <a:bodyPr/>
          <a:lstStyle/>
          <a:p>
            <a:pPr lvl="0" indent="0" marL="0">
              <a:buNone/>
            </a:pPr>
            <a:r>
              <a:rPr/>
              <a:t>By Sex</a:t>
            </a:r>
          </a:p>
        </p:txBody>
      </p:sp>
      <p:sp>
        <p:nvSpPr>
          <p:cNvPr id="4" name="Text Placeholder 3">
            <a:extLst>
              <a:ext uri="{FF2B5EF4-FFF2-40B4-BE49-F238E27FC236}">
                <a16:creationId xmlns:a16="http://schemas.microsoft.com/office/drawing/2014/main" id="{CB79EC0F-9D06-77DD-518E-C6177BF93E72}"/>
              </a:ext>
            </a:extLst>
          </p:cNvPr>
          <p:cNvSpPr>
            <a:spLocks noGrp="1"/>
          </p:cNvSpPr>
          <p:nvPr>
            <p:ph idx="2" sz="half" type="body"/>
          </p:nvPr>
        </p:nvSpPr>
        <p:spPr/>
        <p:txBody>
          <a:bodyPr/>
          <a:lstStyle/>
          <a:p>
            <a:pPr lvl="0" indent="0" marL="0">
              <a:buNone/>
            </a:pPr>
            <a:r>
              <a:rPr/>
              <a:t>The admission rate was 3,450 per 100,000 for men and 3,819 per 100,000 for women, with no significant difference between the sexes.</a:t>
            </a:r>
          </a:p>
        </p:txBody>
      </p:sp>
      <p:pic>
        <p:nvPicPr>
          <p:cNvPr descr="index_files/figure-pptx/admissions%20-%20sex,%20rate-1.png" id="0" name="Picture 1"/>
          <p:cNvPicPr>
            <a:picLocks noGrp="1" noChangeAspect="1"/>
          </p:cNvPicPr>
          <p:nvPr/>
        </p:nvPicPr>
        <p:blipFill>
          <a:blip r:embed="rId2"/>
          <a:stretch>
            <a:fillRect/>
          </a:stretch>
        </p:blipFill>
        <p:spPr bwMode="auto">
          <a:xfrm>
            <a:off x="5181600" y="1612900"/>
            <a:ext cx="6172200" cy="3086100"/>
          </a:xfrm>
          <a:prstGeom prst="rect">
            <a:avLst/>
          </a:prstGeom>
          <a:noFill/>
          <a:ln w="9525">
            <a:noFill/>
            <a:headEnd/>
            <a:tailEnd/>
          </a:ln>
        </p:spPr>
      </p:pic>
    </p:spTree>
  </p:cSl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E29A-1F45-6F59-92BA-77EC0A210ED3}"/>
              </a:ext>
            </a:extLst>
          </p:cNvPr>
          <p:cNvSpPr>
            <a:spLocks noGrp="1"/>
          </p:cNvSpPr>
          <p:nvPr>
            <p:ph type="title"/>
          </p:nvPr>
        </p:nvSpPr>
        <p:spPr>
          <a:xfrm>
            <a:off x="839788" y="457200"/>
            <a:ext cx="3932237" cy="1600200"/>
          </a:xfrm>
        </p:spPr>
        <p:txBody>
          <a:bodyPr/>
          <a:lstStyle/>
          <a:p>
            <a:pPr lvl="0" indent="0" marL="0">
              <a:buNone/>
            </a:pPr>
            <a:r>
              <a:rPr/>
              <a:t>By Ward (Map)</a:t>
            </a:r>
          </a:p>
        </p:txBody>
      </p:sp>
      <p:sp>
        <p:nvSpPr>
          <p:cNvPr id="4" name="Text Placeholder 3">
            <a:extLst>
              <a:ext uri="{FF2B5EF4-FFF2-40B4-BE49-F238E27FC236}">
                <a16:creationId xmlns:a16="http://schemas.microsoft.com/office/drawing/2014/main" id="{CB79EC0F-9D06-77DD-518E-C6177BF93E72}"/>
              </a:ext>
            </a:extLst>
          </p:cNvPr>
          <p:cNvSpPr>
            <a:spLocks noGrp="1"/>
          </p:cNvSpPr>
          <p:nvPr>
            <p:ph idx="2" sz="half" type="body"/>
          </p:nvPr>
        </p:nvSpPr>
        <p:spPr/>
        <p:txBody>
          <a:bodyPr/>
          <a:lstStyle/>
          <a:p>
            <a:pPr lvl="0" indent="0" marL="0">
              <a:buNone/>
            </a:pPr>
            <a:r>
              <a:rPr/>
              <a:t>Quintiles are calculated within Camden only. All Camden wards are ranked by prevalence; then the ranked list is split into five (roughly) equal-sized groups (“quintiles”). Colours therefore show how a ward compares to other wards in Camden, not across the whole of England.</a:t>
            </a:r>
          </a:p>
          <a:p>
            <a:pPr lvl="0" indent="0" marL="0">
              <a:buNone/>
            </a:pPr>
            <a:r>
              <a:rPr/>
              <a:t>Haverstock (8,409 per 100,000), Gospel Oak (6,544 per 100,000), Primrose Hill (5,682 per 100,000) and Kilburn (3,916 per 100,000) were the wards with the highest admission rates in Camden.</a:t>
            </a:r>
          </a:p>
        </p:txBody>
      </p:sp>
      <p:pic>
        <p:nvPicPr>
          <p:cNvPr descr="index_files/figure-pptx/admissions%20-%20ward,%20rate-1.png" id="0" name="Picture 1"/>
          <p:cNvPicPr>
            <a:picLocks noGrp="1" noChangeAspect="1"/>
          </p:cNvPicPr>
          <p:nvPr/>
        </p:nvPicPr>
        <p:blipFill>
          <a:blip r:embed="rId2"/>
          <a:stretch>
            <a:fillRect/>
          </a:stretch>
        </p:blipFill>
        <p:spPr bwMode="auto">
          <a:xfrm>
            <a:off x="5181600" y="1612900"/>
            <a:ext cx="6172200" cy="3086100"/>
          </a:xfrm>
          <a:prstGeom prst="rect">
            <a:avLst/>
          </a:prstGeom>
          <a:noFill/>
          <a:ln w="9525">
            <a:noFill/>
            <a:headEnd/>
            <a:tailEnd/>
          </a:ln>
        </p:spPr>
      </p:pic>
    </p:spTree>
  </p:cSld>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Short-stay Hospital Admissions</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Short hospital stays can be particularly disruptive for people with dementia, often causing distress and avoidable harm, so examining short-stay admission patterns helps identify opportunities to reduce unnecessary admissions.</a:t>
            </a:r>
          </a:p>
          <a:p>
            <a:pPr lvl="0" indent="0" marL="0">
              <a:buNone/>
            </a:pPr>
            <a:r>
              <a:rPr/>
              <a:t>The following analysis uses data on emergency hospital admissions lasting one night or less, a subset of the data used above. Short-stay emergency admission rates generally follow similar patterns to all-length-of-stay emergency admissions, but as this is a subset, counts are lower and confidence intervals wider. While differences by sex and ethnic group were not statistically significant, there remained significant variation in admission rates between the least and most deprived deciles.</a:t>
            </a:r>
          </a:p>
        </p:txBody>
      </p:sp>
    </p:spTree>
  </p:cSl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E29A-1F45-6F59-92BA-77EC0A210ED3}"/>
              </a:ext>
            </a:extLst>
          </p:cNvPr>
          <p:cNvSpPr>
            <a:spLocks noGrp="1"/>
          </p:cNvSpPr>
          <p:nvPr>
            <p:ph type="title"/>
          </p:nvPr>
        </p:nvSpPr>
        <p:spPr>
          <a:xfrm>
            <a:off x="839788" y="457200"/>
            <a:ext cx="3932237" cy="1600200"/>
          </a:xfrm>
        </p:spPr>
        <p:txBody>
          <a:bodyPr/>
          <a:lstStyle/>
          <a:p>
            <a:pPr lvl="0" indent="0" marL="0">
              <a:buNone/>
            </a:pPr>
            <a:r>
              <a:rPr/>
              <a:t>By ethnicity</a:t>
            </a:r>
          </a:p>
        </p:txBody>
      </p:sp>
      <p:sp>
        <p:nvSpPr>
          <p:cNvPr id="4" name="Text Placeholder 3">
            <a:extLst>
              <a:ext uri="{FF2B5EF4-FFF2-40B4-BE49-F238E27FC236}">
                <a16:creationId xmlns:a16="http://schemas.microsoft.com/office/drawing/2014/main" id="{CB79EC0F-9D06-77DD-518E-C6177BF93E72}"/>
              </a:ext>
            </a:extLst>
          </p:cNvPr>
          <p:cNvSpPr>
            <a:spLocks noGrp="1"/>
          </p:cNvSpPr>
          <p:nvPr>
            <p:ph idx="2" sz="half" type="body"/>
          </p:nvPr>
        </p:nvSpPr>
        <p:spPr/>
        <p:txBody>
          <a:bodyPr/>
          <a:lstStyle/>
          <a:p>
            <a:pPr lvl="0" indent="0" marL="0">
              <a:buNone/>
            </a:pPr>
            <a:r>
              <a:rPr/>
              <a:t>Between 2021/22 - 2023/24, the short-stay emergency admissions rate was highest for the Other Ethnic Group and Black ethnic groups (791 and 758 per 100,000 65+ residents). Differences by ethnic group were not statistically significant compared with people of White ethnicity.</a:t>
            </a:r>
          </a:p>
        </p:txBody>
      </p:sp>
      <p:pic>
        <p:nvPicPr>
          <p:cNvPr descr="index_files/figure-pptx/admissions%20-%20ethnicity%20short,%20rate-1.png" id="0" name="Picture 1"/>
          <p:cNvPicPr>
            <a:picLocks noGrp="1" noChangeAspect="1"/>
          </p:cNvPicPr>
          <p:nvPr/>
        </p:nvPicPr>
        <p:blipFill>
          <a:blip r:embed="rId2"/>
          <a:stretch>
            <a:fillRect/>
          </a:stretch>
        </p:blipFill>
        <p:spPr bwMode="auto">
          <a:xfrm>
            <a:off x="5181600" y="1612900"/>
            <a:ext cx="6172200" cy="3086100"/>
          </a:xfrm>
          <a:prstGeom prst="rect">
            <a:avLst/>
          </a:prstGeom>
          <a:noFill/>
          <a:ln w="9525">
            <a:noFill/>
            <a:headEnd/>
            <a:tailEnd/>
          </a:ln>
        </p:spPr>
      </p:pic>
    </p:spTree>
  </p:cSld>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Summary</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Dementia is a growing challenge for population health, quality of life, and care systems within Camden, with rising prevalence particularly as the local population ages. This profile highlights the emerging trends in dementia in Camden, and, where appropriate, compares patterns seen across London and England. Addressing dementia in Camden—including through enhanced prevention, early diagnosis and comprehensive care—should be a priority in tackling local health inequalities and improving wellbeing for residents and carers.</a:t>
            </a:r>
          </a:p>
        </p:txBody>
      </p:sp>
    </p:spTree>
  </p:cSl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E29A-1F45-6F59-92BA-77EC0A210ED3}"/>
              </a:ext>
            </a:extLst>
          </p:cNvPr>
          <p:cNvSpPr>
            <a:spLocks noGrp="1"/>
          </p:cNvSpPr>
          <p:nvPr>
            <p:ph type="title"/>
          </p:nvPr>
        </p:nvSpPr>
        <p:spPr>
          <a:xfrm>
            <a:off x="839788" y="457200"/>
            <a:ext cx="3932237" cy="1600200"/>
          </a:xfrm>
        </p:spPr>
        <p:txBody>
          <a:bodyPr/>
          <a:lstStyle/>
          <a:p>
            <a:pPr lvl="0" indent="0" marL="0">
              <a:buNone/>
            </a:pPr>
            <a:r>
              <a:rPr/>
              <a:t>By IMD</a:t>
            </a:r>
          </a:p>
        </p:txBody>
      </p:sp>
      <p:sp>
        <p:nvSpPr>
          <p:cNvPr id="4" name="Text Placeholder 3">
            <a:extLst>
              <a:ext uri="{FF2B5EF4-FFF2-40B4-BE49-F238E27FC236}">
                <a16:creationId xmlns:a16="http://schemas.microsoft.com/office/drawing/2014/main" id="{CB79EC0F-9D06-77DD-518E-C6177BF93E72}"/>
              </a:ext>
            </a:extLst>
          </p:cNvPr>
          <p:cNvSpPr>
            <a:spLocks noGrp="1"/>
          </p:cNvSpPr>
          <p:nvPr>
            <p:ph idx="2" sz="half" type="body"/>
          </p:nvPr>
        </p:nvSpPr>
        <p:spPr/>
        <p:txBody>
          <a:bodyPr/>
          <a:lstStyle/>
          <a:p>
            <a:pPr lvl="0" indent="0" marL="0">
              <a:buNone/>
            </a:pPr>
            <a:r>
              <a:rPr/>
              <a:t>The highest short-stay admissions rate was for people living in deciles 1 - most deprived (1,262 per 100,000), 2 (1,046 per 100,000) and 7 (879 per 100,000). The rates for deciles 1 - most deprived and 2 were significantly higher than for the least deprived decile.</a:t>
            </a:r>
          </a:p>
        </p:txBody>
      </p:sp>
      <p:pic>
        <p:nvPicPr>
          <p:cNvPr descr="index_files/figure-pptx/r%20admissions%20-%20imd%20short,%20rate-1.png" id="0" name="Picture 1"/>
          <p:cNvPicPr>
            <a:picLocks noGrp="1" noChangeAspect="1"/>
          </p:cNvPicPr>
          <p:nvPr/>
        </p:nvPicPr>
        <p:blipFill>
          <a:blip r:embed="rId2"/>
          <a:stretch>
            <a:fillRect/>
          </a:stretch>
        </p:blipFill>
        <p:spPr bwMode="auto">
          <a:xfrm>
            <a:off x="5181600" y="1612900"/>
            <a:ext cx="6172200" cy="3086100"/>
          </a:xfrm>
          <a:prstGeom prst="rect">
            <a:avLst/>
          </a:prstGeom>
          <a:noFill/>
          <a:ln w="9525">
            <a:noFill/>
            <a:headEnd/>
            <a:tailEnd/>
          </a:ln>
        </p:spPr>
      </p:pic>
    </p:spTree>
  </p:cSl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E29A-1F45-6F59-92BA-77EC0A210ED3}"/>
              </a:ext>
            </a:extLst>
          </p:cNvPr>
          <p:cNvSpPr>
            <a:spLocks noGrp="1"/>
          </p:cNvSpPr>
          <p:nvPr>
            <p:ph type="title"/>
          </p:nvPr>
        </p:nvSpPr>
        <p:spPr>
          <a:xfrm>
            <a:off x="839788" y="457200"/>
            <a:ext cx="3932237" cy="1600200"/>
          </a:xfrm>
        </p:spPr>
        <p:txBody>
          <a:bodyPr/>
          <a:lstStyle/>
          <a:p>
            <a:pPr lvl="0" indent="0" marL="0">
              <a:buNone/>
            </a:pPr>
            <a:r>
              <a:rPr/>
              <a:t>By Sex</a:t>
            </a:r>
          </a:p>
        </p:txBody>
      </p:sp>
      <p:sp>
        <p:nvSpPr>
          <p:cNvPr id="4" name="Text Placeholder 3">
            <a:extLst>
              <a:ext uri="{FF2B5EF4-FFF2-40B4-BE49-F238E27FC236}">
                <a16:creationId xmlns:a16="http://schemas.microsoft.com/office/drawing/2014/main" id="{CB79EC0F-9D06-77DD-518E-C6177BF93E72}"/>
              </a:ext>
            </a:extLst>
          </p:cNvPr>
          <p:cNvSpPr>
            <a:spLocks noGrp="1"/>
          </p:cNvSpPr>
          <p:nvPr>
            <p:ph idx="2" sz="half" type="body"/>
          </p:nvPr>
        </p:nvSpPr>
        <p:spPr/>
        <p:txBody>
          <a:bodyPr/>
          <a:lstStyle/>
          <a:p>
            <a:pPr lvl="0" indent="0" marL="0">
              <a:buNone/>
            </a:pPr>
            <a:r>
              <a:rPr/>
              <a:t>The short-stay admission rate was 561 per 100,000 for men and 824 per 100,000 for women, with no significant difference between the sexes.</a:t>
            </a:r>
          </a:p>
        </p:txBody>
      </p:sp>
      <p:pic>
        <p:nvPicPr>
          <p:cNvPr descr="index_files/figure-pptx/admissions%20-%20sex%20short,%20rate-1.png" id="0" name="Picture 1"/>
          <p:cNvPicPr>
            <a:picLocks noGrp="1" noChangeAspect="1"/>
          </p:cNvPicPr>
          <p:nvPr/>
        </p:nvPicPr>
        <p:blipFill>
          <a:blip r:embed="rId2"/>
          <a:stretch>
            <a:fillRect/>
          </a:stretch>
        </p:blipFill>
        <p:spPr bwMode="auto">
          <a:xfrm>
            <a:off x="5181600" y="1612900"/>
            <a:ext cx="6172200" cy="3086100"/>
          </a:xfrm>
          <a:prstGeom prst="rect">
            <a:avLst/>
          </a:prstGeom>
          <a:noFill/>
          <a:ln w="9525">
            <a:noFill/>
            <a:headEnd/>
            <a:tailEnd/>
          </a:ln>
        </p:spPr>
      </p:pic>
    </p:spTree>
  </p:cSl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E29A-1F45-6F59-92BA-77EC0A210ED3}"/>
              </a:ext>
            </a:extLst>
          </p:cNvPr>
          <p:cNvSpPr>
            <a:spLocks noGrp="1"/>
          </p:cNvSpPr>
          <p:nvPr>
            <p:ph type="title"/>
          </p:nvPr>
        </p:nvSpPr>
        <p:spPr>
          <a:xfrm>
            <a:off x="839788" y="457200"/>
            <a:ext cx="3932237" cy="1600200"/>
          </a:xfrm>
        </p:spPr>
        <p:txBody>
          <a:bodyPr/>
          <a:lstStyle/>
          <a:p>
            <a:pPr lvl="0" indent="0" marL="0">
              <a:buNone/>
            </a:pPr>
            <a:r>
              <a:rPr/>
              <a:t>By Ward (Map)</a:t>
            </a:r>
          </a:p>
        </p:txBody>
      </p:sp>
      <p:sp>
        <p:nvSpPr>
          <p:cNvPr id="4" name="Text Placeholder 3">
            <a:extLst>
              <a:ext uri="{FF2B5EF4-FFF2-40B4-BE49-F238E27FC236}">
                <a16:creationId xmlns:a16="http://schemas.microsoft.com/office/drawing/2014/main" id="{CB79EC0F-9D06-77DD-518E-C6177BF93E72}"/>
              </a:ext>
            </a:extLst>
          </p:cNvPr>
          <p:cNvSpPr>
            <a:spLocks noGrp="1"/>
          </p:cNvSpPr>
          <p:nvPr>
            <p:ph idx="2" sz="half" type="body"/>
          </p:nvPr>
        </p:nvSpPr>
        <p:spPr/>
        <p:txBody>
          <a:bodyPr/>
          <a:lstStyle/>
          <a:p>
            <a:pPr lvl="0" indent="0" marL="0">
              <a:buNone/>
            </a:pPr>
            <a:r>
              <a:rPr/>
              <a:t>Quintiles are calculated within Camden only. All Camden wards are ranked by prevalence; then the ranked list is split into five (roughly) equal-sized groups (“quintiles”). Colours therefore show how a ward compares to other wards in Camden, not across the whole of England.</a:t>
            </a:r>
          </a:p>
          <a:p>
            <a:pPr lvl="0" indent="0" marL="0">
              <a:buNone/>
            </a:pPr>
            <a:r>
              <a:rPr/>
              <a:t>Haverstock (1,978 per 100,000), Primrose Hill (1,360 per 100,000), Gospel Oak (1,186 per 100,000) and Regent’s Park (956 per 100,000) were the wards with the highest admission rates in Camden.</a:t>
            </a:r>
          </a:p>
        </p:txBody>
      </p:sp>
      <p:pic>
        <p:nvPicPr>
          <p:cNvPr descr="index_files/figure-pptx/admissions%20-%20map%20short,%20rate-1.png" id="0" name="Picture 1"/>
          <p:cNvPicPr>
            <a:picLocks noGrp="1" noChangeAspect="1"/>
          </p:cNvPicPr>
          <p:nvPr/>
        </p:nvPicPr>
        <p:blipFill>
          <a:blip r:embed="rId2"/>
          <a:stretch>
            <a:fillRect/>
          </a:stretch>
        </p:blipFill>
        <p:spPr bwMode="auto">
          <a:xfrm>
            <a:off x="5181600" y="1612900"/>
            <a:ext cx="6172200" cy="3086100"/>
          </a:xfrm>
          <a:prstGeom prst="rect">
            <a:avLst/>
          </a:prstGeom>
          <a:noFill/>
          <a:ln w="9525">
            <a:noFill/>
            <a:headEnd/>
            <a:tailEnd/>
          </a:ln>
        </p:spPr>
      </p:pic>
    </p:spTree>
  </p:cSld>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Mortality</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In 2023, dementia was the leading cause of death for females in Camden (14.5% of deaths), and second in males (7% of deaths), as reflected also in data within the Long-Term Conditions JSNA Profile.</a:t>
            </a:r>
          </a:p>
          <a:p>
            <a:pPr lvl="0" indent="0" marL="0">
              <a:buNone/>
            </a:pPr>
            <a:r>
              <a:rPr/>
              <a:t>Overall, people with dementia die prematurely. Dementia is one of the major causes of disability and dependency among older people worldwide. Life expectancies on diagnosis vary based on factors including age at diagnosis, sex, type of dementia and comorbidities. Life expectancy is about 7–10 years in individuals diagnosed with Alzheimer’s disease in their 60s and early 70s(Edwards et al. 2024), however various higher risk population groups have life expectancies of as low as 2-3 years at diagnosis.</a:t>
            </a:r>
          </a:p>
          <a:p>
            <a:pPr lvl="0" indent="0" marL="0">
              <a:spcBef>
                <a:spcPts val="3000"/>
              </a:spcBef>
              <a:buNone/>
            </a:pPr>
            <a:r>
              <a:rPr b="1"/>
              <a:t>Directly Age-Standardised Mortality Rates</a:t>
            </a:r>
          </a:p>
          <a:p>
            <a:pPr lvl="0" indent="0" marL="0">
              <a:buNone/>
            </a:pPr>
            <a:r>
              <a:rPr/>
              <a:t>Deaths can be analysed in two ways:</a:t>
            </a:r>
          </a:p>
          <a:p>
            <a:pPr lvl="0"/>
            <a:r>
              <a:rPr i="1"/>
              <a:t>From dementia</a:t>
            </a:r>
            <a:r>
              <a:rPr/>
              <a:t>: dementia was the primary cause of death</a:t>
            </a:r>
          </a:p>
          <a:p>
            <a:pPr lvl="0"/>
            <a:r>
              <a:rPr i="1"/>
              <a:t>Involving dementia</a:t>
            </a:r>
            <a:r>
              <a:rPr/>
              <a:t>: dementia was recorded anywhere on the death certificate</a:t>
            </a:r>
          </a:p>
          <a:p>
            <a:pPr lvl="0" indent="0" marL="0">
              <a:buNone/>
            </a:pPr>
            <a:r>
              <a:rPr/>
              <a:t>Mortality involving dementia (all ages) has risen over the last decade, peaking at 166.2 per 100,000 in 2020 - 22, before falling after the COVID-19 pandemic. This pattern reflects the higher mortality among older people during the pandemic, who are more likely to have dementia. Camden’s rate is now similar to London and NCL ICB. For deaths involving dementia in people aged 65+, Camden has closely followed London and NCL ICB trends, albeit with a one-year lag. The Camden rate reached a peak (966.8 per 100,000) in 2021, then declined to 753.5 per 100,000 in 2022.</a:t>
            </a:r>
          </a:p>
          <a:p>
            <a:pPr lvl="0" indent="0" marL="0">
              <a:buNone/>
            </a:pPr>
            <a:r>
              <a:rPr/>
              <a:t>Where dementia was the primary cause of death, the age-standardised mortality rate has increased over the last decade. Since 2020 - 22 (93.6 per 100,000), Camden’s rate has been stable and not significantly different from London.</a:t>
            </a:r>
          </a:p>
          <a:p>
            <a:pPr lvl="0" indent="0" marL="0">
              <a:buNone/>
            </a:pPr>
            <a:r>
              <a:rPr/>
              <a:t>Directly age-standardised rates express the overall rate that would occur in a standard population age structure if it experienced the age-specific rates of the observed population. It allows the comparison of mortality rates across different populations, even if they have different age distributions.</a:t>
            </a:r>
          </a:p>
        </p:txBody>
      </p:sp>
    </p:spTree>
  </p:cSl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E29A-1F45-6F59-92BA-77EC0A210ED3}"/>
              </a:ext>
            </a:extLst>
          </p:cNvPr>
          <p:cNvSpPr>
            <a:spLocks noGrp="1"/>
          </p:cNvSpPr>
          <p:nvPr>
            <p:ph type="title"/>
          </p:nvPr>
        </p:nvSpPr>
        <p:spPr>
          <a:xfrm>
            <a:off x="839788" y="457200"/>
            <a:ext cx="3932237" cy="1600200"/>
          </a:xfrm>
        </p:spPr>
        <p:txBody>
          <a:bodyPr/>
          <a:lstStyle/>
          <a:p>
            <a:pPr lvl="0" indent="0" marL="0">
              <a:buNone/>
            </a:pPr>
            <a:r>
              <a:rPr/>
              <a:t>Involving dementia, all ages</a:t>
            </a:r>
          </a:p>
        </p:txBody>
      </p:sp>
      <p:sp>
        <p:nvSpPr>
          <p:cNvPr id="4" name="Text Placeholder 3">
            <a:extLst>
              <a:ext uri="{FF2B5EF4-FFF2-40B4-BE49-F238E27FC236}">
                <a16:creationId xmlns:a16="http://schemas.microsoft.com/office/drawing/2014/main" id="{CB79EC0F-9D06-77DD-518E-C6177BF93E72}"/>
              </a:ext>
            </a:extLst>
          </p:cNvPr>
          <p:cNvSpPr>
            <a:spLocks noGrp="1"/>
          </p:cNvSpPr>
          <p:nvPr>
            <p:ph idx="2" sz="half" type="body"/>
          </p:nvPr>
        </p:nvSpPr>
        <p:spPr/>
        <p:txBody>
          <a:bodyPr/>
          <a:lstStyle/>
          <a:p>
            <a:pPr lvl="0" indent="0" marL="0">
              <a:buNone/>
            </a:pPr>
            <a:r>
              <a:rPr/>
              <a:t>Deaths </a:t>
            </a:r>
            <a:r>
              <a:rPr b="1"/>
              <a:t>involving</a:t>
            </a:r>
            <a:r>
              <a:rPr/>
              <a:t> dementia comprise deaths where dementia was recorded anywhere on the death certificate.</a:t>
            </a:r>
          </a:p>
        </p:txBody>
      </p:sp>
      <p:pic>
        <p:nvPicPr>
          <p:cNvPr descr="index_files/figure-pptx/directly%20age-standardised%20mortality%20rate%20involving%20dementia%20(all%20ages)-1.png" id="0" name="Picture 1"/>
          <p:cNvPicPr>
            <a:picLocks noGrp="1" noChangeAspect="1"/>
          </p:cNvPicPr>
          <p:nvPr/>
        </p:nvPicPr>
        <p:blipFill>
          <a:blip r:embed="rId2"/>
          <a:stretch>
            <a:fillRect/>
          </a:stretch>
        </p:blipFill>
        <p:spPr bwMode="auto">
          <a:xfrm>
            <a:off x="5181600" y="1612900"/>
            <a:ext cx="6172200" cy="3086100"/>
          </a:xfrm>
          <a:prstGeom prst="rect">
            <a:avLst/>
          </a:prstGeom>
          <a:noFill/>
          <a:ln w="9525">
            <a:noFill/>
            <a:headEnd/>
            <a:tailEnd/>
          </a:ln>
        </p:spPr>
      </p:pic>
    </p:spTree>
  </p:cSl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E29A-1F45-6F59-92BA-77EC0A210ED3}"/>
              </a:ext>
            </a:extLst>
          </p:cNvPr>
          <p:cNvSpPr>
            <a:spLocks noGrp="1"/>
          </p:cNvSpPr>
          <p:nvPr>
            <p:ph type="title"/>
          </p:nvPr>
        </p:nvSpPr>
        <p:spPr>
          <a:xfrm>
            <a:off x="839788" y="457200"/>
            <a:ext cx="3932237" cy="1600200"/>
          </a:xfrm>
        </p:spPr>
        <p:txBody>
          <a:bodyPr/>
          <a:lstStyle/>
          <a:p>
            <a:pPr lvl="0" indent="0" marL="0">
              <a:buNone/>
            </a:pPr>
            <a:r>
              <a:rPr/>
              <a:t>Involving dementia, 65+</a:t>
            </a:r>
          </a:p>
        </p:txBody>
      </p:sp>
      <p:sp>
        <p:nvSpPr>
          <p:cNvPr id="4" name="Text Placeholder 3">
            <a:extLst>
              <a:ext uri="{FF2B5EF4-FFF2-40B4-BE49-F238E27FC236}">
                <a16:creationId xmlns:a16="http://schemas.microsoft.com/office/drawing/2014/main" id="{CB79EC0F-9D06-77DD-518E-C6177BF93E72}"/>
              </a:ext>
            </a:extLst>
          </p:cNvPr>
          <p:cNvSpPr>
            <a:spLocks noGrp="1"/>
          </p:cNvSpPr>
          <p:nvPr>
            <p:ph idx="2" sz="half" type="body"/>
          </p:nvPr>
        </p:nvSpPr>
        <p:spPr/>
        <p:txBody>
          <a:bodyPr/>
          <a:lstStyle/>
          <a:p>
            <a:pPr lvl="0" indent="0" marL="0">
              <a:buNone/>
            </a:pPr>
            <a:r>
              <a:rPr/>
              <a:t>Deaths </a:t>
            </a:r>
            <a:r>
              <a:rPr b="1"/>
              <a:t>involving</a:t>
            </a:r>
            <a:r>
              <a:rPr/>
              <a:t> dementia comprise deaths where dementia was recorded anywhere on the death certificate.</a:t>
            </a:r>
          </a:p>
        </p:txBody>
      </p:sp>
      <p:pic>
        <p:nvPicPr>
          <p:cNvPr descr="index_files/figure-pptx/direct%20standardised%20mortality%20rate%20(65+)-1.png" id="0" name="Picture 1"/>
          <p:cNvPicPr>
            <a:picLocks noGrp="1" noChangeAspect="1"/>
          </p:cNvPicPr>
          <p:nvPr/>
        </p:nvPicPr>
        <p:blipFill>
          <a:blip r:embed="rId2"/>
          <a:stretch>
            <a:fillRect/>
          </a:stretch>
        </p:blipFill>
        <p:spPr bwMode="auto">
          <a:xfrm>
            <a:off x="5181600" y="1612900"/>
            <a:ext cx="6172200" cy="3086100"/>
          </a:xfrm>
          <a:prstGeom prst="rect">
            <a:avLst/>
          </a:prstGeom>
          <a:noFill/>
          <a:ln w="9525">
            <a:noFill/>
            <a:headEnd/>
            <a:tailEnd/>
          </a:ln>
        </p:spPr>
      </p:pic>
    </p:spTree>
  </p:cSl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E29A-1F45-6F59-92BA-77EC0A210ED3}"/>
              </a:ext>
            </a:extLst>
          </p:cNvPr>
          <p:cNvSpPr>
            <a:spLocks noGrp="1"/>
          </p:cNvSpPr>
          <p:nvPr>
            <p:ph type="title"/>
          </p:nvPr>
        </p:nvSpPr>
        <p:spPr>
          <a:xfrm>
            <a:off x="839788" y="457200"/>
            <a:ext cx="3932237" cy="1600200"/>
          </a:xfrm>
        </p:spPr>
        <p:txBody>
          <a:bodyPr/>
          <a:lstStyle/>
          <a:p>
            <a:pPr lvl="0" indent="0" marL="0">
              <a:buNone/>
            </a:pPr>
            <a:r>
              <a:rPr/>
              <a:t>From dementia, all ages</a:t>
            </a:r>
          </a:p>
        </p:txBody>
      </p:sp>
      <p:sp>
        <p:nvSpPr>
          <p:cNvPr id="4" name="Text Placeholder 3">
            <a:extLst>
              <a:ext uri="{FF2B5EF4-FFF2-40B4-BE49-F238E27FC236}">
                <a16:creationId xmlns:a16="http://schemas.microsoft.com/office/drawing/2014/main" id="{CB79EC0F-9D06-77DD-518E-C6177BF93E72}"/>
              </a:ext>
            </a:extLst>
          </p:cNvPr>
          <p:cNvSpPr>
            <a:spLocks noGrp="1"/>
          </p:cNvSpPr>
          <p:nvPr>
            <p:ph idx="2" sz="half" type="body"/>
          </p:nvPr>
        </p:nvSpPr>
        <p:spPr/>
        <p:txBody>
          <a:bodyPr/>
          <a:lstStyle/>
          <a:p>
            <a:pPr lvl="0" indent="0" marL="0">
              <a:buNone/>
            </a:pPr>
            <a:r>
              <a:rPr/>
              <a:t>Deaths </a:t>
            </a:r>
            <a:r>
              <a:rPr b="1"/>
              <a:t>from</a:t>
            </a:r>
            <a:r>
              <a:rPr/>
              <a:t> dementia comprise deaths where dementia was listed as the primary cause of death.</a:t>
            </a:r>
          </a:p>
        </p:txBody>
      </p:sp>
      <p:pic>
        <p:nvPicPr>
          <p:cNvPr descr="index_files/figure-pptx/directly%20age-standardised%20mortality%20rate%20from%20dementia%20(all%20ages)-1.png" id="0" name="Picture 1"/>
          <p:cNvPicPr>
            <a:picLocks noGrp="1" noChangeAspect="1"/>
          </p:cNvPicPr>
          <p:nvPr/>
        </p:nvPicPr>
        <p:blipFill>
          <a:blip r:embed="rId2"/>
          <a:stretch>
            <a:fillRect/>
          </a:stretch>
        </p:blipFill>
        <p:spPr bwMode="auto">
          <a:xfrm>
            <a:off x="5181600" y="1612900"/>
            <a:ext cx="6172200" cy="3086100"/>
          </a:xfrm>
          <a:prstGeom prst="rect">
            <a:avLst/>
          </a:prstGeom>
          <a:noFill/>
          <a:ln w="9525">
            <a:noFill/>
            <a:headEnd/>
            <a:tailEnd/>
          </a:ln>
        </p:spPr>
      </p:pic>
    </p:spTree>
  </p:cSld>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Mortality Rates</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Looking at deaths by sex over the last 3 financial years, 2022 - 24, a similar picture emerges for deaths </a:t>
            </a:r>
            <a:r>
              <a:rPr i="1"/>
              <a:t>involving</a:t>
            </a:r>
            <a:r>
              <a:rPr/>
              <a:t> and </a:t>
            </a:r>
            <a:r>
              <a:rPr i="1"/>
              <a:t>from</a:t>
            </a:r>
            <a:r>
              <a:rPr/>
              <a:t> dementia: the rate is higher for males than females, but this is not a statistically significant difference.</a:t>
            </a:r>
          </a:p>
        </p:txBody>
      </p:sp>
    </p:spTree>
  </p:cSl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E29A-1F45-6F59-92BA-77EC0A210ED3}"/>
              </a:ext>
            </a:extLst>
          </p:cNvPr>
          <p:cNvSpPr>
            <a:spLocks noGrp="1"/>
          </p:cNvSpPr>
          <p:nvPr>
            <p:ph type="title"/>
          </p:nvPr>
        </p:nvSpPr>
        <p:spPr>
          <a:xfrm>
            <a:off x="839788" y="457200"/>
            <a:ext cx="3932237" cy="1600200"/>
          </a:xfrm>
        </p:spPr>
        <p:txBody>
          <a:bodyPr/>
          <a:lstStyle/>
          <a:p>
            <a:pPr lvl="0" indent="0" marL="0">
              <a:buNone/>
            </a:pPr>
            <a:r>
              <a:rPr/>
              <a:t>By Sex: involving dementia, all ages</a:t>
            </a:r>
          </a:p>
        </p:txBody>
      </p:sp>
      <p:sp>
        <p:nvSpPr>
          <p:cNvPr id="4" name="Text Placeholder 3">
            <a:extLst>
              <a:ext uri="{FF2B5EF4-FFF2-40B4-BE49-F238E27FC236}">
                <a16:creationId xmlns:a16="http://schemas.microsoft.com/office/drawing/2014/main" id="{CB79EC0F-9D06-77DD-518E-C6177BF93E72}"/>
              </a:ext>
            </a:extLst>
          </p:cNvPr>
          <p:cNvSpPr>
            <a:spLocks noGrp="1"/>
          </p:cNvSpPr>
          <p:nvPr>
            <p:ph idx="2" sz="half" type="body"/>
          </p:nvPr>
        </p:nvSpPr>
        <p:spPr/>
        <p:txBody>
          <a:bodyPr/>
          <a:lstStyle/>
          <a:p>
            <a:pPr lvl="0" indent="0" marL="0">
              <a:buNone/>
            </a:pPr>
            <a:r>
              <a:rPr/>
              <a:t>Deaths </a:t>
            </a:r>
            <a:r>
              <a:rPr b="1"/>
              <a:t>involving</a:t>
            </a:r>
            <a:r>
              <a:rPr/>
              <a:t> dementia comprise deaths where dementia was recorded anywhere on the death certificate.</a:t>
            </a:r>
          </a:p>
        </p:txBody>
      </p:sp>
      <p:pic>
        <p:nvPicPr>
          <p:cNvPr descr="index_files/figure-pptx/directly%20age-standardised%20mortality%20rate%20involving%20dementia%20(all%20ages)%20-%20gender-1.png" id="0" name="Picture 1"/>
          <p:cNvPicPr>
            <a:picLocks noGrp="1" noChangeAspect="1"/>
          </p:cNvPicPr>
          <p:nvPr/>
        </p:nvPicPr>
        <p:blipFill>
          <a:blip r:embed="rId2"/>
          <a:stretch>
            <a:fillRect/>
          </a:stretch>
        </p:blipFill>
        <p:spPr bwMode="auto">
          <a:xfrm>
            <a:off x="5181600" y="1612900"/>
            <a:ext cx="6172200" cy="3086100"/>
          </a:xfrm>
          <a:prstGeom prst="rect">
            <a:avLst/>
          </a:prstGeom>
          <a:noFill/>
          <a:ln w="9525">
            <a:noFill/>
            <a:headEnd/>
            <a:tailEnd/>
          </a:ln>
        </p:spPr>
      </p:pic>
    </p:spTree>
  </p:cSl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E29A-1F45-6F59-92BA-77EC0A210ED3}"/>
              </a:ext>
            </a:extLst>
          </p:cNvPr>
          <p:cNvSpPr>
            <a:spLocks noGrp="1"/>
          </p:cNvSpPr>
          <p:nvPr>
            <p:ph type="title"/>
          </p:nvPr>
        </p:nvSpPr>
        <p:spPr>
          <a:xfrm>
            <a:off x="839788" y="457200"/>
            <a:ext cx="3932237" cy="1600200"/>
          </a:xfrm>
        </p:spPr>
        <p:txBody>
          <a:bodyPr/>
          <a:lstStyle/>
          <a:p>
            <a:pPr lvl="0" indent="0" marL="0">
              <a:buNone/>
            </a:pPr>
            <a:r>
              <a:rPr/>
              <a:t>By Sex: from dementia, all ages</a:t>
            </a:r>
          </a:p>
        </p:txBody>
      </p:sp>
      <p:sp>
        <p:nvSpPr>
          <p:cNvPr id="4" name="Text Placeholder 3">
            <a:extLst>
              <a:ext uri="{FF2B5EF4-FFF2-40B4-BE49-F238E27FC236}">
                <a16:creationId xmlns:a16="http://schemas.microsoft.com/office/drawing/2014/main" id="{CB79EC0F-9D06-77DD-518E-C6177BF93E72}"/>
              </a:ext>
            </a:extLst>
          </p:cNvPr>
          <p:cNvSpPr>
            <a:spLocks noGrp="1"/>
          </p:cNvSpPr>
          <p:nvPr>
            <p:ph idx="2" sz="half" type="body"/>
          </p:nvPr>
        </p:nvSpPr>
        <p:spPr/>
        <p:txBody>
          <a:bodyPr/>
          <a:lstStyle/>
          <a:p>
            <a:pPr lvl="0" indent="0" marL="0">
              <a:buNone/>
            </a:pPr>
            <a:r>
              <a:rPr/>
              <a:t>Deaths </a:t>
            </a:r>
            <a:r>
              <a:rPr b="1"/>
              <a:t>from</a:t>
            </a:r>
            <a:r>
              <a:rPr/>
              <a:t> dementia comprise deaths where dementia was listed as the primary cause of death.</a:t>
            </a:r>
          </a:p>
        </p:txBody>
      </p:sp>
      <p:pic>
        <p:nvPicPr>
          <p:cNvPr descr="index_files/figure-pptx/directly%20age-standardised%20mortality%20rate%20from%20dementia%20(all%20ages)%20-%20gender-1.png" id="0" name="Picture 1"/>
          <p:cNvPicPr>
            <a:picLocks noGrp="1" noChangeAspect="1"/>
          </p:cNvPicPr>
          <p:nvPr/>
        </p:nvPicPr>
        <p:blipFill>
          <a:blip r:embed="rId2"/>
          <a:stretch>
            <a:fillRect/>
          </a:stretch>
        </p:blipFill>
        <p:spPr bwMode="auto">
          <a:xfrm>
            <a:off x="5181600" y="1612900"/>
            <a:ext cx="6172200" cy="3086100"/>
          </a:xfrm>
          <a:prstGeom prst="rect">
            <a:avLst/>
          </a:prstGeom>
          <a:noFill/>
          <a:ln w="9525">
            <a:noFill/>
            <a:headEnd/>
            <a:tailEnd/>
          </a:ln>
        </p:spPr>
      </p:pic>
    </p:spTree>
  </p:cSld>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Key Points</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a:r>
              <a:rPr/>
              <a:t>Around </a:t>
            </a:r>
            <a:r>
              <a:rPr b="1"/>
              <a:t>three quarters</a:t>
            </a:r>
            <a:r>
              <a:rPr/>
              <a:t> of Camden residents living with dementia are estimated to have a </a:t>
            </a:r>
            <a:r>
              <a:rPr b="1"/>
              <a:t>formal diagnosis</a:t>
            </a:r>
            <a:r>
              <a:rPr/>
              <a:t>, in line with NCL ICB and London</a:t>
            </a:r>
          </a:p>
          <a:p>
            <a:pPr lvl="0"/>
            <a:r>
              <a:rPr b="1"/>
              <a:t>0.4%</a:t>
            </a:r>
            <a:r>
              <a:rPr/>
              <a:t> of all Camden residents have been </a:t>
            </a:r>
            <a:r>
              <a:rPr b="1"/>
              <a:t>diagnosed with dementia</a:t>
            </a:r>
            <a:r>
              <a:rPr/>
              <a:t>, slightly below the NCL ICB and London estimate</a:t>
            </a:r>
          </a:p>
          <a:p>
            <a:pPr lvl="0"/>
            <a:r>
              <a:rPr/>
              <a:t>All-cause hospital </a:t>
            </a:r>
            <a:r>
              <a:rPr b="1"/>
              <a:t>admission rates</a:t>
            </a:r>
            <a:r>
              <a:rPr/>
              <a:t> for residents with dementia are significantly higher for residents in the </a:t>
            </a:r>
            <a:r>
              <a:rPr b="1"/>
              <a:t>Black</a:t>
            </a:r>
            <a:r>
              <a:rPr/>
              <a:t> and </a:t>
            </a:r>
            <a:r>
              <a:rPr b="1"/>
              <a:t>Other Ethnic Group</a:t>
            </a:r>
            <a:r>
              <a:rPr/>
              <a:t> categories, compared to the White category</a:t>
            </a:r>
          </a:p>
          <a:p>
            <a:pPr lvl="0"/>
            <a:r>
              <a:rPr/>
              <a:t>Residents living in Camden’s </a:t>
            </a:r>
            <a:r>
              <a:rPr b="1"/>
              <a:t>most deprived</a:t>
            </a:r>
            <a:r>
              <a:rPr/>
              <a:t> neighbourhoods have a higher likelihood of </a:t>
            </a:r>
            <a:r>
              <a:rPr b="1"/>
              <a:t>admission to hospital</a:t>
            </a:r>
            <a:r>
              <a:rPr/>
              <a:t> with dementia</a:t>
            </a:r>
          </a:p>
          <a:p>
            <a:pPr lvl="0"/>
            <a:r>
              <a:rPr/>
              <a:t>Camden has </a:t>
            </a:r>
            <a:r>
              <a:rPr b="1"/>
              <a:t>fewer care home beds</a:t>
            </a:r>
            <a:r>
              <a:rPr/>
              <a:t> and </a:t>
            </a:r>
            <a:r>
              <a:rPr b="1"/>
              <a:t>lower bed quality ratings</a:t>
            </a:r>
            <a:r>
              <a:rPr/>
              <a:t> than London and NCL ICB</a:t>
            </a:r>
          </a:p>
          <a:p>
            <a:pPr lvl="0"/>
            <a:r>
              <a:rPr/>
              <a:t>Camden residents with dementia are </a:t>
            </a:r>
            <a:r>
              <a:rPr b="1"/>
              <a:t>more likely</a:t>
            </a:r>
            <a:r>
              <a:rPr/>
              <a:t> to </a:t>
            </a:r>
            <a:r>
              <a:rPr b="1"/>
              <a:t>die at home</a:t>
            </a:r>
            <a:r>
              <a:rPr/>
              <a:t> and </a:t>
            </a:r>
            <a:r>
              <a:rPr b="1"/>
              <a:t>less likely</a:t>
            </a:r>
            <a:r>
              <a:rPr/>
              <a:t> to </a:t>
            </a:r>
            <a:r>
              <a:rPr b="1"/>
              <a:t>die in care homes</a:t>
            </a:r>
            <a:r>
              <a:rPr/>
              <a:t> than NCL ICB and London residents</a:t>
            </a:r>
          </a:p>
          <a:p>
            <a:pPr lvl="0"/>
            <a:r>
              <a:rPr b="1"/>
              <a:t>Mortality rates</a:t>
            </a:r>
            <a:r>
              <a:rPr/>
              <a:t> for dementia in Camden are </a:t>
            </a:r>
            <a:r>
              <a:rPr b="1"/>
              <a:t>similar</a:t>
            </a:r>
            <a:r>
              <a:rPr/>
              <a:t> to those in NCL ICB and London</a:t>
            </a:r>
          </a:p>
        </p:txBody>
      </p:sp>
    </p:spTree>
  </p:cSld>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Crude Mortality Rate (65+)</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Crude mortality rates are based on the total number of deaths involving dementia among people aged 65+, divided by the size of the 65+ population in each group. Unlike directly age-standardised rates, these figures are not adjusted for differences in age structure within the 65+ population. They are used here to provide a picture of local variation by IMD decile and ward but should be interpreted with caution, as areas with older age profiles within the 65+ group may show higher rates even if underlying risk is similar.</a:t>
            </a:r>
          </a:p>
          <a:p>
            <a:pPr lvl="0" indent="0" marL="0">
              <a:buNone/>
            </a:pPr>
            <a:r>
              <a:rPr/>
              <a:t>Crude mortality rates are shown to illustrate how deaths relate to deprivation and vary across Camden’s wards. These figures should be interpreted with caution (see note above), as they are not age-standardised. Overall, patterns by deprivation decile and ward are similar to those seen for all-cause hospital admissions of residents with dementia. Notably, Kentish Town North has the highest crude death rate but ranks in the lowest quintile for admission rates.</a:t>
            </a:r>
          </a:p>
        </p:txBody>
      </p:sp>
    </p:spTree>
  </p:cSl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E29A-1F45-6F59-92BA-77EC0A210ED3}"/>
              </a:ext>
            </a:extLst>
          </p:cNvPr>
          <p:cNvSpPr>
            <a:spLocks noGrp="1"/>
          </p:cNvSpPr>
          <p:nvPr>
            <p:ph type="title"/>
          </p:nvPr>
        </p:nvSpPr>
        <p:spPr>
          <a:xfrm>
            <a:off x="839788" y="457200"/>
            <a:ext cx="3932237" cy="1600200"/>
          </a:xfrm>
        </p:spPr>
        <p:txBody>
          <a:bodyPr/>
          <a:lstStyle/>
          <a:p>
            <a:pPr lvl="0" indent="0" marL="0">
              <a:buNone/>
            </a:pPr>
            <a:r>
              <a:rPr/>
              <a:t>By IMD</a:t>
            </a:r>
          </a:p>
        </p:txBody>
      </p:sp>
      <p:sp>
        <p:nvSpPr>
          <p:cNvPr id="4" name="Text Placeholder 3">
            <a:extLst>
              <a:ext uri="{FF2B5EF4-FFF2-40B4-BE49-F238E27FC236}">
                <a16:creationId xmlns:a16="http://schemas.microsoft.com/office/drawing/2014/main" id="{CB79EC0F-9D06-77DD-518E-C6177BF93E72}"/>
              </a:ext>
            </a:extLst>
          </p:cNvPr>
          <p:cNvSpPr>
            <a:spLocks noGrp="1"/>
          </p:cNvSpPr>
          <p:nvPr>
            <p:ph idx="2" sz="half" type="body"/>
          </p:nvPr>
        </p:nvSpPr>
        <p:spPr/>
        <p:txBody>
          <a:bodyPr/>
          <a:lstStyle/>
          <a:p>
            <a:pPr lvl="0" indent="0" marL="0">
              <a:buNone/>
            </a:pPr>
            <a:r>
              <a:rPr/>
              <a:t>Deaths </a:t>
            </a:r>
            <a:r>
              <a:rPr b="1"/>
              <a:t>involving</a:t>
            </a:r>
            <a:r>
              <a:rPr/>
              <a:t> dementia comprise deaths where dementia was recorded anywhere on the death certificate.</a:t>
            </a:r>
          </a:p>
        </p:txBody>
      </p:sp>
      <p:pic>
        <p:nvPicPr>
          <p:cNvPr descr="index_files/figure-pptx/deaths%20-%20imd,%20rate-1.png" id="0" name="Picture 1"/>
          <p:cNvPicPr>
            <a:picLocks noGrp="1" noChangeAspect="1"/>
          </p:cNvPicPr>
          <p:nvPr/>
        </p:nvPicPr>
        <p:blipFill>
          <a:blip r:embed="rId2"/>
          <a:stretch>
            <a:fillRect/>
          </a:stretch>
        </p:blipFill>
        <p:spPr bwMode="auto">
          <a:xfrm>
            <a:off x="5181600" y="1612900"/>
            <a:ext cx="6172200" cy="3086100"/>
          </a:xfrm>
          <a:prstGeom prst="rect">
            <a:avLst/>
          </a:prstGeom>
          <a:noFill/>
          <a:ln w="9525">
            <a:noFill/>
            <a:headEnd/>
            <a:tailEnd/>
          </a:ln>
        </p:spPr>
      </p:pic>
    </p:spTree>
  </p:cSl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E29A-1F45-6F59-92BA-77EC0A210ED3}"/>
              </a:ext>
            </a:extLst>
          </p:cNvPr>
          <p:cNvSpPr>
            <a:spLocks noGrp="1"/>
          </p:cNvSpPr>
          <p:nvPr>
            <p:ph type="title"/>
          </p:nvPr>
        </p:nvSpPr>
        <p:spPr>
          <a:xfrm>
            <a:off x="839788" y="457200"/>
            <a:ext cx="3932237" cy="1600200"/>
          </a:xfrm>
        </p:spPr>
        <p:txBody>
          <a:bodyPr/>
          <a:lstStyle/>
          <a:p>
            <a:pPr lvl="0" indent="0" marL="0">
              <a:buNone/>
            </a:pPr>
            <a:r>
              <a:rPr/>
              <a:t>By Ward (Map)</a:t>
            </a:r>
          </a:p>
        </p:txBody>
      </p:sp>
      <p:sp>
        <p:nvSpPr>
          <p:cNvPr id="4" name="Text Placeholder 3">
            <a:extLst>
              <a:ext uri="{FF2B5EF4-FFF2-40B4-BE49-F238E27FC236}">
                <a16:creationId xmlns:a16="http://schemas.microsoft.com/office/drawing/2014/main" id="{CB79EC0F-9D06-77DD-518E-C6177BF93E72}"/>
              </a:ext>
            </a:extLst>
          </p:cNvPr>
          <p:cNvSpPr>
            <a:spLocks noGrp="1"/>
          </p:cNvSpPr>
          <p:nvPr>
            <p:ph idx="2" sz="half" type="body"/>
          </p:nvPr>
        </p:nvSpPr>
        <p:spPr/>
        <p:txBody>
          <a:bodyPr/>
          <a:lstStyle/>
          <a:p>
            <a:pPr lvl="0" indent="0" marL="0">
              <a:buNone/>
            </a:pPr>
            <a:r>
              <a:rPr/>
              <a:t>Deaths </a:t>
            </a:r>
            <a:r>
              <a:rPr b="1"/>
              <a:t>involving</a:t>
            </a:r>
            <a:r>
              <a:rPr/>
              <a:t> dementia comprise deaths where dementia was recorded anywhere on the death certificate.</a:t>
            </a:r>
          </a:p>
          <a:p>
            <a:pPr lvl="0" indent="0" marL="0">
              <a:buNone/>
            </a:pPr>
            <a:r>
              <a:rPr/>
              <a:t>Quintiles are calculated within Camden only. All Camden wards are ranked by prevalence; then the ranked list is split into five (roughly) equal-sized groups (“quintiles”). Colours therefore show how a ward compares to other wards in Camden, not across the whole of England.</a:t>
            </a:r>
          </a:p>
        </p:txBody>
      </p:sp>
      <p:pic>
        <p:nvPicPr>
          <p:cNvPr descr="index_files/figure-pptx/deaths%20-%20ward,%20rate-1.png" id="0" name="Picture 1"/>
          <p:cNvPicPr>
            <a:picLocks noGrp="1" noChangeAspect="1"/>
          </p:cNvPicPr>
          <p:nvPr/>
        </p:nvPicPr>
        <p:blipFill>
          <a:blip r:embed="rId2"/>
          <a:stretch>
            <a:fillRect/>
          </a:stretch>
        </p:blipFill>
        <p:spPr bwMode="auto">
          <a:xfrm>
            <a:off x="5181600" y="1612900"/>
            <a:ext cx="6172200" cy="3086100"/>
          </a:xfrm>
          <a:prstGeom prst="rect">
            <a:avLst/>
          </a:prstGeom>
          <a:noFill/>
          <a:ln w="9525">
            <a:noFill/>
            <a:headEnd/>
            <a:tailEnd/>
          </a:ln>
        </p:spPr>
      </p:pic>
    </p:spTree>
  </p:cSld>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Place of Death</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Camden shows a distinct pattern in place of death for residents with dementia: a lower proportion die in care homes and a higher proportion die at home, compared to London and NCL ICB. Hospital deaths have declined over time, while home deaths have increased.</a:t>
            </a:r>
          </a:p>
        </p:txBody>
      </p:sp>
    </p:spTree>
  </p:cSl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E29A-1F45-6F59-92BA-77EC0A210ED3}"/>
              </a:ext>
            </a:extLst>
          </p:cNvPr>
          <p:cNvSpPr>
            <a:spLocks noGrp="1"/>
          </p:cNvSpPr>
          <p:nvPr>
            <p:ph type="title"/>
          </p:nvPr>
        </p:nvSpPr>
        <p:spPr>
          <a:xfrm>
            <a:off x="839788" y="457200"/>
            <a:ext cx="3932237" cy="1600200"/>
          </a:xfrm>
        </p:spPr>
        <p:txBody>
          <a:bodyPr/>
          <a:lstStyle/>
          <a:p>
            <a:pPr lvl="0" indent="0" marL="0">
              <a:buNone/>
            </a:pPr>
            <a:r>
              <a:rPr/>
              <a:t>All Locations</a:t>
            </a:r>
          </a:p>
        </p:txBody>
      </p:sp>
      <p:sp>
        <p:nvSpPr>
          <p:cNvPr id="4" name="Text Placeholder 3">
            <a:extLst>
              <a:ext uri="{FF2B5EF4-FFF2-40B4-BE49-F238E27FC236}">
                <a16:creationId xmlns:a16="http://schemas.microsoft.com/office/drawing/2014/main" id="{CB79EC0F-9D06-77DD-518E-C6177BF93E72}"/>
              </a:ext>
            </a:extLst>
          </p:cNvPr>
          <p:cNvSpPr>
            <a:spLocks noGrp="1"/>
          </p:cNvSpPr>
          <p:nvPr>
            <p:ph idx="2" sz="half" type="body"/>
          </p:nvPr>
        </p:nvSpPr>
        <p:spPr/>
        <p:txBody>
          <a:bodyPr/>
          <a:lstStyle/>
          <a:p>
            <a:pPr lvl="0" indent="0" marL="0">
              <a:buNone/>
            </a:pPr>
            <a:r>
              <a:rPr/>
              <a:t>Further investigation is needed to understand why a greater proportion of Camden residents with dementia die at home rather than in a care home, bucking the trend seen in NCL ICB, London and England.</a:t>
            </a:r>
          </a:p>
        </p:txBody>
      </p:sp>
      <p:pic>
        <p:nvPicPr>
          <p:cNvPr descr="index_files/figure-pptx/all%20locations-1.png" id="0" name="Picture 1"/>
          <p:cNvPicPr>
            <a:picLocks noGrp="1" noChangeAspect="1"/>
          </p:cNvPicPr>
          <p:nvPr/>
        </p:nvPicPr>
        <p:blipFill>
          <a:blip r:embed="rId2"/>
          <a:stretch>
            <a:fillRect/>
          </a:stretch>
        </p:blipFill>
        <p:spPr bwMode="auto">
          <a:xfrm>
            <a:off x="5181600" y="1612900"/>
            <a:ext cx="6172200" cy="3086100"/>
          </a:xfrm>
          <a:prstGeom prst="rect">
            <a:avLst/>
          </a:prstGeom>
          <a:noFill/>
          <a:ln w="9525">
            <a:noFill/>
            <a:headEnd/>
            <a:tailEnd/>
          </a:ln>
        </p:spPr>
      </p:pic>
    </p:spTree>
  </p:cSl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E29A-1F45-6F59-92BA-77EC0A210ED3}"/>
              </a:ext>
            </a:extLst>
          </p:cNvPr>
          <p:cNvSpPr>
            <a:spLocks noGrp="1"/>
          </p:cNvSpPr>
          <p:nvPr>
            <p:ph type="title"/>
          </p:nvPr>
        </p:nvSpPr>
        <p:spPr>
          <a:xfrm>
            <a:off x="839788" y="457200"/>
            <a:ext cx="3932237" cy="1600200"/>
          </a:xfrm>
        </p:spPr>
        <p:txBody>
          <a:bodyPr/>
          <a:lstStyle/>
          <a:p>
            <a:pPr lvl="0" indent="0" marL="0">
              <a:buNone/>
            </a:pPr>
            <a:r>
              <a:rPr/>
              <a:t>Care Home</a:t>
            </a:r>
          </a:p>
        </p:txBody>
      </p:sp>
      <p:sp>
        <p:nvSpPr>
          <p:cNvPr id="4" name="Text Placeholder 3">
            <a:extLst>
              <a:ext uri="{FF2B5EF4-FFF2-40B4-BE49-F238E27FC236}">
                <a16:creationId xmlns:a16="http://schemas.microsoft.com/office/drawing/2014/main" id="{CB79EC0F-9D06-77DD-518E-C6177BF93E72}"/>
              </a:ext>
            </a:extLst>
          </p:cNvPr>
          <p:cNvSpPr>
            <a:spLocks noGrp="1"/>
          </p:cNvSpPr>
          <p:nvPr>
            <p:ph idx="2" sz="half" type="body"/>
          </p:nvPr>
        </p:nvSpPr>
        <p:spPr/>
        <p:txBody>
          <a:bodyPr/>
          <a:lstStyle/>
          <a:p>
            <a:pPr lvl="0" indent="0" marL="0">
              <a:buNone/>
            </a:pPr>
            <a:r>
              <a:rPr/>
              <a:t>In 2023, 27% of Camden residents with dementia died in a care home. This was significantly lower than London and North Central London ICB.</a:t>
            </a:r>
          </a:p>
          <a:p>
            <a:pPr lvl="0" indent="0" marL="0">
              <a:buNone/>
            </a:pPr>
            <a:r>
              <a:rPr/>
              <a:t>There is no clear upward or downward trend, and small numbers mean proportions fluctuate. Although not always a statistically significant difference, Camden has consistently had a lower proportion of care home deaths than NCL ICB and London since at least 2016.</a:t>
            </a:r>
          </a:p>
        </p:txBody>
      </p:sp>
      <p:pic>
        <p:nvPicPr>
          <p:cNvPr descr="index_files/figure-pptx/Placed%20of%20death%20-%20care%20home-1.png" id="0" name="Picture 1"/>
          <p:cNvPicPr>
            <a:picLocks noGrp="1" noChangeAspect="1"/>
          </p:cNvPicPr>
          <p:nvPr/>
        </p:nvPicPr>
        <p:blipFill>
          <a:blip r:embed="rId2"/>
          <a:stretch>
            <a:fillRect/>
          </a:stretch>
        </p:blipFill>
        <p:spPr bwMode="auto">
          <a:xfrm>
            <a:off x="5181600" y="1612900"/>
            <a:ext cx="6172200" cy="3086100"/>
          </a:xfrm>
          <a:prstGeom prst="rect">
            <a:avLst/>
          </a:prstGeom>
          <a:noFill/>
          <a:ln w="9525">
            <a:noFill/>
            <a:headEnd/>
            <a:tailEnd/>
          </a:ln>
        </p:spPr>
      </p:pic>
    </p:spTree>
  </p:cSl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E29A-1F45-6F59-92BA-77EC0A210ED3}"/>
              </a:ext>
            </a:extLst>
          </p:cNvPr>
          <p:cNvSpPr>
            <a:spLocks noGrp="1"/>
          </p:cNvSpPr>
          <p:nvPr>
            <p:ph type="title"/>
          </p:nvPr>
        </p:nvSpPr>
        <p:spPr>
          <a:xfrm>
            <a:off x="839788" y="457200"/>
            <a:ext cx="3932237" cy="1600200"/>
          </a:xfrm>
        </p:spPr>
        <p:txBody>
          <a:bodyPr/>
          <a:lstStyle/>
          <a:p>
            <a:pPr lvl="0" indent="0" marL="0">
              <a:buNone/>
            </a:pPr>
            <a:r>
              <a:rPr/>
              <a:t>Hospital</a:t>
            </a:r>
          </a:p>
        </p:txBody>
      </p:sp>
      <p:sp>
        <p:nvSpPr>
          <p:cNvPr id="4" name="Text Placeholder 3">
            <a:extLst>
              <a:ext uri="{FF2B5EF4-FFF2-40B4-BE49-F238E27FC236}">
                <a16:creationId xmlns:a16="http://schemas.microsoft.com/office/drawing/2014/main" id="{CB79EC0F-9D06-77DD-518E-C6177BF93E72}"/>
              </a:ext>
            </a:extLst>
          </p:cNvPr>
          <p:cNvSpPr>
            <a:spLocks noGrp="1"/>
          </p:cNvSpPr>
          <p:nvPr>
            <p:ph idx="2" sz="half" type="body"/>
          </p:nvPr>
        </p:nvSpPr>
        <p:spPr/>
        <p:txBody>
          <a:bodyPr/>
          <a:lstStyle/>
          <a:p>
            <a:pPr lvl="0" indent="0" marL="0">
              <a:buNone/>
            </a:pPr>
            <a:r>
              <a:rPr/>
              <a:t>In 2023, Camden recorded its lowest proportion of dementia-related deaths in hospital since at least 2016 (32.4%). This was similar to NCL ICB (35%) and London (36.7%).</a:t>
            </a:r>
          </a:p>
        </p:txBody>
      </p:sp>
      <p:pic>
        <p:nvPicPr>
          <p:cNvPr descr="index_files/figure-pptx/Placed%20of%20death%20-%20hospital-1.png" id="0" name="Picture 1"/>
          <p:cNvPicPr>
            <a:picLocks noGrp="1" noChangeAspect="1"/>
          </p:cNvPicPr>
          <p:nvPr/>
        </p:nvPicPr>
        <p:blipFill>
          <a:blip r:embed="rId2"/>
          <a:stretch>
            <a:fillRect/>
          </a:stretch>
        </p:blipFill>
        <p:spPr bwMode="auto">
          <a:xfrm>
            <a:off x="5181600" y="1612900"/>
            <a:ext cx="6172200" cy="3086100"/>
          </a:xfrm>
          <a:prstGeom prst="rect">
            <a:avLst/>
          </a:prstGeom>
          <a:noFill/>
          <a:ln w="9525">
            <a:noFill/>
            <a:headEnd/>
            <a:tailEnd/>
          </a:ln>
        </p:spPr>
      </p:pic>
    </p:spTree>
  </p:cSl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E29A-1F45-6F59-92BA-77EC0A210ED3}"/>
              </a:ext>
            </a:extLst>
          </p:cNvPr>
          <p:cNvSpPr>
            <a:spLocks noGrp="1"/>
          </p:cNvSpPr>
          <p:nvPr>
            <p:ph type="title"/>
          </p:nvPr>
        </p:nvSpPr>
        <p:spPr>
          <a:xfrm>
            <a:off x="839788" y="457200"/>
            <a:ext cx="3932237" cy="1600200"/>
          </a:xfrm>
        </p:spPr>
        <p:txBody>
          <a:bodyPr/>
          <a:lstStyle/>
          <a:p>
            <a:pPr lvl="0" indent="0" marL="0">
              <a:buNone/>
            </a:pPr>
            <a:r>
              <a:rPr/>
              <a:t>Home</a:t>
            </a:r>
          </a:p>
        </p:txBody>
      </p:sp>
      <p:sp>
        <p:nvSpPr>
          <p:cNvPr id="4" name="Text Placeholder 3">
            <a:extLst>
              <a:ext uri="{FF2B5EF4-FFF2-40B4-BE49-F238E27FC236}">
                <a16:creationId xmlns:a16="http://schemas.microsoft.com/office/drawing/2014/main" id="{CB79EC0F-9D06-77DD-518E-C6177BF93E72}"/>
              </a:ext>
            </a:extLst>
          </p:cNvPr>
          <p:cNvSpPr>
            <a:spLocks noGrp="1"/>
          </p:cNvSpPr>
          <p:nvPr>
            <p:ph idx="2" sz="half" type="body"/>
          </p:nvPr>
        </p:nvSpPr>
        <p:spPr/>
        <p:txBody>
          <a:bodyPr/>
          <a:lstStyle/>
          <a:p>
            <a:pPr lvl="0" indent="0" marL="0">
              <a:buNone/>
            </a:pPr>
            <a:r>
              <a:rPr/>
              <a:t>In 2023, Camden recorded its highest proportion of dementia-related deaths at home since at least 2016 (32.4%). This was significantly higher than NCL ICB (21.7%) and London (20.6%), although all three geographies have shown a broadly increasing trend since 2016.</a:t>
            </a:r>
          </a:p>
        </p:txBody>
      </p:sp>
      <p:pic>
        <p:nvPicPr>
          <p:cNvPr descr="index_files/figure-pptx/Placed%20of%20death%20-%20home-1.png" id="0" name="Picture 1"/>
          <p:cNvPicPr>
            <a:picLocks noGrp="1" noChangeAspect="1"/>
          </p:cNvPicPr>
          <p:nvPr/>
        </p:nvPicPr>
        <p:blipFill>
          <a:blip r:embed="rId2"/>
          <a:stretch>
            <a:fillRect/>
          </a:stretch>
        </p:blipFill>
        <p:spPr bwMode="auto">
          <a:xfrm>
            <a:off x="5181600" y="1612900"/>
            <a:ext cx="6172200" cy="3086100"/>
          </a:xfrm>
          <a:prstGeom prst="rect">
            <a:avLst/>
          </a:prstGeom>
          <a:noFill/>
          <a:ln w="9525">
            <a:noFill/>
            <a:headEnd/>
            <a:tailEnd/>
          </a:ln>
        </p:spPr>
      </p:pic>
    </p:spTree>
  </p:cSld>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References</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“2025 Alzheimer’s Disease Facts and Figures.” 2025. </a:t>
            </a:r>
            <a:r>
              <a:rPr i="1"/>
              <a:t>Alzheimer’s &amp; Dementia</a:t>
            </a:r>
            <a:r>
              <a:rPr/>
              <a:t> 21 (4): e70235. </a:t>
            </a:r>
            <a:r>
              <a:rPr>
                <a:hlinkClick r:id="rId3"/>
              </a:rPr>
              <a:t>https://doi.org/10.1002/alz.70235</a:t>
            </a:r>
            <a:r>
              <a:rPr/>
              <a:t>.</a:t>
            </a:r>
          </a:p>
          <a:p>
            <a:pPr lvl="0" indent="0" marL="0">
              <a:buNone/>
            </a:pPr>
            <a:r>
              <a:rPr/>
              <a:t>“Addressing 14 Health and Lifestyle Factors Could Prevent Nearly Half of Global Dementia Cases.” n.d. Alzheimer’s Research UK. Accessed January 14, 2026. </a:t>
            </a:r>
            <a:r>
              <a:rPr>
                <a:hlinkClick r:id="rId4"/>
              </a:rPr>
              <a:t>https://www.alzheimersresearchuk.org/news/nearly-half-of-global-dementia-cases-could-be-prevented-or-delayed-by-addressing-14-health-and-lifestyle-factors-says-new-report/</a:t>
            </a:r>
            <a:r>
              <a:rPr/>
              <a:t>.</a:t>
            </a:r>
          </a:p>
          <a:p>
            <a:pPr lvl="0" indent="0" marL="0">
              <a:buNone/>
            </a:pPr>
            <a:r>
              <a:rPr/>
              <a:t>Arvanitakis, Zoe. 2024. “The Need to Better Understand Aging and Risk Factors for Dementia.” </a:t>
            </a:r>
            <a:r>
              <a:rPr i="1"/>
              <a:t>Frontiers in Dementia</a:t>
            </a:r>
            <a:r>
              <a:rPr/>
              <a:t> 2 (January): 1346281. </a:t>
            </a:r>
            <a:r>
              <a:rPr>
                <a:hlinkClick r:id="rId5"/>
              </a:rPr>
              <a:t>https://doi.org/10.3389/frdem.2023.1346281</a:t>
            </a:r>
            <a:r>
              <a:rPr/>
              <a:t>.</a:t>
            </a:r>
          </a:p>
          <a:p>
            <a:pPr lvl="0" indent="0" marL="0">
              <a:buNone/>
            </a:pPr>
            <a:r>
              <a:rPr/>
              <a:t>Bellenguez, Céline, Fahri Küçükali, Iris E. Jansen, Luca Kleineidam, Sonia Moreno-Grau, Najaf Amin, Adam C. Naj, et al. 2022. “New Insights into the Genetic Etiology of Alzheimer’s Disease and Related Dementias.” </a:t>
            </a:r>
            <a:r>
              <a:rPr i="1"/>
              <a:t>Nature Genetics</a:t>
            </a:r>
            <a:r>
              <a:rPr/>
              <a:t> 54 (4): 412–36. </a:t>
            </a:r>
            <a:r>
              <a:rPr>
                <a:hlinkClick r:id="rId6"/>
              </a:rPr>
              <a:t>https://doi.org/10.1038/s41588-022-01024-z</a:t>
            </a:r>
            <a:r>
              <a:rPr/>
              <a:t>.</a:t>
            </a:r>
          </a:p>
          <a:p>
            <a:pPr lvl="0" indent="0" marL="0">
              <a:buNone/>
            </a:pPr>
            <a:r>
              <a:rPr/>
              <a:t>Bir, Shyamal C., Muhammad W. Khan, Vijayakumar Javalkar, Eduardo Gonzalez Toledo, and Roger E. Kelley. 2021. “Emerging Concepts in Vascular Dementia: A Review.” </a:t>
            </a:r>
            <a:r>
              <a:rPr i="1"/>
              <a:t>Journal of Stroke and Cerebrovascular Diseases</a:t>
            </a:r>
            <a:r>
              <a:rPr/>
              <a:t> 30 (8): 105864. </a:t>
            </a:r>
            <a:r>
              <a:rPr>
                <a:hlinkClick r:id="rId7"/>
              </a:rPr>
              <a:t>https://doi.org/10.1016/j.jstrokecerebrovasdis.2021.105864</a:t>
            </a:r>
            <a:r>
              <a:rPr/>
              <a:t>.</a:t>
            </a:r>
          </a:p>
          <a:p>
            <a:pPr lvl="0" indent="0" marL="0">
              <a:buNone/>
            </a:pPr>
            <a:r>
              <a:rPr/>
              <a:t>Bothongo, Phazha L. K., Mark Jitlal, Eve Parry, Sheena Waters, Isabelle F. Foote, Cameron J. Watson, Jack Cuzick, et al. 2022. “Dementia Risk in a Diverse Population: A Single-Region Nested Case-Control Study in the East End of London.” </a:t>
            </a:r>
            <a:r>
              <a:rPr i="1"/>
              <a:t>The Lancet Regional Health - Europe</a:t>
            </a:r>
            <a:r>
              <a:rPr/>
              <a:t> 15 (April): 100321. </a:t>
            </a:r>
            <a:r>
              <a:rPr>
                <a:hlinkClick r:id="rId8"/>
              </a:rPr>
              <a:t>https://doi.org/10.1016/j.lanepe.2022.100321</a:t>
            </a:r>
            <a:r>
              <a:rPr/>
              <a:t>.</a:t>
            </a:r>
          </a:p>
          <a:p>
            <a:pPr lvl="0" indent="0" marL="0">
              <a:buNone/>
            </a:pPr>
            <a:r>
              <a:rPr/>
              <a:t>Cao, Fang, Fushuang Yang, Jian Li, Wei Guo, Chongheng Zhang, Fa Gao, Xinxin Sun, Yi Zhou, and Wenfeng Zhang. 2024. “The Relationship Between Diabetes and the Dementia Risk: A Meta-Analysis.” </a:t>
            </a:r>
            <a:r>
              <a:rPr i="1"/>
              <a:t>Diabetology &amp; Metabolic Syndrome</a:t>
            </a:r>
            <a:r>
              <a:rPr/>
              <a:t> 16 (1): 101. </a:t>
            </a:r>
            <a:r>
              <a:rPr>
                <a:hlinkClick r:id="rId9"/>
              </a:rPr>
              <a:t>https://doi.org/10.1186/s13098-024-01346-4</a:t>
            </a:r>
            <a:r>
              <a:rPr/>
              <a:t>.</a:t>
            </a:r>
          </a:p>
          <a:p>
            <a:pPr lvl="0" indent="0" marL="0">
              <a:buNone/>
            </a:pPr>
            <a:r>
              <a:rPr/>
              <a:t>“Dementia Maps.” n.d. Dementia Statistics Hub. Accessed January 14, 2026. </a:t>
            </a:r>
            <a:r>
              <a:rPr>
                <a:hlinkClick r:id="rId10"/>
              </a:rPr>
              <a:t>https://dementiastatistics.org/about-dementia/maps/</a:t>
            </a:r>
            <a:r>
              <a:rPr/>
              <a:t>.</a:t>
            </a:r>
          </a:p>
          <a:p>
            <a:pPr lvl="0" indent="0" marL="0">
              <a:buNone/>
            </a:pPr>
            <a:r>
              <a:rPr/>
              <a:t>Edwards, Sophie, Dominic Trepel, Craig Ritchie, Julie Hviid Hahn-Pedersen, Danielle E Robinson, Mei Sum Chan, Benjamin D Bray, et al. 2024. “Real World Outcomes, Healthcare Utilisation and Costs of Alzheimer’s Disease in England.” </a:t>
            </a:r>
            <a:r>
              <a:rPr i="1"/>
              <a:t>Aging and Health Research</a:t>
            </a:r>
            <a:r>
              <a:rPr/>
              <a:t> 4 (1): 100180. </a:t>
            </a:r>
            <a:r>
              <a:rPr>
                <a:hlinkClick r:id="rId11"/>
              </a:rPr>
              <a:t>https://doi.org/10.1016/j.ahr.2024.100180</a:t>
            </a:r>
            <a:r>
              <a:rPr/>
              <a:t>.</a:t>
            </a:r>
          </a:p>
          <a:p>
            <a:pPr lvl="0" indent="0" marL="0">
              <a:buNone/>
            </a:pPr>
            <a:r>
              <a:rPr/>
              <a:t>England, N. H. S. n.d. “NHS England » RightCare Dementia Scenario.” Accessed January 14, 2026. </a:t>
            </a:r>
            <a:r>
              <a:rPr>
                <a:hlinkClick r:id="rId12"/>
              </a:rPr>
              <a:t>https://www.england.nhs.uk/long-read/rightcare-dementia-scenario/</a:t>
            </a:r>
            <a:r>
              <a:rPr/>
              <a:t>.</a:t>
            </a:r>
          </a:p>
          <a:p>
            <a:pPr lvl="0" indent="0" marL="0">
              <a:buNone/>
            </a:pPr>
            <a:r>
              <a:rPr/>
              <a:t>Fernández Fernández, Roberto, Javier Ibias Martín, and María Araceli Maciá Antón. 2024. “Depression as a Risk Factor for Dementia: A Meta-Analysis.” </a:t>
            </a:r>
            <a:r>
              <a:rPr i="1"/>
              <a:t>The Journal of Neuropsychiatry and Clinical Neurosciences</a:t>
            </a:r>
            <a:r>
              <a:rPr/>
              <a:t> 36 (2): 101–9. </a:t>
            </a:r>
            <a:r>
              <a:rPr>
                <a:hlinkClick r:id="rId13"/>
              </a:rPr>
              <a:t>https://doi.org/10.1176/appi.neuropsych.20230043</a:t>
            </a:r>
            <a:r>
              <a:rPr/>
              <a:t>.</a:t>
            </a:r>
          </a:p>
          <a:p>
            <a:pPr lvl="0" indent="0" marL="0">
              <a:buNone/>
            </a:pPr>
            <a:r>
              <a:rPr/>
              <a:t>Gil Martínez, Victoria, Ana Avedillo Salas, and Sonia Santander Ballestín. 2022. “Vitamin Supplementation and Dementia: A Systematic Review.” </a:t>
            </a:r>
            <a:r>
              <a:rPr i="1"/>
              <a:t>Nutrients</a:t>
            </a:r>
            <a:r>
              <a:rPr/>
              <a:t> 14 (5): 1033. </a:t>
            </a:r>
            <a:r>
              <a:rPr>
                <a:hlinkClick r:id="rId14"/>
              </a:rPr>
              <a:t>https://doi.org/10.3390/nu14051033</a:t>
            </a:r>
            <a:r>
              <a:rPr/>
              <a:t>.</a:t>
            </a:r>
          </a:p>
          <a:p>
            <a:pPr lvl="0" indent="0" marL="0">
              <a:buNone/>
            </a:pPr>
            <a:r>
              <a:rPr/>
              <a:t>Guay‐Gagnon, Martin, Sopharat Vat, Marie‐France Forget, Maxime Tremblay‐Gravel, Simon Ducharme, Quoc Dinh Nguyen, and Philippe Desmarais. 2022. “Sleep Apnea and the Risk of Dementia: A Systematic Review and Meta‐analysis.” </a:t>
            </a:r>
            <a:r>
              <a:rPr i="1"/>
              <a:t>Journal of Sleep Research</a:t>
            </a:r>
            <a:r>
              <a:rPr/>
              <a:t> 31 (5): e13589. </a:t>
            </a:r>
            <a:r>
              <a:rPr>
                <a:hlinkClick r:id="rId15"/>
              </a:rPr>
              <a:t>https://doi.org/10.1111/jsr.13589</a:t>
            </a:r>
            <a:r>
              <a:rPr/>
              <a:t>.</a:t>
            </a:r>
          </a:p>
          <a:p>
            <a:pPr lvl="0" indent="0" marL="0">
              <a:buNone/>
            </a:pPr>
            <a:r>
              <a:rPr/>
              <a:t>“How Many People Have Dementia in the UK? | Alzheimer’s Society.” n.d. Accessed January 14, 2026. </a:t>
            </a:r>
            <a:r>
              <a:rPr>
                <a:hlinkClick r:id="rId16"/>
              </a:rPr>
              <a:t>https://www.alzheimers.org.uk/blog/how-many-people-have-dementia-uk</a:t>
            </a:r>
            <a:r>
              <a:rPr/>
              <a:t>.</a:t>
            </a:r>
          </a:p>
          <a:p>
            <a:pPr lvl="0" indent="0" marL="0">
              <a:buNone/>
            </a:pPr>
            <a:r>
              <a:rPr/>
              <a:t>Hu, Mingyue, Kai Zhang, Kuan-Jui Su, Tian Qin, Hui Shen, and Hong-wen Deng. 2024. “Unveiling the Link Between Physical Activity Levels and Dementia Risk: Insights from the UK Biobank Study.” </a:t>
            </a:r>
            <a:r>
              <a:rPr i="1"/>
              <a:t>Psychiatry Research</a:t>
            </a:r>
            <a:r>
              <a:rPr/>
              <a:t> 336 (June): 115875. </a:t>
            </a:r>
            <a:r>
              <a:rPr>
                <a:hlinkClick r:id="rId17"/>
              </a:rPr>
              <a:t>https://doi.org/10.1016/j.psychres.2024.115875</a:t>
            </a:r>
            <a:r>
              <a:rPr/>
              <a:t>.</a:t>
            </a:r>
          </a:p>
          <a:p>
            <a:pPr lvl="0" indent="0" marL="0">
              <a:buNone/>
            </a:pPr>
            <a:r>
              <a:rPr/>
              <a:t>Iwagami, Masao, Nawab Qizilbash, John Gregson, Ian Douglas, Michelle Johnson, Neil Pearce, Stephen Evans, and Stuart Pocock. 2021. “Blood Cholesterol and Risk of Dementia in More Than 1·8 Million People over Two Decades: A Retrospective Cohort Study.” </a:t>
            </a:r>
            <a:r>
              <a:rPr i="1"/>
              <a:t>The Lancet Healthy Longevity</a:t>
            </a:r>
            <a:r>
              <a:rPr/>
              <a:t> 2 (8): e498–506. </a:t>
            </a:r>
            <a:r>
              <a:rPr>
                <a:hlinkClick r:id="rId18"/>
              </a:rPr>
              <a:t>https://doi.org/10.1016/S2666-7568(21)00150-1</a:t>
            </a:r>
            <a:r>
              <a:rPr/>
              <a:t>.</a:t>
            </a:r>
          </a:p>
          <a:p>
            <a:pPr lvl="0" indent="0" marL="0">
              <a:buNone/>
            </a:pPr>
            <a:r>
              <a:rPr/>
              <a:t>Maccora, Janet, Ruth Peters, and Kaarin J. Anstey. 2020. “What Does (Low) Education Mean in Terms of Dementia Risk? A Systematic Review and Meta-Analysis Highlighting Inconsistency in Measuring and Operationalising Education.” </a:t>
            </a:r>
            <a:r>
              <a:rPr i="1"/>
              <a:t>SSM - Population Health</a:t>
            </a:r>
            <a:r>
              <a:rPr/>
              <a:t> 12 (December): 100654. </a:t>
            </a:r>
            <a:r>
              <a:rPr>
                <a:hlinkClick r:id="rId19"/>
              </a:rPr>
              <a:t>https://doi.org/10.1016/j.ssmph.2020.100654</a:t>
            </a:r>
            <a:r>
              <a:rPr/>
              <a:t>.</a:t>
            </a:r>
          </a:p>
          <a:p>
            <a:pPr lvl="0" indent="0" marL="0">
              <a:buNone/>
            </a:pPr>
            <a:r>
              <a:rPr/>
              <a:t>Ou, Ya-Nan, Chen-Chen Tan, Xue-Ning Shen, Wei Xu, Xiao-He Hou, Qiang Dong, Lan Tan, and Jin-Tai Yu. 2020. “Blood Pressure and Risks of Cognitive Impairment and Dementia: A Systematic Review and Meta-Analysis of 209 Prospective Studies.” </a:t>
            </a:r>
            <a:r>
              <a:rPr i="1"/>
              <a:t>Hypertension</a:t>
            </a:r>
            <a:r>
              <a:rPr/>
              <a:t> 76 (1): 217–25. </a:t>
            </a:r>
            <a:r>
              <a:rPr>
                <a:hlinkClick r:id="rId20"/>
              </a:rPr>
              <a:t>https://doi.org/10.1161/HYPERTENSIONAHA.120.14993</a:t>
            </a:r>
            <a:r>
              <a:rPr/>
              <a:t>.</a:t>
            </a:r>
          </a:p>
          <a:p>
            <a:pPr lvl="0" indent="0" marL="0">
              <a:buNone/>
            </a:pPr>
            <a:r>
              <a:rPr/>
              <a:t>Peters, Ruth, Nicole Ee, Jean Peters, Andrew Booth, Ian Mudway, and Kaarin J. Anstey. 2019. “Air Pollution and Dementia: A Systematic Review.” </a:t>
            </a:r>
            <a:r>
              <a:rPr i="1"/>
              <a:t>Journal of Alzheimer’s Disease</a:t>
            </a:r>
            <a:r>
              <a:rPr/>
              <a:t> 70 (s1): S145–63. </a:t>
            </a:r>
            <a:r>
              <a:rPr>
                <a:hlinkClick r:id="rId21"/>
              </a:rPr>
              <a:t>https://doi.org/10.3233/JAD-180631</a:t>
            </a:r>
            <a:r>
              <a:rPr/>
              <a:t>.</a:t>
            </a:r>
          </a:p>
          <a:p>
            <a:pPr lvl="0" indent="0" marL="0">
              <a:buNone/>
            </a:pPr>
            <a:r>
              <a:rPr/>
              <a:t>Readman, Megan Rose, Jenna Littlejohn, Imogen Dodd, Sarah Rhodes, Lettie Wareing, Megan Polden, Christopher J. Plack, and Clarissa Giebel. 2025. “Hearing Loss as a Risk Factor for Dementia: A Systematic Review and Meta-Analysis from a Global Perspective.” </a:t>
            </a:r>
            <a:r>
              <a:rPr i="1"/>
              <a:t>Aging &amp; Mental Health</a:t>
            </a:r>
            <a:r>
              <a:rPr/>
              <a:t> 29 (10): 1831–44. </a:t>
            </a:r>
            <a:r>
              <a:rPr>
                <a:hlinkClick r:id="rId22"/>
              </a:rPr>
              <a:t>https://doi.org/10.1080/13607863.2025.2515180</a:t>
            </a:r>
            <a:r>
              <a:rPr/>
              <a:t>.</a:t>
            </a:r>
          </a:p>
          <a:p>
            <a:pPr lvl="0" indent="0" marL="0">
              <a:buNone/>
            </a:pPr>
            <a:r>
              <a:rPr/>
              <a:t>Rehm, Jürgen, Omer S. M. Hasan, Sandra E. Black, Kevin D. Shield, and Michaël Schwarzinger. 2019. “Alcohol Use and Dementia: A Systematic Scoping Review.” </a:t>
            </a:r>
            <a:r>
              <a:rPr i="1"/>
              <a:t>Alzheimer’s Research &amp; Therapy</a:t>
            </a:r>
            <a:r>
              <a:rPr/>
              <a:t> 11 (1): 1. </a:t>
            </a:r>
            <a:r>
              <a:rPr>
                <a:hlinkClick r:id="rId23"/>
              </a:rPr>
              <a:t>https://doi.org/10.1186/s13195-018-0453-0</a:t>
            </a:r>
            <a:r>
              <a:rPr/>
              <a:t>.</a:t>
            </a:r>
          </a:p>
          <a:p>
            <a:pPr lvl="0" indent="0" marL="0">
              <a:buNone/>
            </a:pPr>
            <a:r>
              <a:rPr/>
              <a:t>Shang, Xianwen, Zhuoting Zhu, Wei Wang, Jason Ha, and Mingguang He. 2021. “The Association Between Vision Impairment and Incidence of Dementia and Cognitive Impairment.” </a:t>
            </a:r>
            <a:r>
              <a:rPr i="1"/>
              <a:t>Ophthalmology</a:t>
            </a:r>
            <a:r>
              <a:rPr/>
              <a:t> 128 (8): 1135–49. </a:t>
            </a:r>
            <a:r>
              <a:rPr>
                <a:hlinkClick r:id="rId24"/>
              </a:rPr>
              <a:t>https://doi.org/10.1016/j.ophtha.2020.12.029</a:t>
            </a:r>
            <a:r>
              <a:rPr/>
              <a:t>.</a:t>
            </a:r>
          </a:p>
          <a:p>
            <a:pPr lvl="0" indent="0" marL="0">
              <a:buNone/>
            </a:pPr>
            <a:r>
              <a:rPr/>
              <a:t>Shiekh, Suhail Ismail, Sharon Louise Cadogan, Liang-Yu Lin, Rohini Mathur, Liam Smeeth, and Charlotte Warren-Gash. 2021. “Ethnic Differences in Dementia Risk: A Systematic Review and Meta-Analysis.” Edited by M. Arfan Ikram. </a:t>
            </a:r>
            <a:r>
              <a:rPr i="1"/>
              <a:t>Journal of Alzheimer’s Disease</a:t>
            </a:r>
            <a:r>
              <a:rPr/>
              <a:t> 80 (1): 337–55. </a:t>
            </a:r>
            <a:r>
              <a:rPr>
                <a:hlinkClick r:id="rId25"/>
              </a:rPr>
              <a:t>https://doi.org/10.3233/JAD-201209</a:t>
            </a:r>
            <a:r>
              <a:rPr/>
              <a:t>.</a:t>
            </a:r>
          </a:p>
          <a:p>
            <a:pPr lvl="0" indent="0" marL="0">
              <a:buNone/>
            </a:pPr>
            <a:r>
              <a:rPr/>
              <a:t>Sian Besley, Dimitrios Kourouklis, Phill O’Neill, and Martina Garau. 2023. “Dementia in the UK: Estimating the Potential Future Impact and Return on Research Investment.” Office of Health Economics. </a:t>
            </a:r>
            <a:r>
              <a:rPr>
                <a:hlinkClick r:id="rId26"/>
              </a:rPr>
              <a:t>https://www.ohe.org/wp-content/uploads/2023/07/OHE-report_Estimating-Dementia-UK.pdf</a:t>
            </a:r>
            <a:r>
              <a:rPr/>
              <a:t>.</a:t>
            </a:r>
          </a:p>
          <a:p>
            <a:pPr lvl="0" indent="0" marL="0">
              <a:buNone/>
            </a:pPr>
            <a:r>
              <a:rPr/>
              <a:t>“Social Isolation and Dementia Risk | Alzheimer’s Society.” 2024. August 2024. </a:t>
            </a:r>
            <a:r>
              <a:rPr>
                <a:hlinkClick r:id="rId27"/>
              </a:rPr>
              <a:t>https://www.alzheimers.org.uk/about-dementia/managing-the-risk-of-dementia/reduce-your-risk-of-dementia/social-isolation</a:t>
            </a:r>
            <a:r>
              <a:rPr/>
              <a:t>.</a:t>
            </a:r>
          </a:p>
          <a:p>
            <a:pPr lvl="0" indent="0" marL="0">
              <a:buNone/>
            </a:pPr>
            <a:r>
              <a:rPr/>
              <a:t>Vardy, Emma. 2022. “Patterns of Unplanned Hospital Admissions in People with Dementia.” </a:t>
            </a:r>
            <a:r>
              <a:rPr i="1"/>
              <a:t>Age and Ageing</a:t>
            </a:r>
            <a:r>
              <a:rPr/>
              <a:t> 51 (6): afac123. </a:t>
            </a:r>
            <a:r>
              <a:rPr>
                <a:hlinkClick r:id="rId28"/>
              </a:rPr>
              <a:t>https://doi.org/10.1093/ageing/afac123</a:t>
            </a:r>
            <a:r>
              <a:rPr/>
              <a:t>.</a:t>
            </a:r>
          </a:p>
          <a:p>
            <a:pPr lvl="0" indent="0" marL="0">
              <a:buNone/>
            </a:pPr>
            <a:r>
              <a:rPr/>
              <a:t>Vidyanti, Amelia Nur, Fitri Rahmawati, Rifki Habibi Rahman, Astuti Prodjohardjono, and Abdul Gofir. 2025. “Lifestyle Interventions for Dementia Risk Reduction: A Review on the Role of Physical Activity and Diet in Western and Asian Countries.” </a:t>
            </a:r>
            <a:r>
              <a:rPr i="1"/>
              <a:t>The Journal of Prevention of Alzheimer’s Disease</a:t>
            </a:r>
            <a:r>
              <a:rPr/>
              <a:t> 12 (2): 100028. </a:t>
            </a:r>
            <a:r>
              <a:rPr>
                <a:hlinkClick r:id="rId29"/>
              </a:rPr>
              <a:t>https://doi.org/10.1016/j.tjpad.2024.100028</a:t>
            </a:r>
            <a:r>
              <a:rPr/>
              <a:t>.</a:t>
            </a:r>
          </a:p>
          <a:p>
            <a:pPr lvl="0" indent="0" marL="0">
              <a:buNone/>
            </a:pPr>
            <a:r>
              <a:rPr/>
              <a:t>Zheng, Yong-Bo, Le Shi, Xi-Mei Zhu, Yan-Ping Bao, Li-Juan Bai, Jin-Qiao Li, Jia-Jia Liu, Ying Han, Jie Shi, and Lin Lu. 2021. “Anticholinergic Drugs and the Risk of Dementia: A Systematic Review and Meta-Analysis.” </a:t>
            </a:r>
            <a:r>
              <a:rPr i="1"/>
              <a:t>Neuroscience &amp; Biobehavioral Reviews</a:t>
            </a:r>
            <a:r>
              <a:rPr/>
              <a:t> 127 (August): 296–306. </a:t>
            </a:r>
            <a:r>
              <a:rPr>
                <a:hlinkClick r:id="rId30"/>
              </a:rPr>
              <a:t>https://doi.org/10.1016/j.neubiorev.2021.04.031</a:t>
            </a:r>
            <a:r>
              <a:rPr/>
              <a:t>.</a:t>
            </a:r>
          </a:p>
          <a:p>
            <a:pPr lvl="0" indent="0" marL="0">
              <a:buNone/>
            </a:pPr>
            <a:r>
              <a:rPr/>
              <a:t>Zhong, Guochao, Yi Wang, Yong Zhang, Jeff Jianfei Guo, and Yong Zhao. 2015. “Smoking Is Associated with an Increased Risk of Dementia: A Meta-Analysis of Prospective Cohort Studies with Investigation of Potential Effect Modifiers.” Edited by Keith Laws. </a:t>
            </a:r>
            <a:r>
              <a:rPr i="1"/>
              <a:t>PLOS ONE</a:t>
            </a:r>
            <a:r>
              <a:rPr/>
              <a:t> 10 (3): e0118333. </a:t>
            </a:r>
            <a:r>
              <a:rPr>
                <a:hlinkClick r:id="rId31"/>
              </a:rPr>
              <a:t>https://doi.org/10.1371/journal.pone.0118333</a:t>
            </a:r>
            <a:r>
              <a:rPr/>
              <a:t>.</a:t>
            </a:r>
          </a:p>
        </p:txBody>
      </p:sp>
    </p:spTree>
  </p:cSld>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C23E-569A-8212-17CC-549EF53C3F67}"/>
              </a:ext>
            </a:extLst>
          </p:cNvPr>
          <p:cNvSpPr>
            <a:spLocks noGrp="1"/>
          </p:cNvSpPr>
          <p:nvPr>
            <p:ph type="title"/>
          </p:nvPr>
        </p:nvSpPr>
        <p:spPr>
          <a:xfrm>
            <a:off x="748748" y="1956182"/>
            <a:ext cx="6655904" cy="1084405"/>
          </a:xfrm>
        </p:spPr>
        <p:txBody>
          <a:bodyPr/>
          <a:lstStyle/>
          <a:p>
            <a:pPr lvl="0" indent="0" marL="0">
              <a:buNone/>
            </a:pPr>
            <a:r>
              <a:rPr/>
              <a:t>Background</a:t>
            </a:r>
          </a:p>
        </p:txBody>
      </p:sp>
    </p:spTree>
  </p:cSld>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What is Dementia?</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Dementia is an overall term for a particular group of symptoms that occur as a result of changes in the brain, which can be caused by a wide range of different underlying conditions. Common dementia symptoms include:</a:t>
            </a:r>
          </a:p>
          <a:p>
            <a:pPr lvl="0"/>
            <a:r>
              <a:rPr/>
              <a:t>trouble with memory,</a:t>
            </a:r>
          </a:p>
          <a:p>
            <a:pPr lvl="0"/>
            <a:r>
              <a:rPr/>
              <a:t>difficulty with concentration, planning and problem-solving</a:t>
            </a:r>
          </a:p>
          <a:p>
            <a:pPr lvl="0"/>
            <a:r>
              <a:rPr/>
              <a:t>difficulty with language and struggling to understand and express thoughts.</a:t>
            </a:r>
          </a:p>
          <a:p>
            <a:pPr lvl="0"/>
            <a:r>
              <a:rPr/>
              <a:t>changes with mood, behaviour and personality</a:t>
            </a:r>
          </a:p>
          <a:p>
            <a:pPr lvl="0"/>
            <a:r>
              <a:rPr/>
              <a:t>confusion and changes to perception</a:t>
            </a:r>
          </a:p>
          <a:p>
            <a:pPr lvl="0"/>
            <a:r>
              <a:rPr/>
              <a:t>reduction in the ability to carry out Activities of Daily Living (ADLs)</a:t>
            </a:r>
          </a:p>
          <a:p>
            <a:pPr lvl="0" indent="0" marL="0">
              <a:buNone/>
            </a:pPr>
            <a:r>
              <a:rPr/>
              <a:t>The symptoms that occur in an individual vary from person to person and by the cause of dementia. Dementia is generally progressive, meaning that the symptoms tend to gradually worsen over time, though this varies from person to person.(“2025 Alzheimer’s Disease Facts and Figures” 2025)</a:t>
            </a:r>
          </a:p>
          <a:p>
            <a:pPr lvl="0" indent="0" marL="0">
              <a:buNone/>
            </a:pPr>
            <a:r>
              <a:rPr/>
              <a:t>Thus, dementia is not a single diagnosable medical condition, but rather an umbrella term for a range of related symptoms resulting from ongoing decline in brain functioning. The main causes and relative prevalences in over 65s, include(Sian Besley et al. 2023)</a:t>
            </a:r>
          </a:p>
          <a:p>
            <a:pPr lvl="0"/>
            <a:r>
              <a:rPr/>
              <a:t>Alzheimer’s disease (62%),</a:t>
            </a:r>
          </a:p>
          <a:p>
            <a:pPr lvl="0"/>
            <a:r>
              <a:rPr/>
              <a:t>Vascular Dementia (17%),</a:t>
            </a:r>
          </a:p>
          <a:p>
            <a:pPr lvl="0"/>
            <a:r>
              <a:rPr/>
              <a:t>Dementia with Lewy Bodies (4%),</a:t>
            </a:r>
          </a:p>
          <a:p>
            <a:pPr lvl="0"/>
            <a:r>
              <a:rPr/>
              <a:t>Frontotemporal dementia (2%)</a:t>
            </a:r>
          </a:p>
          <a:p>
            <a:pPr lvl="0"/>
            <a:r>
              <a:rPr/>
              <a:t>Mixed Dementia (15%)</a:t>
            </a:r>
          </a:p>
          <a:p>
            <a:pPr lvl="0" indent="0" marL="0">
              <a:buNone/>
            </a:pPr>
            <a:r>
              <a:rPr/>
              <a:t>Dementia is usually diagnosed in stages, with GP assessment being the initial step- an assessment of history and function, normally using relevant cognitive assessment tools and ruling out any temporary or transient causes of confusion(delirium). Thereafter, if clinical suspicion of dementia persists, referrals are typically made to secondary care memory clinics, where definitive diagnoses are made, using both clinical assessment and imaging like MRI. Relevant treatment plans are then implemented, using medications where appropriate, depending on the subtype of dementia. Often, early diagnosis and timely intervention allow for the implementation of early management strategies which slow the progression of the condition, with the goal being to maximize quality of life for the patient.</a:t>
            </a:r>
          </a:p>
          <a:p>
            <a:pPr lvl="0" indent="0" marL="0">
              <a:buNone/>
            </a:pPr>
            <a:r>
              <a:rPr/>
              <a:t>It is important to note also that there is a significant rate of underdiagnosis from national estimates; only about two-thirds of people with dementia have been formally diagnosed.(“Dementia Maps” n.d.)</a:t>
            </a:r>
          </a:p>
        </p:txBody>
      </p:sp>
    </p:spTree>
  </p:cSld>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Why it matters</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As mentioned, dementia is an umbrella term for a range of conditions affecting the brain, most commonly Alzheimer’s disease, vascular dementia, and Lewy body dementia. It is a leading cause of disability and dependence for older adults across England, impacting nearly one million people—a figure projected to rise to 1.4 million by 2040. Dementia is responsible for an estimated £42 billion in health and social care costs every year, a burden expected to more than double in the coming decades, with most costs falling on families and unpaid carers.(“How Many People Have Dementia in the UK? | Alzheimer’s Society” n.d.)</a:t>
            </a:r>
          </a:p>
          <a:p>
            <a:pPr lvl="0" indent="0" marL="0">
              <a:buNone/>
            </a:pPr>
            <a:r>
              <a:rPr/>
              <a:t>Dementia remains a major public health issue in London, reflecting national trends in both rising prevalence and persistent inequalities. Certain communities carry a disproportionate burden: people in socioeconomically deprived areas, and some ethnic minority groups face higher risks and receive diagnoses at a younger age. Social isolation, low physical activity, and poor access to early diagnosis further fuel the health inequality gap.(Bothongo et al. 2022)</a:t>
            </a:r>
          </a:p>
          <a:p>
            <a:pPr lvl="0" indent="0" marL="0">
              <a:buNone/>
            </a:pPr>
            <a:r>
              <a:rPr/>
              <a:t>Targeted approaches for dementia prevention, improved recognition and culturally sensitive care for diverse populations, as well as better support for carers, are essential to tackling the impact of dementia and reducing disparities within London.</a:t>
            </a:r>
          </a:p>
        </p:txBody>
      </p:sp>
    </p:spTree>
  </p:cSld>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Causes and Risk Factors</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The risk factors for dementia are numerous and diverse They can be broadly split into Non-Modifiable and Modifiable categories. There are 14 core recognised risk factors.(“Addressing 14 Health and Lifestyle Factors Could Prevent Nearly Half of Global Dementia Cases” n.d.)</a:t>
            </a:r>
          </a:p>
          <a:p>
            <a:pPr lvl="0" indent="0" marL="0">
              <a:spcBef>
                <a:spcPts val="3000"/>
              </a:spcBef>
              <a:buNone/>
            </a:pPr>
            <a:r>
              <a:rPr b="1"/>
              <a:t>Non-Modifiable Risk Factors</a:t>
            </a:r>
          </a:p>
          <a:p>
            <a:pPr lvl="0"/>
            <a:r>
              <a:rPr b="1"/>
              <a:t>Increasing age:</a:t>
            </a:r>
            <a:r>
              <a:rPr/>
              <a:t> The single biggest risk factor for dementia. Dementia impact is becoming increasingly higher worldwide over time as populations continue to age.(Arvanitakis 2024)</a:t>
            </a:r>
          </a:p>
          <a:p>
            <a:pPr lvl="0"/>
            <a:r>
              <a:rPr b="1"/>
              <a:t>Genetic factors and family history:</a:t>
            </a:r>
            <a:r>
              <a:rPr/>
              <a:t> Inherited predisposition to dementia. A multitude of genetic loci have been associated with Alzheimer’s and other Dementias.(Bellenguez et al. 2022)</a:t>
            </a:r>
          </a:p>
          <a:p>
            <a:pPr lvl="0"/>
            <a:r>
              <a:rPr b="1"/>
              <a:t>Vascular causes:</a:t>
            </a:r>
            <a:r>
              <a:rPr/>
              <a:t> Includes vascular dementia (second most common type), which is also linked to history of head injury or traumatic brain injury.(Bir et al. 2021)</a:t>
            </a:r>
          </a:p>
          <a:p>
            <a:pPr lvl="0"/>
            <a:r>
              <a:rPr b="1"/>
              <a:t>Ethnic background and socioeconomics:</a:t>
            </a:r>
            <a:r>
              <a:rPr/>
              <a:t> Higher dementia prevalence is known in Black Ethnicity populations and lower income groups, likely linked to higher risk of comorbidities and lifestyle factors.(Shiekh et al. 2021)</a:t>
            </a:r>
          </a:p>
          <a:p>
            <a:pPr lvl="0" indent="0" marL="0">
              <a:spcBef>
                <a:spcPts val="3000"/>
              </a:spcBef>
              <a:buNone/>
            </a:pPr>
            <a:r>
              <a:rPr b="1"/>
              <a:t>Modifiable Risk Factors</a:t>
            </a:r>
          </a:p>
          <a:p>
            <a:pPr lvl="0"/>
            <a:r>
              <a:rPr b="1"/>
              <a:t>Depression:</a:t>
            </a:r>
            <a:r>
              <a:rPr/>
              <a:t> Increased risk particularly in older adults, with general risk of dementia considered higher in those with depression or history of depression, with some literature reviews finding an increased risk as high as 1.82 times.(Fernández Fernández, Martín, and Antón 2024)</a:t>
            </a:r>
          </a:p>
          <a:p>
            <a:pPr lvl="0"/>
            <a:r>
              <a:rPr b="1"/>
              <a:t>Uncorrected or insufficiently corrected hearing loss:</a:t>
            </a:r>
            <a:r>
              <a:rPr/>
              <a:t> Increases risk by 1.28-2.39 times based on recent literature reviews.(Readman et al. 2025)</a:t>
            </a:r>
          </a:p>
          <a:p>
            <a:pPr lvl="0"/>
            <a:r>
              <a:rPr b="1"/>
              <a:t>Uncorrected or insufficiently corrected vision loss:</a:t>
            </a:r>
            <a:r>
              <a:rPr/>
              <a:t> Increases risk by 1.47 times based on recent literature reviews.(Shang et al. 2021)</a:t>
            </a:r>
          </a:p>
          <a:p>
            <a:pPr lvl="0"/>
            <a:r>
              <a:rPr b="1"/>
              <a:t>Lower educational attainment in early life:</a:t>
            </a:r>
            <a:r>
              <a:rPr/>
              <a:t> Linked to lower cognitive reserve. Meta analyses show that each year in education reduces dementia risk.(Maccora, Peters, and Anstey 2020)</a:t>
            </a:r>
          </a:p>
          <a:p>
            <a:pPr lvl="0"/>
            <a:r>
              <a:rPr b="1"/>
              <a:t>Social isolation and loneliness:</a:t>
            </a:r>
            <a:r>
              <a:rPr/>
              <a:t> Some difficulty drawing definitive conclusions due to correlation versus causation, but some clear cases including unmarried and widowed individuals being at higher risk.(“Social Isolation and Dementia Risk | Alzheimer’s Society” 2024)</a:t>
            </a:r>
          </a:p>
          <a:p>
            <a:pPr lvl="0"/>
            <a:r>
              <a:rPr b="1"/>
              <a:t>Physical inactivity and obesity:</a:t>
            </a:r>
            <a:r>
              <a:rPr/>
              <a:t> Significant correlation noted, with higher dementia risk in those who are less physically active, with some differences within dementia types.(Hu et al. 2024)</a:t>
            </a:r>
          </a:p>
          <a:p>
            <a:pPr lvl="0"/>
            <a:r>
              <a:rPr b="1"/>
              <a:t>Smoking and excessive alcohol consumption</a:t>
            </a:r>
            <a:r>
              <a:rPr/>
              <a:t>.(Rehm et al. 2019; Zhong et al. 2015)</a:t>
            </a:r>
          </a:p>
          <a:p>
            <a:pPr lvl="0"/>
            <a:r>
              <a:rPr b="1"/>
              <a:t>Diabetes, hypertension (HTN), and high cholesterol</a:t>
            </a:r>
            <a:r>
              <a:rPr/>
              <a:t>.(Cao et al. 2024; Iwagami et al. 2021; Ou et al. 2020)</a:t>
            </a:r>
          </a:p>
          <a:p>
            <a:pPr lvl="0"/>
            <a:r>
              <a:rPr b="1"/>
              <a:t>Air pollution exposure</a:t>
            </a:r>
            <a:r>
              <a:rPr/>
              <a:t>.(Peters et al. 2019)</a:t>
            </a:r>
          </a:p>
          <a:p>
            <a:pPr lvl="0"/>
            <a:r>
              <a:rPr b="1"/>
              <a:t>Sleep disturbances including sleep apnoea</a:t>
            </a:r>
            <a:r>
              <a:rPr/>
              <a:t>.(Guay‐Gagnon et al. 2022)</a:t>
            </a:r>
          </a:p>
          <a:p>
            <a:pPr lvl="0"/>
            <a:r>
              <a:rPr b="1"/>
              <a:t>Possible vitamin deficiencies:</a:t>
            </a:r>
            <a:r>
              <a:rPr/>
              <a:t> Vitamin D, B12, and folate.(Gil Martínez, Avedillo Salas, and Santander Ballestín 2022)</a:t>
            </a:r>
          </a:p>
          <a:p>
            <a:pPr lvl="0"/>
            <a:r>
              <a:rPr b="1"/>
              <a:t>Certain medications:</a:t>
            </a:r>
            <a:r>
              <a:rPr/>
              <a:t> particularly those with anticholinergic effects.(Zheng et al. 2021)</a:t>
            </a:r>
          </a:p>
        </p:txBody>
      </p:sp>
    </p:spTree>
  </p:cSld>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C23E-569A-8212-17CC-549EF53C3F67}"/>
              </a:ext>
            </a:extLst>
          </p:cNvPr>
          <p:cNvSpPr>
            <a:spLocks noGrp="1"/>
          </p:cNvSpPr>
          <p:nvPr>
            <p:ph type="title"/>
          </p:nvPr>
        </p:nvSpPr>
        <p:spPr>
          <a:xfrm>
            <a:off x="748748" y="1956182"/>
            <a:ext cx="6655904" cy="1084405"/>
          </a:xfrm>
        </p:spPr>
        <p:txBody>
          <a:bodyPr/>
          <a:lstStyle/>
          <a:p>
            <a:pPr lvl="0" indent="0" marL="0">
              <a:buNone/>
            </a:pPr>
            <a:r>
              <a:rPr/>
              <a:t>What the data shows us</a:t>
            </a:r>
          </a:p>
        </p:txBody>
      </p:sp>
    </p:spTree>
  </p:cSld>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Prevalence &amp; Diagnosis</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The data below demonstrates how the prevalence of dementia is gradually rising, which could be both due to demographic changes and improved detection; however, recent evidence suggests some risk factors may be increasingly well managed, and some new cases may be delayed with healthier lifestyles.(Vidyanti et al. 2025)</a:t>
            </a:r>
          </a:p>
          <a:p>
            <a:pPr lvl="0" indent="0" marL="0">
              <a:buNone/>
            </a:pPr>
            <a:r>
              <a:rPr/>
              <a:t>The recorded dementia prevalence is the number of people with dementia recorded on Camden GP practice registers as a proportion of the people (all ages) registered at each GP practice. Prevalence data based on GP records should be interpreted alongside the estimated diagnosis rate. The estimated dementia diagnosis rate is the proportion of people aged 65 and over who are estimated to have dementia </a:t>
            </a:r>
            <a:r>
              <a:rPr i="1"/>
              <a:t>and</a:t>
            </a:r>
            <a:r>
              <a:rPr/>
              <a:t> have a formal diagnosis recorded by their GP. It compares the number of diagnosed cases on GP registers with an estimated total based on population age and sex. The indicator is designed to monitor progress towards the national ambition that two-thirds of people with dementia should have a diagnosis.</a:t>
            </a:r>
          </a:p>
          <a:p>
            <a:pPr lvl="0" indent="0" marL="0">
              <a:buNone/>
            </a:pPr>
            <a:r>
              <a:rPr/>
              <a:t>As the diagnosis rate tab shows, Camden has a higher estimated diagnosis rate for dementia than both the NCL and London averages. This suggests that Camden’s lower recorded prevalence compared to NCL and London isn’t simply due to under-diagnosis, but likely a true reflection of relatively lower prevalence in the borough. A major factor is Camden’s younger population, as dementia is much more common in older age groups.</a:t>
            </a: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TotalTime>
  <Words>1</Words>
  <Application>Microsoft Office PowerPoint</Application>
  <PresentationFormat>Widescreen</PresentationFormat>
  <Paragraphs>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Arial</vt:lpstr>
      <vt:lpstr>Montserrat</vt:lpstr>
      <vt:lpstr>Office Theme</vt:lpstr>
      <vt:lpstr>PowerPoint Presentation</vt:lpstr>
    </vt:vector>
  </TitlesOfParts>
  <Company>London Borough of Camden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Dementia</dc:title>
  <dc:creator>Profile</dc:creator>
  <cp:keywords/>
  <dcterms:created xsi:type="dcterms:W3CDTF">2026-01-16T12:32:53Z</dcterms:created>
  <dcterms:modified xsi:type="dcterms:W3CDTF">2026-01-16T12:32:53Z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bstract">
    <vt:lpwstr>Dementia prevalence in Camden is slightly lower than London and NCL, with diagnosis rates broadly similar, but the borough has fewer care home beds and lower quality ratings compared to both. Within Camden, hospital admission rates are higher among residents in the most deprived areas and among Black and Other ethnic groups, highlighting local health inequalities.</vt:lpwstr>
  </property>
  <property fmtid="{D5CDD505-2E9C-101B-9397-08002B2CF9AE}" pid="3" name="authors">
    <vt:lpwstr/>
  </property>
  <property fmtid="{D5CDD505-2E9C-101B-9397-08002B2CF9AE}" pid="4" name="biblio-config">
    <vt:lpwstr>True</vt:lpwstr>
  </property>
  <property fmtid="{D5CDD505-2E9C-101B-9397-08002B2CF9AE}" pid="5" name="bibliography">
    <vt:lpwstr>references.bib</vt:lpwstr>
  </property>
  <property fmtid="{D5CDD505-2E9C-101B-9397-08002B2CF9AE}" pid="6" name="by-author">
    <vt:lpwstr/>
  </property>
  <property fmtid="{D5CDD505-2E9C-101B-9397-08002B2CF9AE}" pid="7" name="categories">
    <vt:lpwstr/>
  </property>
  <property fmtid="{D5CDD505-2E9C-101B-9397-08002B2CF9AE}" pid="8" name="date">
    <vt:lpwstr>2026-01-16</vt:lpwstr>
  </property>
  <property fmtid="{D5CDD505-2E9C-101B-9397-08002B2CF9AE}" pid="9" name="draft-mode">
    <vt:lpwstr>unlinked</vt:lpwstr>
  </property>
  <property fmtid="{D5CDD505-2E9C-101B-9397-08002B2CF9AE}" pid="10" name="editor">
    <vt:lpwstr>visual</vt:lpwstr>
  </property>
  <property fmtid="{D5CDD505-2E9C-101B-9397-08002B2CF9AE}" pid="11" name="execute">
    <vt:lpwstr/>
  </property>
  <property fmtid="{D5CDD505-2E9C-101B-9397-08002B2CF9AE}" pid="12" name="header-includes">
    <vt:lpwstr/>
  </property>
  <property fmtid="{D5CDD505-2E9C-101B-9397-08002B2CF9AE}" pid="13" name="include-after">
    <vt:lpwstr/>
  </property>
  <property fmtid="{D5CDD505-2E9C-101B-9397-08002B2CF9AE}" pid="14" name="include-before">
    <vt:lpwstr/>
  </property>
  <property fmtid="{D5CDD505-2E9C-101B-9397-08002B2CF9AE}" pid="15" name="labels">
    <vt:lpwstr/>
  </property>
  <property fmtid="{D5CDD505-2E9C-101B-9397-08002B2CF9AE}" pid="16" name="other-links">
    <vt:lpwstr/>
  </property>
  <property fmtid="{D5CDD505-2E9C-101B-9397-08002B2CF9AE}" pid="17" name="resources">
    <vt:lpwstr/>
  </property>
  <property fmtid="{D5CDD505-2E9C-101B-9397-08002B2CF9AE}" pid="18" name="subtitle">
    <vt:lpwstr>An Overview of Dementia in the borough of Camden</vt:lpwstr>
  </property>
  <property fmtid="{D5CDD505-2E9C-101B-9397-08002B2CF9AE}" pid="19" name="suppress-bibliography">
    <vt:lpwstr>True</vt:lpwstr>
  </property>
  <property fmtid="{D5CDD505-2E9C-101B-9397-08002B2CF9AE}" pid="20" name="toc-title">
    <vt:lpwstr>Table of contents</vt:lpwstr>
  </property>
</Properties>
</file>