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49"/>
    <a:srgbClr val="B9B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982"/>
    <p:restoredTop sz="94660"/>
  </p:normalViewPr>
  <p:slideViewPr>
    <p:cSldViewPr snapToGrid="0">
      <p:cViewPr varScale="1">
        <p:scale>
          <a:sx d="100" n="74"/>
          <a:sy d="100" n="74"/>
        </p:scale>
        <p:origin x="340" y="47"/>
      </p:cViewPr>
      <p:guideLst/>
    </p:cSldViewPr>
  </p:slideViewPr>
  <p:notesTextViewPr>
    <p:cViewPr>
      <p:scale>
        <a:sx d="1" n="1"/>
        <a:sy d="1" n="1"/>
      </p:scale>
      <p:origin x="0" y="0"/>
    </p:cViewPr>
  </p:notesTextViewPr>
  <p:gridSpacing cx="72008" cy="72008"/>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0" Type="http://schemas.openxmlformats.org/officeDocument/2006/relationships/slide" Target="slides/slide39.xml" /><Relationship Id="rId44" Type="http://schemas.openxmlformats.org/officeDocument/2006/relationships/tableStyles" Target="tableStyles.xml" /><Relationship Id="rId1" Type="http://schemas.openxmlformats.org/officeDocument/2006/relationships/slideMaster" Target="slideMasters/slideMaster1.xml" /><Relationship Id="rId43" Type="http://schemas.openxmlformats.org/officeDocument/2006/relationships/theme" Target="theme/theme1.xml" /><Relationship Id="rId42" Type="http://schemas.openxmlformats.org/officeDocument/2006/relationships/viewProps" Target="viewProps.xml" /><Relationship Id="rId41"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43856C59-6837-550B-3E56-38644D72B6AF}"/>
              </a:ext>
            </a:extLst>
          </p:cNvPr>
          <p:cNvSpPr/>
          <p:nvPr userDrawn="1"/>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3D5174"/>
          </a:solidFill>
        </p:spPr>
        <p:txBody>
          <a:bodyPr wrap="square" lIns="0" tIns="0" rIns="0" bIns="0" rtlCol="0"/>
          <a:lstStyle/>
          <a:p>
            <a:endParaRPr/>
          </a:p>
        </p:txBody>
      </p:sp>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nchor="b">
            <a:noAutofit/>
          </a:bodyPr>
          <a:lstStyle>
            <a:lvl1pPr algn="l">
              <a:defRPr sz="4800" b="1">
                <a:solidFill>
                  <a:schemeClr val="bg1"/>
                </a:solidFill>
                <a:latin typeface="Montserrat" panose="000005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6D7C27F-8802-4CD2-4914-C6DF054B5AC3}"/>
              </a:ext>
            </a:extLst>
          </p:cNvPr>
          <p:cNvSpPr>
            <a:spLocks noGrp="1"/>
          </p:cNvSpPr>
          <p:nvPr>
            <p:ph type="subTitle" idx="1"/>
          </p:nvPr>
        </p:nvSpPr>
        <p:spPr>
          <a:xfrm>
            <a:off x="917713" y="3956214"/>
            <a:ext cx="5832000" cy="441616"/>
          </a:xfrm>
        </p:spPr>
        <p:txBody>
          <a:bodyPr/>
          <a:lstStyle>
            <a:lvl1pPr marL="0" indent="0" algn="l">
              <a:buNone/>
              <a:defRPr sz="2400" b="1">
                <a:solidFill>
                  <a:srgbClr val="B9BF60"/>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2" name="object 8">
            <a:extLst>
              <a:ext uri="{FF2B5EF4-FFF2-40B4-BE49-F238E27FC236}">
                <a16:creationId xmlns:a16="http://schemas.microsoft.com/office/drawing/2014/main" id="{6D497E11-5063-5F1F-BEA6-E3FE664A7D69}"/>
              </a:ext>
            </a:extLst>
          </p:cNvPr>
          <p:cNvGrpSpPr/>
          <p:nvPr userDrawn="1"/>
        </p:nvGrpSpPr>
        <p:grpSpPr>
          <a:xfrm>
            <a:off x="7207200" y="0"/>
            <a:ext cx="4985993" cy="6858000"/>
            <a:chOff x="7207200" y="0"/>
            <a:chExt cx="4985993" cy="6858000"/>
          </a:xfrm>
        </p:grpSpPr>
        <p:pic>
          <p:nvPicPr>
            <p:cNvPr id="23" name="object 10">
              <a:extLst>
                <a:ext uri="{FF2B5EF4-FFF2-40B4-BE49-F238E27FC236}">
                  <a16:creationId xmlns:a16="http://schemas.microsoft.com/office/drawing/2014/main" id="{FD052922-FC81-FBEE-6209-7A5E4068ACF5}"/>
                </a:ext>
              </a:extLst>
            </p:cNvPr>
            <p:cNvPicPr/>
            <p:nvPr/>
          </p:nvPicPr>
          <p:blipFill>
            <a:blip r:embed="rId2" cstate="print"/>
            <a:stretch>
              <a:fillRect/>
            </a:stretch>
          </p:blipFill>
          <p:spPr>
            <a:xfrm>
              <a:off x="7207200" y="0"/>
              <a:ext cx="4985993" cy="6858000"/>
            </a:xfrm>
            <a:prstGeom prst="rect">
              <a:avLst/>
            </a:prstGeom>
          </p:spPr>
        </p:pic>
        <p:sp>
          <p:nvSpPr>
            <p:cNvPr id="24" name="object 9">
              <a:extLst>
                <a:ext uri="{FF2B5EF4-FFF2-40B4-BE49-F238E27FC236}">
                  <a16:creationId xmlns:a16="http://schemas.microsoft.com/office/drawing/2014/main" id="{5F12EA49-B79C-B479-9BB2-83028DB8344C}"/>
                </a:ext>
              </a:extLst>
            </p:cNvPr>
            <p:cNvSpPr/>
            <p:nvPr/>
          </p:nvSpPr>
          <p:spPr>
            <a:xfrm>
              <a:off x="10491419" y="6349301"/>
              <a:ext cx="1478915" cy="297815"/>
            </a:xfrm>
            <a:custGeom>
              <a:avLst/>
              <a:gdLst/>
              <a:ahLst/>
              <a:cxnLst/>
              <a:rect l="l" t="t" r="r" b="b"/>
              <a:pathLst>
                <a:path w="1478915" h="297815">
                  <a:moveTo>
                    <a:pt x="180187" y="243535"/>
                  </a:moveTo>
                  <a:lnTo>
                    <a:pt x="165036" y="236283"/>
                  </a:lnTo>
                  <a:lnTo>
                    <a:pt x="132816" y="220865"/>
                  </a:lnTo>
                  <a:lnTo>
                    <a:pt x="93967" y="220865"/>
                  </a:lnTo>
                  <a:lnTo>
                    <a:pt x="89966" y="225653"/>
                  </a:lnTo>
                  <a:lnTo>
                    <a:pt x="80416" y="220611"/>
                  </a:lnTo>
                  <a:lnTo>
                    <a:pt x="65227" y="218046"/>
                  </a:lnTo>
                  <a:lnTo>
                    <a:pt x="50025" y="220611"/>
                  </a:lnTo>
                  <a:lnTo>
                    <a:pt x="49593" y="212940"/>
                  </a:lnTo>
                  <a:lnTo>
                    <a:pt x="136690" y="212940"/>
                  </a:lnTo>
                  <a:lnTo>
                    <a:pt x="133642" y="183388"/>
                  </a:lnTo>
                  <a:lnTo>
                    <a:pt x="127736" y="168059"/>
                  </a:lnTo>
                  <a:lnTo>
                    <a:pt x="114579" y="162013"/>
                  </a:lnTo>
                  <a:lnTo>
                    <a:pt x="89776" y="160324"/>
                  </a:lnTo>
                  <a:lnTo>
                    <a:pt x="55219" y="159550"/>
                  </a:lnTo>
                  <a:lnTo>
                    <a:pt x="26644" y="159486"/>
                  </a:lnTo>
                  <a:lnTo>
                    <a:pt x="7188" y="159740"/>
                  </a:lnTo>
                  <a:lnTo>
                    <a:pt x="0" y="159905"/>
                  </a:lnTo>
                  <a:lnTo>
                    <a:pt x="0" y="213334"/>
                  </a:lnTo>
                  <a:lnTo>
                    <a:pt x="47345" y="236004"/>
                  </a:lnTo>
                  <a:lnTo>
                    <a:pt x="86207" y="236004"/>
                  </a:lnTo>
                  <a:lnTo>
                    <a:pt x="90208" y="231241"/>
                  </a:lnTo>
                  <a:lnTo>
                    <a:pt x="99758" y="236283"/>
                  </a:lnTo>
                  <a:lnTo>
                    <a:pt x="114973" y="238823"/>
                  </a:lnTo>
                  <a:lnTo>
                    <a:pt x="130149" y="236283"/>
                  </a:lnTo>
                  <a:lnTo>
                    <a:pt x="130594" y="243992"/>
                  </a:lnTo>
                  <a:lnTo>
                    <a:pt x="43472" y="243992"/>
                  </a:lnTo>
                  <a:lnTo>
                    <a:pt x="46520" y="273532"/>
                  </a:lnTo>
                  <a:lnTo>
                    <a:pt x="90411" y="296545"/>
                  </a:lnTo>
                  <a:lnTo>
                    <a:pt x="153555" y="297408"/>
                  </a:lnTo>
                  <a:lnTo>
                    <a:pt x="172999" y="297167"/>
                  </a:lnTo>
                  <a:lnTo>
                    <a:pt x="180187" y="296989"/>
                  </a:lnTo>
                  <a:lnTo>
                    <a:pt x="180187" y="243535"/>
                  </a:lnTo>
                  <a:close/>
                </a:path>
                <a:path w="1478915" h="297815">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 w="1478915" h="297815">
                  <a:moveTo>
                    <a:pt x="375018" y="159905"/>
                  </a:moveTo>
                  <a:lnTo>
                    <a:pt x="367842" y="159740"/>
                  </a:lnTo>
                  <a:lnTo>
                    <a:pt x="348386" y="159486"/>
                  </a:lnTo>
                  <a:lnTo>
                    <a:pt x="319811" y="159550"/>
                  </a:lnTo>
                  <a:lnTo>
                    <a:pt x="260426" y="162013"/>
                  </a:lnTo>
                  <a:lnTo>
                    <a:pt x="238328" y="212940"/>
                  </a:lnTo>
                  <a:lnTo>
                    <a:pt x="325424" y="212940"/>
                  </a:lnTo>
                  <a:lnTo>
                    <a:pt x="325018" y="220611"/>
                  </a:lnTo>
                  <a:lnTo>
                    <a:pt x="309791" y="218046"/>
                  </a:lnTo>
                  <a:lnTo>
                    <a:pt x="294614" y="220611"/>
                  </a:lnTo>
                  <a:lnTo>
                    <a:pt x="285051" y="225666"/>
                  </a:lnTo>
                  <a:lnTo>
                    <a:pt x="281051" y="220865"/>
                  </a:lnTo>
                  <a:lnTo>
                    <a:pt x="242189" y="220865"/>
                  </a:lnTo>
                  <a:lnTo>
                    <a:pt x="194843" y="243535"/>
                  </a:lnTo>
                  <a:lnTo>
                    <a:pt x="194843" y="296989"/>
                  </a:lnTo>
                  <a:lnTo>
                    <a:pt x="202031" y="297167"/>
                  </a:lnTo>
                  <a:lnTo>
                    <a:pt x="221475" y="297408"/>
                  </a:lnTo>
                  <a:lnTo>
                    <a:pt x="250063" y="297345"/>
                  </a:lnTo>
                  <a:lnTo>
                    <a:pt x="309435" y="294881"/>
                  </a:lnTo>
                  <a:lnTo>
                    <a:pt x="331533" y="243992"/>
                  </a:lnTo>
                  <a:lnTo>
                    <a:pt x="244411" y="243992"/>
                  </a:lnTo>
                  <a:lnTo>
                    <a:pt x="244868" y="236283"/>
                  </a:lnTo>
                  <a:lnTo>
                    <a:pt x="260032" y="238823"/>
                  </a:lnTo>
                  <a:lnTo>
                    <a:pt x="275221" y="236283"/>
                  </a:lnTo>
                  <a:lnTo>
                    <a:pt x="284810" y="231228"/>
                  </a:lnTo>
                  <a:lnTo>
                    <a:pt x="288810" y="236004"/>
                  </a:lnTo>
                  <a:lnTo>
                    <a:pt x="327672" y="236004"/>
                  </a:lnTo>
                  <a:lnTo>
                    <a:pt x="359816" y="220611"/>
                  </a:lnTo>
                  <a:lnTo>
                    <a:pt x="375018" y="213334"/>
                  </a:lnTo>
                  <a:lnTo>
                    <a:pt x="375018" y="159905"/>
                  </a:lnTo>
                  <a:close/>
                </a:path>
                <a:path w="1478915" h="297815">
                  <a:moveTo>
                    <a:pt x="375018" y="84048"/>
                  </a:moveTo>
                  <a:lnTo>
                    <a:pt x="359765" y="76746"/>
                  </a:lnTo>
                  <a:lnTo>
                    <a:pt x="327672" y="61379"/>
                  </a:lnTo>
                  <a:lnTo>
                    <a:pt x="288810" y="61379"/>
                  </a:lnTo>
                  <a:lnTo>
                    <a:pt x="284797" y="66179"/>
                  </a:lnTo>
                  <a:lnTo>
                    <a:pt x="275221" y="61125"/>
                  </a:lnTo>
                  <a:lnTo>
                    <a:pt x="260032" y="58559"/>
                  </a:lnTo>
                  <a:lnTo>
                    <a:pt x="244868" y="61125"/>
                  </a:lnTo>
                  <a:lnTo>
                    <a:pt x="244411" y="53428"/>
                  </a:lnTo>
                  <a:lnTo>
                    <a:pt x="331533" y="53428"/>
                  </a:lnTo>
                  <a:lnTo>
                    <a:pt x="328485" y="23863"/>
                  </a:lnTo>
                  <a:lnTo>
                    <a:pt x="284632" y="838"/>
                  </a:lnTo>
                  <a:lnTo>
                    <a:pt x="221475" y="0"/>
                  </a:lnTo>
                  <a:lnTo>
                    <a:pt x="202031" y="254"/>
                  </a:lnTo>
                  <a:lnTo>
                    <a:pt x="194843" y="419"/>
                  </a:lnTo>
                  <a:lnTo>
                    <a:pt x="194843" y="53848"/>
                  </a:lnTo>
                  <a:lnTo>
                    <a:pt x="242189" y="76517"/>
                  </a:lnTo>
                  <a:lnTo>
                    <a:pt x="281051" y="76517"/>
                  </a:lnTo>
                  <a:lnTo>
                    <a:pt x="285064" y="71729"/>
                  </a:lnTo>
                  <a:lnTo>
                    <a:pt x="294614" y="76746"/>
                  </a:lnTo>
                  <a:lnTo>
                    <a:pt x="309791" y="79336"/>
                  </a:lnTo>
                  <a:lnTo>
                    <a:pt x="325018" y="76746"/>
                  </a:lnTo>
                  <a:lnTo>
                    <a:pt x="325424" y="84467"/>
                  </a:lnTo>
                  <a:lnTo>
                    <a:pt x="238328" y="84467"/>
                  </a:lnTo>
                  <a:lnTo>
                    <a:pt x="241363" y="114033"/>
                  </a:lnTo>
                  <a:lnTo>
                    <a:pt x="285242" y="137058"/>
                  </a:lnTo>
                  <a:lnTo>
                    <a:pt x="348386" y="137909"/>
                  </a:lnTo>
                  <a:lnTo>
                    <a:pt x="367842" y="137655"/>
                  </a:lnTo>
                  <a:lnTo>
                    <a:pt x="375018" y="137477"/>
                  </a:lnTo>
                  <a:lnTo>
                    <a:pt x="375018" y="84048"/>
                  </a:lnTo>
                  <a:close/>
                </a:path>
                <a:path w="1478915" h="297815">
                  <a:moveTo>
                    <a:pt x="609498" y="171945"/>
                  </a:moveTo>
                  <a:lnTo>
                    <a:pt x="575589" y="171945"/>
                  </a:lnTo>
                  <a:lnTo>
                    <a:pt x="570865" y="190233"/>
                  </a:lnTo>
                  <a:lnTo>
                    <a:pt x="560832" y="205092"/>
                  </a:lnTo>
                  <a:lnTo>
                    <a:pt x="545553" y="215061"/>
                  </a:lnTo>
                  <a:lnTo>
                    <a:pt x="525018" y="218706"/>
                  </a:lnTo>
                  <a:lnTo>
                    <a:pt x="497662" y="212902"/>
                  </a:lnTo>
                  <a:lnTo>
                    <a:pt x="478929" y="197548"/>
                  </a:lnTo>
                  <a:lnTo>
                    <a:pt x="468172" y="175793"/>
                  </a:lnTo>
                  <a:lnTo>
                    <a:pt x="464731" y="150723"/>
                  </a:lnTo>
                  <a:lnTo>
                    <a:pt x="468172" y="125653"/>
                  </a:lnTo>
                  <a:lnTo>
                    <a:pt x="478929" y="103898"/>
                  </a:lnTo>
                  <a:lnTo>
                    <a:pt x="497662" y="88557"/>
                  </a:lnTo>
                  <a:lnTo>
                    <a:pt x="525018" y="82753"/>
                  </a:lnTo>
                  <a:lnTo>
                    <a:pt x="544118" y="85420"/>
                  </a:lnTo>
                  <a:lnTo>
                    <a:pt x="558393" y="92811"/>
                  </a:lnTo>
                  <a:lnTo>
                    <a:pt x="568363" y="104063"/>
                  </a:lnTo>
                  <a:lnTo>
                    <a:pt x="574484" y="118249"/>
                  </a:lnTo>
                  <a:lnTo>
                    <a:pt x="609219" y="118249"/>
                  </a:lnTo>
                  <a:lnTo>
                    <a:pt x="591248" y="82753"/>
                  </a:lnTo>
                  <a:lnTo>
                    <a:pt x="556463" y="61518"/>
                  </a:lnTo>
                  <a:lnTo>
                    <a:pt x="525018" y="57289"/>
                  </a:lnTo>
                  <a:lnTo>
                    <a:pt x="485076" y="64719"/>
                  </a:lnTo>
                  <a:lnTo>
                    <a:pt x="455206" y="84899"/>
                  </a:lnTo>
                  <a:lnTo>
                    <a:pt x="436473" y="114630"/>
                  </a:lnTo>
                  <a:lnTo>
                    <a:pt x="429983" y="150723"/>
                  </a:lnTo>
                  <a:lnTo>
                    <a:pt x="436473" y="186829"/>
                  </a:lnTo>
                  <a:lnTo>
                    <a:pt x="455206" y="216560"/>
                  </a:lnTo>
                  <a:lnTo>
                    <a:pt x="485076" y="236740"/>
                  </a:lnTo>
                  <a:lnTo>
                    <a:pt x="525018" y="244170"/>
                  </a:lnTo>
                  <a:lnTo>
                    <a:pt x="558114" y="238899"/>
                  </a:lnTo>
                  <a:lnTo>
                    <a:pt x="584250" y="224091"/>
                  </a:lnTo>
                  <a:lnTo>
                    <a:pt x="588403" y="218706"/>
                  </a:lnTo>
                  <a:lnTo>
                    <a:pt x="601891" y="201256"/>
                  </a:lnTo>
                  <a:lnTo>
                    <a:pt x="609498" y="171945"/>
                  </a:lnTo>
                  <a:close/>
                </a:path>
                <a:path w="1478915" h="297815">
                  <a:moveTo>
                    <a:pt x="768578" y="219913"/>
                  </a:moveTo>
                  <a:lnTo>
                    <a:pt x="765124" y="220395"/>
                  </a:lnTo>
                  <a:lnTo>
                    <a:pt x="754595" y="220395"/>
                  </a:lnTo>
                  <a:lnTo>
                    <a:pt x="752881" y="217614"/>
                  </a:lnTo>
                  <a:lnTo>
                    <a:pt x="752881" y="173469"/>
                  </a:lnTo>
                  <a:lnTo>
                    <a:pt x="752881" y="142163"/>
                  </a:lnTo>
                  <a:lnTo>
                    <a:pt x="715175" y="105791"/>
                  </a:lnTo>
                  <a:lnTo>
                    <a:pt x="693762" y="103708"/>
                  </a:lnTo>
                  <a:lnTo>
                    <a:pt x="669912" y="105803"/>
                  </a:lnTo>
                  <a:lnTo>
                    <a:pt x="648931" y="112966"/>
                  </a:lnTo>
                  <a:lnTo>
                    <a:pt x="633615" y="126530"/>
                  </a:lnTo>
                  <a:lnTo>
                    <a:pt x="626745" y="147840"/>
                  </a:lnTo>
                  <a:lnTo>
                    <a:pt x="659269" y="147840"/>
                  </a:lnTo>
                  <a:lnTo>
                    <a:pt x="662393" y="138493"/>
                  </a:lnTo>
                  <a:lnTo>
                    <a:pt x="669226" y="131927"/>
                  </a:lnTo>
                  <a:lnTo>
                    <a:pt x="679221" y="128054"/>
                  </a:lnTo>
                  <a:lnTo>
                    <a:pt x="691807" y="126771"/>
                  </a:lnTo>
                  <a:lnTo>
                    <a:pt x="702119" y="127457"/>
                  </a:lnTo>
                  <a:lnTo>
                    <a:pt x="711987" y="130073"/>
                  </a:lnTo>
                  <a:lnTo>
                    <a:pt x="719404" y="135534"/>
                  </a:lnTo>
                  <a:lnTo>
                    <a:pt x="722325" y="144729"/>
                  </a:lnTo>
                  <a:lnTo>
                    <a:pt x="720318" y="150075"/>
                  </a:lnTo>
                  <a:lnTo>
                    <a:pt x="720318" y="173469"/>
                  </a:lnTo>
                  <a:lnTo>
                    <a:pt x="720318" y="195262"/>
                  </a:lnTo>
                  <a:lnTo>
                    <a:pt x="716622" y="206984"/>
                  </a:lnTo>
                  <a:lnTo>
                    <a:pt x="707428" y="214757"/>
                  </a:lnTo>
                  <a:lnTo>
                    <a:pt x="695553" y="219062"/>
                  </a:lnTo>
                  <a:lnTo>
                    <a:pt x="683818" y="220395"/>
                  </a:lnTo>
                  <a:lnTo>
                    <a:pt x="674319" y="219595"/>
                  </a:lnTo>
                  <a:lnTo>
                    <a:pt x="664552" y="216852"/>
                  </a:lnTo>
                  <a:lnTo>
                    <a:pt x="656932" y="211658"/>
                  </a:lnTo>
                  <a:lnTo>
                    <a:pt x="653859" y="203492"/>
                  </a:lnTo>
                  <a:lnTo>
                    <a:pt x="656043" y="193840"/>
                  </a:lnTo>
                  <a:lnTo>
                    <a:pt x="701967" y="178790"/>
                  </a:lnTo>
                  <a:lnTo>
                    <a:pt x="711885" y="176885"/>
                  </a:lnTo>
                  <a:lnTo>
                    <a:pt x="720318" y="173469"/>
                  </a:lnTo>
                  <a:lnTo>
                    <a:pt x="720318" y="150075"/>
                  </a:lnTo>
                  <a:lnTo>
                    <a:pt x="718705" y="154368"/>
                  </a:lnTo>
                  <a:lnTo>
                    <a:pt x="708990" y="159105"/>
                  </a:lnTo>
                  <a:lnTo>
                    <a:pt x="694880" y="161340"/>
                  </a:lnTo>
                  <a:lnTo>
                    <a:pt x="678091" y="163474"/>
                  </a:lnTo>
                  <a:lnTo>
                    <a:pt x="657682" y="166471"/>
                  </a:lnTo>
                  <a:lnTo>
                    <a:pt x="639457" y="172770"/>
                  </a:lnTo>
                  <a:lnTo>
                    <a:pt x="626364" y="184759"/>
                  </a:lnTo>
                  <a:lnTo>
                    <a:pt x="621334" y="204762"/>
                  </a:lnTo>
                  <a:lnTo>
                    <a:pt x="625487" y="221754"/>
                  </a:lnTo>
                  <a:lnTo>
                    <a:pt x="636625" y="233857"/>
                  </a:lnTo>
                  <a:lnTo>
                    <a:pt x="652729" y="241096"/>
                  </a:lnTo>
                  <a:lnTo>
                    <a:pt x="671817" y="243509"/>
                  </a:lnTo>
                  <a:lnTo>
                    <a:pt x="685342" y="242570"/>
                  </a:lnTo>
                  <a:lnTo>
                    <a:pt x="699071" y="239661"/>
                  </a:lnTo>
                  <a:lnTo>
                    <a:pt x="711949" y="234619"/>
                  </a:lnTo>
                  <a:lnTo>
                    <a:pt x="722909" y="227330"/>
                  </a:lnTo>
                  <a:lnTo>
                    <a:pt x="726059" y="234950"/>
                  </a:lnTo>
                  <a:lnTo>
                    <a:pt x="731494" y="239941"/>
                  </a:lnTo>
                  <a:lnTo>
                    <a:pt x="738898" y="242684"/>
                  </a:lnTo>
                  <a:lnTo>
                    <a:pt x="747979" y="243509"/>
                  </a:lnTo>
                  <a:lnTo>
                    <a:pt x="753427" y="243509"/>
                  </a:lnTo>
                  <a:lnTo>
                    <a:pt x="763689" y="241681"/>
                  </a:lnTo>
                  <a:lnTo>
                    <a:pt x="768578" y="240157"/>
                  </a:lnTo>
                  <a:lnTo>
                    <a:pt x="768578" y="227330"/>
                  </a:lnTo>
                  <a:lnTo>
                    <a:pt x="768578" y="220395"/>
                  </a:lnTo>
                  <a:lnTo>
                    <a:pt x="768578" y="219913"/>
                  </a:lnTo>
                  <a:close/>
                </a:path>
                <a:path w="1478915" h="297815">
                  <a:moveTo>
                    <a:pt x="1004811" y="239890"/>
                  </a:moveTo>
                  <a:lnTo>
                    <a:pt x="1004760" y="147993"/>
                  </a:lnTo>
                  <a:lnTo>
                    <a:pt x="1001483" y="127723"/>
                  </a:lnTo>
                  <a:lnTo>
                    <a:pt x="1000810" y="126771"/>
                  </a:lnTo>
                  <a:lnTo>
                    <a:pt x="1000074" y="125730"/>
                  </a:lnTo>
                  <a:lnTo>
                    <a:pt x="991806" y="113906"/>
                  </a:lnTo>
                  <a:lnTo>
                    <a:pt x="976299" y="106133"/>
                  </a:lnTo>
                  <a:lnTo>
                    <a:pt x="955459" y="103708"/>
                  </a:lnTo>
                  <a:lnTo>
                    <a:pt x="940752" y="105244"/>
                  </a:lnTo>
                  <a:lnTo>
                    <a:pt x="928408" y="109639"/>
                  </a:lnTo>
                  <a:lnTo>
                    <a:pt x="918032" y="116573"/>
                  </a:lnTo>
                  <a:lnTo>
                    <a:pt x="909231" y="125730"/>
                  </a:lnTo>
                  <a:lnTo>
                    <a:pt x="902538" y="115912"/>
                  </a:lnTo>
                  <a:lnTo>
                    <a:pt x="892835" y="109054"/>
                  </a:lnTo>
                  <a:lnTo>
                    <a:pt x="880999" y="105029"/>
                  </a:lnTo>
                  <a:lnTo>
                    <a:pt x="867867" y="103708"/>
                  </a:lnTo>
                  <a:lnTo>
                    <a:pt x="852284" y="105321"/>
                  </a:lnTo>
                  <a:lnTo>
                    <a:pt x="840054" y="109829"/>
                  </a:lnTo>
                  <a:lnTo>
                    <a:pt x="830389" y="116789"/>
                  </a:lnTo>
                  <a:lnTo>
                    <a:pt x="822477" y="125730"/>
                  </a:lnTo>
                  <a:lnTo>
                    <a:pt x="821626" y="125730"/>
                  </a:lnTo>
                  <a:lnTo>
                    <a:pt x="821626" y="107302"/>
                  </a:lnTo>
                  <a:lnTo>
                    <a:pt x="790841" y="107302"/>
                  </a:lnTo>
                  <a:lnTo>
                    <a:pt x="790841" y="239890"/>
                  </a:lnTo>
                  <a:lnTo>
                    <a:pt x="823379" y="239890"/>
                  </a:lnTo>
                  <a:lnTo>
                    <a:pt x="823379" y="161175"/>
                  </a:lnTo>
                  <a:lnTo>
                    <a:pt x="826046" y="146481"/>
                  </a:lnTo>
                  <a:lnTo>
                    <a:pt x="833183" y="135699"/>
                  </a:lnTo>
                  <a:lnTo>
                    <a:pt x="843457" y="129044"/>
                  </a:lnTo>
                  <a:lnTo>
                    <a:pt x="855586" y="126771"/>
                  </a:lnTo>
                  <a:lnTo>
                    <a:pt x="867956" y="128587"/>
                  </a:lnTo>
                  <a:lnTo>
                    <a:pt x="875969" y="133934"/>
                  </a:lnTo>
                  <a:lnTo>
                    <a:pt x="880287" y="142697"/>
                  </a:lnTo>
                  <a:lnTo>
                    <a:pt x="881570" y="154724"/>
                  </a:lnTo>
                  <a:lnTo>
                    <a:pt x="881570" y="239890"/>
                  </a:lnTo>
                  <a:lnTo>
                    <a:pt x="914095" y="239890"/>
                  </a:lnTo>
                  <a:lnTo>
                    <a:pt x="914222" y="161175"/>
                  </a:lnTo>
                  <a:lnTo>
                    <a:pt x="945464" y="126771"/>
                  </a:lnTo>
                  <a:lnTo>
                    <a:pt x="960374" y="129387"/>
                  </a:lnTo>
                  <a:lnTo>
                    <a:pt x="968425" y="136715"/>
                  </a:lnTo>
                  <a:lnTo>
                    <a:pt x="971715" y="147993"/>
                  </a:lnTo>
                  <a:lnTo>
                    <a:pt x="972286" y="161175"/>
                  </a:lnTo>
                  <a:lnTo>
                    <a:pt x="972337" y="239890"/>
                  </a:lnTo>
                  <a:lnTo>
                    <a:pt x="1004811" y="239890"/>
                  </a:lnTo>
                  <a:close/>
                </a:path>
                <a:path w="1478915" h="297815">
                  <a:moveTo>
                    <a:pt x="1168565" y="56756"/>
                  </a:moveTo>
                  <a:lnTo>
                    <a:pt x="1137196" y="56756"/>
                  </a:lnTo>
                  <a:lnTo>
                    <a:pt x="1137196" y="173469"/>
                  </a:lnTo>
                  <a:lnTo>
                    <a:pt x="1134821" y="190538"/>
                  </a:lnTo>
                  <a:lnTo>
                    <a:pt x="1127429" y="205587"/>
                  </a:lnTo>
                  <a:lnTo>
                    <a:pt x="1114564" y="216306"/>
                  </a:lnTo>
                  <a:lnTo>
                    <a:pt x="1095832" y="220395"/>
                  </a:lnTo>
                  <a:lnTo>
                    <a:pt x="1077544" y="216509"/>
                  </a:lnTo>
                  <a:lnTo>
                    <a:pt x="1064844" y="206260"/>
                  </a:lnTo>
                  <a:lnTo>
                    <a:pt x="1057440" y="191731"/>
                  </a:lnTo>
                  <a:lnTo>
                    <a:pt x="1055039" y="175006"/>
                  </a:lnTo>
                  <a:lnTo>
                    <a:pt x="1057211" y="157403"/>
                  </a:lnTo>
                  <a:lnTo>
                    <a:pt x="1064260" y="141947"/>
                  </a:lnTo>
                  <a:lnTo>
                    <a:pt x="1077048" y="130962"/>
                  </a:lnTo>
                  <a:lnTo>
                    <a:pt x="1096403" y="126771"/>
                  </a:lnTo>
                  <a:lnTo>
                    <a:pt x="1113383" y="129959"/>
                  </a:lnTo>
                  <a:lnTo>
                    <a:pt x="1126223" y="139153"/>
                  </a:lnTo>
                  <a:lnTo>
                    <a:pt x="1134364" y="153835"/>
                  </a:lnTo>
                  <a:lnTo>
                    <a:pt x="1137196" y="173469"/>
                  </a:lnTo>
                  <a:lnTo>
                    <a:pt x="1137196" y="56756"/>
                  </a:lnTo>
                  <a:lnTo>
                    <a:pt x="1136078" y="56756"/>
                  </a:lnTo>
                  <a:lnTo>
                    <a:pt x="1136078" y="124485"/>
                  </a:lnTo>
                  <a:lnTo>
                    <a:pt x="1135507" y="124485"/>
                  </a:lnTo>
                  <a:lnTo>
                    <a:pt x="1126223" y="115074"/>
                  </a:lnTo>
                  <a:lnTo>
                    <a:pt x="1114171" y="108623"/>
                  </a:lnTo>
                  <a:lnTo>
                    <a:pt x="1100505" y="104902"/>
                  </a:lnTo>
                  <a:lnTo>
                    <a:pt x="1086408" y="103708"/>
                  </a:lnTo>
                  <a:lnTo>
                    <a:pt x="1062824" y="107746"/>
                  </a:lnTo>
                  <a:lnTo>
                    <a:pt x="1042365" y="120218"/>
                  </a:lnTo>
                  <a:lnTo>
                    <a:pt x="1027963" y="141681"/>
                  </a:lnTo>
                  <a:lnTo>
                    <a:pt x="1022515" y="172681"/>
                  </a:lnTo>
                  <a:lnTo>
                    <a:pt x="1026769" y="200533"/>
                  </a:lnTo>
                  <a:lnTo>
                    <a:pt x="1039596" y="223012"/>
                  </a:lnTo>
                  <a:lnTo>
                    <a:pt x="1061148" y="238036"/>
                  </a:lnTo>
                  <a:lnTo>
                    <a:pt x="1091539" y="243509"/>
                  </a:lnTo>
                  <a:lnTo>
                    <a:pt x="1105306" y="242277"/>
                  </a:lnTo>
                  <a:lnTo>
                    <a:pt x="1118120" y="238404"/>
                  </a:lnTo>
                  <a:lnTo>
                    <a:pt x="1129055" y="231711"/>
                  </a:lnTo>
                  <a:lnTo>
                    <a:pt x="1137196" y="221957"/>
                  </a:lnTo>
                  <a:lnTo>
                    <a:pt x="1137767" y="221957"/>
                  </a:lnTo>
                  <a:lnTo>
                    <a:pt x="1137767" y="239890"/>
                  </a:lnTo>
                  <a:lnTo>
                    <a:pt x="1168565" y="239890"/>
                  </a:lnTo>
                  <a:lnTo>
                    <a:pt x="1168565" y="221957"/>
                  </a:lnTo>
                  <a:lnTo>
                    <a:pt x="1168565" y="220395"/>
                  </a:lnTo>
                  <a:lnTo>
                    <a:pt x="1168565" y="126771"/>
                  </a:lnTo>
                  <a:lnTo>
                    <a:pt x="1168565" y="124485"/>
                  </a:lnTo>
                  <a:lnTo>
                    <a:pt x="1168565" y="56756"/>
                  </a:lnTo>
                  <a:close/>
                </a:path>
                <a:path w="1478915" h="297815">
                  <a:moveTo>
                    <a:pt x="1329080" y="181165"/>
                  </a:moveTo>
                  <a:lnTo>
                    <a:pt x="1327721" y="161912"/>
                  </a:lnTo>
                  <a:lnTo>
                    <a:pt x="1327048" y="152285"/>
                  </a:lnTo>
                  <a:lnTo>
                    <a:pt x="1313764" y="127520"/>
                  </a:lnTo>
                  <a:lnTo>
                    <a:pt x="1312760" y="126771"/>
                  </a:lnTo>
                  <a:lnTo>
                    <a:pt x="1296555" y="114604"/>
                  </a:lnTo>
                  <a:lnTo>
                    <a:pt x="1296555" y="161912"/>
                  </a:lnTo>
                  <a:lnTo>
                    <a:pt x="1220635" y="161912"/>
                  </a:lnTo>
                  <a:lnTo>
                    <a:pt x="1223911" y="148094"/>
                  </a:lnTo>
                  <a:lnTo>
                    <a:pt x="1231938" y="136944"/>
                  </a:lnTo>
                  <a:lnTo>
                    <a:pt x="1244028" y="129489"/>
                  </a:lnTo>
                  <a:lnTo>
                    <a:pt x="1259471" y="126771"/>
                  </a:lnTo>
                  <a:lnTo>
                    <a:pt x="1274394" y="129667"/>
                  </a:lnTo>
                  <a:lnTo>
                    <a:pt x="1285849" y="137414"/>
                  </a:lnTo>
                  <a:lnTo>
                    <a:pt x="1293380" y="148628"/>
                  </a:lnTo>
                  <a:lnTo>
                    <a:pt x="1296555" y="161912"/>
                  </a:lnTo>
                  <a:lnTo>
                    <a:pt x="1296555" y="114604"/>
                  </a:lnTo>
                  <a:lnTo>
                    <a:pt x="1290739" y="110223"/>
                  </a:lnTo>
                  <a:lnTo>
                    <a:pt x="1259471" y="103708"/>
                  </a:lnTo>
                  <a:lnTo>
                    <a:pt x="1229779" y="109347"/>
                  </a:lnTo>
                  <a:lnTo>
                    <a:pt x="1207312" y="124574"/>
                  </a:lnTo>
                  <a:lnTo>
                    <a:pt x="1193076" y="146888"/>
                  </a:lnTo>
                  <a:lnTo>
                    <a:pt x="1188110" y="173736"/>
                  </a:lnTo>
                  <a:lnTo>
                    <a:pt x="1192898" y="201841"/>
                  </a:lnTo>
                  <a:lnTo>
                    <a:pt x="1206881" y="223913"/>
                  </a:lnTo>
                  <a:lnTo>
                    <a:pt x="1229525" y="238340"/>
                  </a:lnTo>
                  <a:lnTo>
                    <a:pt x="1260309" y="243509"/>
                  </a:lnTo>
                  <a:lnTo>
                    <a:pt x="1283347" y="240525"/>
                  </a:lnTo>
                  <a:lnTo>
                    <a:pt x="1303121" y="231800"/>
                  </a:lnTo>
                  <a:lnTo>
                    <a:pt x="1315250" y="220395"/>
                  </a:lnTo>
                  <a:lnTo>
                    <a:pt x="1318183" y="217639"/>
                  </a:lnTo>
                  <a:lnTo>
                    <a:pt x="1327073" y="198361"/>
                  </a:lnTo>
                  <a:lnTo>
                    <a:pt x="1296289" y="198361"/>
                  </a:lnTo>
                  <a:lnTo>
                    <a:pt x="1290904" y="207962"/>
                  </a:lnTo>
                  <a:lnTo>
                    <a:pt x="1283220" y="214858"/>
                  </a:lnTo>
                  <a:lnTo>
                    <a:pt x="1273073" y="219011"/>
                  </a:lnTo>
                  <a:lnTo>
                    <a:pt x="1260309" y="220395"/>
                  </a:lnTo>
                  <a:lnTo>
                    <a:pt x="1242695" y="217182"/>
                  </a:lnTo>
                  <a:lnTo>
                    <a:pt x="1230325" y="208572"/>
                  </a:lnTo>
                  <a:lnTo>
                    <a:pt x="1223035" y="196062"/>
                  </a:lnTo>
                  <a:lnTo>
                    <a:pt x="1220635" y="181165"/>
                  </a:lnTo>
                  <a:lnTo>
                    <a:pt x="1329080" y="181165"/>
                  </a:lnTo>
                  <a:close/>
                </a:path>
                <a:path w="1478915" h="297815">
                  <a:moveTo>
                    <a:pt x="1478572" y="148882"/>
                  </a:moveTo>
                  <a:lnTo>
                    <a:pt x="1448003" y="106578"/>
                  </a:lnTo>
                  <a:lnTo>
                    <a:pt x="1426362" y="103708"/>
                  </a:lnTo>
                  <a:lnTo>
                    <a:pt x="1412379" y="105333"/>
                  </a:lnTo>
                  <a:lnTo>
                    <a:pt x="1399781" y="110020"/>
                  </a:lnTo>
                  <a:lnTo>
                    <a:pt x="1388986" y="117436"/>
                  </a:lnTo>
                  <a:lnTo>
                    <a:pt x="1380439" y="127292"/>
                  </a:lnTo>
                  <a:lnTo>
                    <a:pt x="1379855" y="126771"/>
                  </a:lnTo>
                  <a:lnTo>
                    <a:pt x="1379855" y="107302"/>
                  </a:lnTo>
                  <a:lnTo>
                    <a:pt x="1349019" y="107302"/>
                  </a:lnTo>
                  <a:lnTo>
                    <a:pt x="1349019" y="239890"/>
                  </a:lnTo>
                  <a:lnTo>
                    <a:pt x="1381556" y="239890"/>
                  </a:lnTo>
                  <a:lnTo>
                    <a:pt x="1381556" y="161683"/>
                  </a:lnTo>
                  <a:lnTo>
                    <a:pt x="1384084" y="147993"/>
                  </a:lnTo>
                  <a:lnTo>
                    <a:pt x="1391285" y="136906"/>
                  </a:lnTo>
                  <a:lnTo>
                    <a:pt x="1402537" y="129489"/>
                  </a:lnTo>
                  <a:lnTo>
                    <a:pt x="1414437" y="127292"/>
                  </a:lnTo>
                  <a:lnTo>
                    <a:pt x="1417256" y="126771"/>
                  </a:lnTo>
                  <a:lnTo>
                    <a:pt x="1429740" y="128498"/>
                  </a:lnTo>
                  <a:lnTo>
                    <a:pt x="1438617" y="133858"/>
                  </a:lnTo>
                  <a:lnTo>
                    <a:pt x="1444002" y="143116"/>
                  </a:lnTo>
                  <a:lnTo>
                    <a:pt x="1446034" y="156514"/>
                  </a:lnTo>
                  <a:lnTo>
                    <a:pt x="1446034" y="239890"/>
                  </a:lnTo>
                  <a:lnTo>
                    <a:pt x="1478572" y="239890"/>
                  </a:lnTo>
                  <a:lnTo>
                    <a:pt x="1478572" y="148882"/>
                  </a:lnTo>
                  <a:close/>
                </a:path>
              </a:pathLst>
            </a:custGeom>
            <a:solidFill>
              <a:srgbClr val="FFFFFF"/>
            </a:solidFill>
          </p:spPr>
          <p:txBody>
            <a:bodyPr wrap="square" lIns="0" tIns="0" rIns="0" bIns="0" rtlCol="0"/>
            <a:lstStyle/>
            <a:p>
              <a:endParaRPr dirty="0"/>
            </a:p>
          </p:txBody>
        </p:sp>
      </p:grpSp>
      <p:sp>
        <p:nvSpPr>
          <p:cNvPr id="29" name="object 7">
            <a:extLst>
              <a:ext uri="{FF2B5EF4-FFF2-40B4-BE49-F238E27FC236}">
                <a16:creationId xmlns:a16="http://schemas.microsoft.com/office/drawing/2014/main" id="{A16DAEE1-4F11-BC64-1A14-8EA4FD0E552E}"/>
              </a:ext>
            </a:extLst>
          </p:cNvPr>
          <p:cNvSpPr/>
          <p:nvPr userDrawn="1"/>
        </p:nvSpPr>
        <p:spPr>
          <a:xfrm>
            <a:off x="917713" y="3765350"/>
            <a:ext cx="5819775" cy="0"/>
          </a:xfrm>
          <a:custGeom>
            <a:avLst/>
            <a:gdLst/>
            <a:ahLst/>
            <a:cxnLst/>
            <a:rect l="l" t="t" r="r" b="b"/>
            <a:pathLst>
              <a:path w="5819775">
                <a:moveTo>
                  <a:pt x="0" y="0"/>
                </a:moveTo>
                <a:lnTo>
                  <a:pt x="5819394" y="0"/>
                </a:lnTo>
              </a:path>
            </a:pathLst>
          </a:custGeom>
          <a:ln w="25400">
            <a:solidFill>
              <a:srgbClr val="B9BF61"/>
            </a:solidFill>
          </a:ln>
        </p:spPr>
        <p:txBody>
          <a:bodyPr wrap="square" lIns="0" tIns="0" rIns="0" bIns="0" rtlCol="0"/>
          <a:lstStyle/>
          <a:p>
            <a:endParaRPr/>
          </a:p>
        </p:txBody>
      </p:sp>
      <p:sp>
        <p:nvSpPr>
          <p:cNvPr id="5" name="Date Placeholder 3">
            <a:extLst>
              <a:ext uri="{FF2B5EF4-FFF2-40B4-BE49-F238E27FC236}">
                <a16:creationId xmlns:a16="http://schemas.microsoft.com/office/drawing/2014/main" id="{42EDB735-F79F-84B9-8799-546EA61D6235}"/>
              </a:ext>
            </a:extLst>
          </p:cNvPr>
          <p:cNvSpPr>
            <a:spLocks noGrp="1"/>
          </p:cNvSpPr>
          <p:nvPr>
            <p:ph type="dt" sz="half" idx="10"/>
          </p:nvPr>
        </p:nvSpPr>
        <p:spPr>
          <a:xfrm>
            <a:off x="838200" y="6356350"/>
            <a:ext cx="2743200" cy="365125"/>
          </a:xfrm>
          <a:prstGeom prst="rect">
            <a:avLst/>
          </a:prstGeom>
        </p:spPr>
        <p:txBody>
          <a:bodyPr/>
          <a:lstStyle>
            <a:lvl1pPr>
              <a:defRPr/>
            </a:lvl1pPr>
          </a:lstStyle>
          <a:p>
            <a:fld id="{00CFDB79-E735-4FBE-927A-2D3B6EB77C66}" type="datetime1">
              <a:rPr lang="en-US" smtClean="0"/>
              <a:t>3/11/2025</a:t>
            </a:fld>
            <a:endParaRPr lang="en-GB" dirty="0"/>
          </a:p>
        </p:txBody>
      </p:sp>
    </p:spTree>
    <p:extLst>
      <p:ext uri="{BB962C8B-B14F-4D97-AF65-F5344CB8AC3E}">
        <p14:creationId xmlns:p14="http://schemas.microsoft.com/office/powerpoint/2010/main" val="39204874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0271713-93E5-7452-B3D5-1A33DC36C567}"/>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1FB29F9-C6BA-FF76-448A-DA95E6023B2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70658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bject 8">
            <a:extLst>
              <a:ext uri="{FF2B5EF4-FFF2-40B4-BE49-F238E27FC236}">
                <a16:creationId xmlns:a16="http://schemas.microsoft.com/office/drawing/2014/main" id="{FA0EDF6A-EEEB-9BE1-DDAB-8ACBE5C437A5}"/>
              </a:ext>
            </a:extLst>
          </p:cNvPr>
          <p:cNvSpPr/>
          <p:nvPr userDrawn="1"/>
        </p:nvSpPr>
        <p:spPr>
          <a:xfrm>
            <a:off x="0" y="1472566"/>
            <a:ext cx="8839200" cy="1956434"/>
          </a:xfrm>
          <a:custGeom>
            <a:avLst/>
            <a:gdLst/>
            <a:ahLst/>
            <a:cxnLst/>
            <a:rect l="l" t="t" r="r" b="b"/>
            <a:pathLst>
              <a:path w="8580755" h="1956435">
                <a:moveTo>
                  <a:pt x="8580602" y="0"/>
                </a:moveTo>
                <a:lnTo>
                  <a:pt x="0" y="0"/>
                </a:lnTo>
                <a:lnTo>
                  <a:pt x="0" y="1956003"/>
                </a:lnTo>
                <a:lnTo>
                  <a:pt x="8580602" y="1956003"/>
                </a:lnTo>
                <a:lnTo>
                  <a:pt x="8580602" y="0"/>
                </a:lnTo>
                <a:close/>
              </a:path>
            </a:pathLst>
          </a:custGeom>
          <a:gradFill>
            <a:gsLst>
              <a:gs pos="100000">
                <a:schemeClr val="bg1">
                  <a:alpha val="0"/>
                </a:schemeClr>
              </a:gs>
              <a:gs pos="0">
                <a:schemeClr val="bg1"/>
              </a:gs>
            </a:gsLst>
            <a:lin ang="0" scaled="0"/>
          </a:gradFill>
        </p:spPr>
        <p:txBody>
          <a:bodyPr wrap="square" lIns="0" tIns="0" rIns="0" bIns="0" rtlCol="0"/>
          <a:lstStyle/>
          <a:p>
            <a:endParaRPr/>
          </a:p>
        </p:txBody>
      </p:sp>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nchor="ctr"/>
          <a:lstStyle>
            <a:lvl1pPr>
              <a:defRPr sz="4000">
                <a:solidFill>
                  <a:srgbClr val="4A4A49"/>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0504CD6-FEB5-7DFD-4C4D-42294E4D99DE}"/>
              </a:ext>
            </a:extLst>
          </p:cNvPr>
          <p:cNvSpPr>
            <a:spLocks noGrp="1"/>
          </p:cNvSpPr>
          <p:nvPr>
            <p:ph type="body" idx="1"/>
          </p:nvPr>
        </p:nvSpPr>
        <p:spPr>
          <a:xfrm>
            <a:off x="838200" y="3643313"/>
            <a:ext cx="6368923" cy="2583751"/>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3CCC39B-DC1E-D52C-2F46-40D14A7A0102}"/>
              </a:ext>
            </a:extLst>
          </p:cNvPr>
          <p:cNvSpPr>
            <a:spLocks noGrp="1"/>
          </p:cNvSpPr>
          <p:nvPr>
            <p:ph type="ftr" sz="quarter" idx="11"/>
          </p:nvPr>
        </p:nvSpPr>
        <p:spPr>
          <a:xfrm>
            <a:off x="838200" y="6418911"/>
            <a:ext cx="9435600" cy="365125"/>
          </a:xfrm>
          <a:prstGeom prst="rect">
            <a:avLst/>
          </a:prstGeo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8785B180-3AFD-9D84-710F-B79C50EEEB78}"/>
              </a:ext>
            </a:extLst>
          </p:cNvPr>
          <p:cNvSpPr>
            <a:spLocks noGrp="1"/>
          </p:cNvSpPr>
          <p:nvPr>
            <p:ph type="sldNum" sz="quarter" idx="12"/>
          </p:nvPr>
        </p:nvSpPr>
        <p:spPr/>
        <p:txBody>
          <a:bodyPr/>
          <a:lstStyle>
            <a:lvl1pPr>
              <a:defRPr>
                <a:solidFill>
                  <a:schemeClr val="bg1"/>
                </a:solidFill>
              </a:defRPr>
            </a:lvl1pPr>
          </a:lstStyle>
          <a:p>
            <a:fld id="{E99D6286-9882-44A2-8896-5DF2107D801A}" type="slidenum">
              <a:rPr lang="en-GB" smtClean="0"/>
              <a:pPr/>
              <a:t>‹#›</a:t>
            </a:fld>
            <a:endParaRPr lang="en-GB"/>
          </a:p>
        </p:txBody>
      </p:sp>
      <p:pic>
        <p:nvPicPr>
          <p:cNvPr id="7" name="object 10">
            <a:extLst>
              <a:ext uri="{FF2B5EF4-FFF2-40B4-BE49-F238E27FC236}">
                <a16:creationId xmlns:a16="http://schemas.microsoft.com/office/drawing/2014/main" id="{623898C6-DB91-B98F-A515-D1A2D0E8D4C0}"/>
              </a:ext>
            </a:extLst>
          </p:cNvPr>
          <p:cNvPicPr/>
          <p:nvPr userDrawn="1"/>
        </p:nvPicPr>
        <p:blipFill>
          <a:blip r:embed="rId2" cstate="print"/>
          <a:stretch>
            <a:fillRect/>
          </a:stretch>
        </p:blipFill>
        <p:spPr>
          <a:xfrm>
            <a:off x="7207200" y="0"/>
            <a:ext cx="4985993" cy="6858000"/>
          </a:xfrm>
          <a:prstGeom prst="rect">
            <a:avLst/>
          </a:prstGeom>
        </p:spPr>
      </p:pic>
      <p:grpSp>
        <p:nvGrpSpPr>
          <p:cNvPr id="11" name="Group 10">
            <a:extLst>
              <a:ext uri="{FF2B5EF4-FFF2-40B4-BE49-F238E27FC236}">
                <a16:creationId xmlns:a16="http://schemas.microsoft.com/office/drawing/2014/main" id="{FC4104C9-80C5-9643-8236-9E5F3E0CDBA6}"/>
              </a:ext>
            </a:extLst>
          </p:cNvPr>
          <p:cNvGrpSpPr>
            <a:grpSpLocks noChangeAspect="1"/>
          </p:cNvGrpSpPr>
          <p:nvPr userDrawn="1"/>
        </p:nvGrpSpPr>
        <p:grpSpPr>
          <a:xfrm>
            <a:off x="10776651" y="6473885"/>
            <a:ext cx="1183212" cy="238333"/>
            <a:chOff x="10491420" y="6349301"/>
            <a:chExt cx="1479013" cy="297916"/>
          </a:xfrm>
        </p:grpSpPr>
        <p:sp>
          <p:nvSpPr>
            <p:cNvPr id="12" name="object 3">
              <a:extLst>
                <a:ext uri="{FF2B5EF4-FFF2-40B4-BE49-F238E27FC236}">
                  <a16:creationId xmlns:a16="http://schemas.microsoft.com/office/drawing/2014/main" id="{D1CF172D-0919-1A9C-F4B2-1DC437D01B31}"/>
                </a:ext>
              </a:extLst>
            </p:cNvPr>
            <p:cNvSpPr/>
            <p:nvPr userDrawn="1"/>
          </p:nvSpPr>
          <p:spPr>
            <a:xfrm>
              <a:off x="10686263" y="6349301"/>
              <a:ext cx="180340" cy="138430"/>
            </a:xfrm>
            <a:custGeom>
              <a:avLst/>
              <a:gdLst/>
              <a:ahLst/>
              <a:cxnLst/>
              <a:rect l="l" t="t" r="r" b="b"/>
              <a:pathLst>
                <a:path w="180340" h="138429">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3" name="object 4">
              <a:extLst>
                <a:ext uri="{FF2B5EF4-FFF2-40B4-BE49-F238E27FC236}">
                  <a16:creationId xmlns:a16="http://schemas.microsoft.com/office/drawing/2014/main" id="{935C4AF4-E04D-FBD5-598C-445B34D88A9C}"/>
                </a:ext>
              </a:extLst>
            </p:cNvPr>
            <p:cNvSpPr/>
            <p:nvPr userDrawn="1"/>
          </p:nvSpPr>
          <p:spPr>
            <a:xfrm>
              <a:off x="10686263" y="6508787"/>
              <a:ext cx="180340" cy="138430"/>
            </a:xfrm>
            <a:custGeom>
              <a:avLst/>
              <a:gdLst/>
              <a:ahLst/>
              <a:cxnLst/>
              <a:rect l="l" t="t" r="r" b="b"/>
              <a:pathLst>
                <a:path w="180340" h="138429">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4" name="object 5">
              <a:extLst>
                <a:ext uri="{FF2B5EF4-FFF2-40B4-BE49-F238E27FC236}">
                  <a16:creationId xmlns:a16="http://schemas.microsoft.com/office/drawing/2014/main" id="{4AF7A87A-2BE2-EB88-BC9B-2D09F94568FA}"/>
                </a:ext>
              </a:extLst>
            </p:cNvPr>
            <p:cNvSpPr/>
            <p:nvPr userDrawn="1"/>
          </p:nvSpPr>
          <p:spPr>
            <a:xfrm>
              <a:off x="10491420" y="6349301"/>
              <a:ext cx="180340" cy="138430"/>
            </a:xfrm>
            <a:custGeom>
              <a:avLst/>
              <a:gdLst/>
              <a:ahLst/>
              <a:cxnLst/>
              <a:rect l="l" t="t" r="r" b="b"/>
              <a:pathLst>
                <a:path w="180340" h="138429">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5" name="object 6">
              <a:extLst>
                <a:ext uri="{FF2B5EF4-FFF2-40B4-BE49-F238E27FC236}">
                  <a16:creationId xmlns:a16="http://schemas.microsoft.com/office/drawing/2014/main" id="{230ABBD0-1002-D3BD-5600-7B8097A2FDAD}"/>
                </a:ext>
              </a:extLst>
            </p:cNvPr>
            <p:cNvSpPr/>
            <p:nvPr userDrawn="1"/>
          </p:nvSpPr>
          <p:spPr>
            <a:xfrm>
              <a:off x="10491420" y="6508787"/>
              <a:ext cx="180340" cy="138430"/>
            </a:xfrm>
            <a:custGeom>
              <a:avLst/>
              <a:gdLst/>
              <a:ahLst/>
              <a:cxnLst/>
              <a:rect l="l" t="t" r="r" b="b"/>
              <a:pathLst>
                <a:path w="180340" h="138429">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6" name="object 7">
              <a:extLst>
                <a:ext uri="{FF2B5EF4-FFF2-40B4-BE49-F238E27FC236}">
                  <a16:creationId xmlns:a16="http://schemas.microsoft.com/office/drawing/2014/main" id="{7641A549-CC95-5C51-7BFC-4B55582B9C70}"/>
                </a:ext>
              </a:extLst>
            </p:cNvPr>
            <p:cNvSpPr/>
            <p:nvPr userDrawn="1"/>
          </p:nvSpPr>
          <p:spPr>
            <a:xfrm>
              <a:off x="10921413" y="6406053"/>
              <a:ext cx="1049020" cy="187960"/>
            </a:xfrm>
            <a:custGeom>
              <a:avLst/>
              <a:gdLst/>
              <a:ahLst/>
              <a:cxnLst/>
              <a:rect l="l" t="t" r="r" b="b"/>
              <a:pathLst>
                <a:path w="1049020" h="187959">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w="1049020" h="187959">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w="1049020" h="187959">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w="1049020" h="187959">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w="1049020" h="187959">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w="1049020" h="187959">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w="1049020" h="187959">
                  <a:moveTo>
                    <a:pt x="338594" y="163156"/>
                  </a:moveTo>
                  <a:lnTo>
                    <a:pt x="335140" y="163639"/>
                  </a:lnTo>
                  <a:lnTo>
                    <a:pt x="338594" y="163639"/>
                  </a:lnTo>
                  <a:lnTo>
                    <a:pt x="338594" y="163156"/>
                  </a:lnTo>
                  <a:close/>
                </a:path>
                <a:path w="1049020" h="187959">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w="1049020" h="187959">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w="1049020" h="187959">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w="1049020" h="187959">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w="1049020" h="187959">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w="1049020" h="187959">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w="1049020" h="187959">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w="1049020" h="187959">
                  <a:moveTo>
                    <a:pt x="738581" y="165201"/>
                  </a:moveTo>
                  <a:lnTo>
                    <a:pt x="707783" y="165201"/>
                  </a:lnTo>
                  <a:lnTo>
                    <a:pt x="707783" y="183133"/>
                  </a:lnTo>
                  <a:lnTo>
                    <a:pt x="738581" y="183133"/>
                  </a:lnTo>
                  <a:lnTo>
                    <a:pt x="738581" y="165201"/>
                  </a:lnTo>
                  <a:close/>
                </a:path>
                <a:path w="1049020" h="187959">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w="1049020" h="187959">
                  <a:moveTo>
                    <a:pt x="738581" y="0"/>
                  </a:moveTo>
                  <a:lnTo>
                    <a:pt x="706094" y="0"/>
                  </a:lnTo>
                  <a:lnTo>
                    <a:pt x="706094" y="67729"/>
                  </a:lnTo>
                  <a:lnTo>
                    <a:pt x="738581" y="67729"/>
                  </a:lnTo>
                  <a:lnTo>
                    <a:pt x="738581" y="0"/>
                  </a:lnTo>
                  <a:close/>
                </a:path>
                <a:path w="1049020" h="187959">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w="1049020" h="187959">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w="1049020" h="187959">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w="1049020" h="187959">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w="1049020" h="187959">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w="1049020" h="187959">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wrap="square" lIns="0" tIns="0" rIns="0" bIns="0" rtlCol="0"/>
            <a:lstStyle/>
            <a:p>
              <a:endParaRPr>
                <a:latin typeface="Montserrat" panose="00000500000000000000" pitchFamily="2" charset="0"/>
              </a:endParaRPr>
            </a:p>
          </p:txBody>
        </p:sp>
      </p:grpSp>
    </p:spTree>
    <p:extLst>
      <p:ext uri="{BB962C8B-B14F-4D97-AF65-F5344CB8AC3E}">
        <p14:creationId xmlns:p14="http://schemas.microsoft.com/office/powerpoint/2010/main" val="59786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B794959-04C2-640D-1268-2AE715D69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5CD09CD5-9DBD-27AD-BC5D-F5E86FEAB65C}"/>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F75A3DE-BA10-B95D-BCA7-517E24153651}"/>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24512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965F-D623-A517-3076-F1E2C5852E67}"/>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EBD45998-019B-D8E6-BAE6-CE0281714C78}"/>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F88E6F89-769E-4AC2-1DC4-BA941A82D44C}"/>
              </a:ext>
            </a:extLst>
          </p:cNvPr>
          <p:cNvSpPr>
            <a:spLocks noGrp="1"/>
          </p:cNvSpPr>
          <p:nvPr>
            <p:ph type="sldNum" sz="quarter" idx="11"/>
          </p:nvPr>
        </p:nvSpPr>
        <p:spPr/>
        <p:txBody>
          <a:bodyPr/>
          <a:lstStyle/>
          <a:p>
            <a:fld id="{E99D6286-9882-44A2-8896-5DF2107D801A}" type="slidenum">
              <a:rPr lang="en-GB" smtClean="0"/>
              <a:pPr/>
              <a:t>‹#›</a:t>
            </a:fld>
            <a:endParaRPr lang="en-GB" dirty="0"/>
          </a:p>
        </p:txBody>
      </p:sp>
    </p:spTree>
    <p:extLst>
      <p:ext uri="{BB962C8B-B14F-4D97-AF65-F5344CB8AC3E}">
        <p14:creationId xmlns:p14="http://schemas.microsoft.com/office/powerpoint/2010/main" val="318463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15CF-2485-56DB-0C82-EA69A6403C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26C706-6501-A123-B5E5-D1AD19887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0BAC7-1AD4-E4AD-CE3C-4A6D1ED3D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54FD94-FB5C-B915-5194-BD4345808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4730C-A6A0-A663-EC65-A163DBD39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1A66241D-0D6D-E949-55DB-1135303A34C4}"/>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7FA050D-E31C-44AE-604F-A2A944A3193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65768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BCC5-7CFC-1CD4-64BE-719C74CA14D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AF14A38-F532-3764-3927-398256FBEC3A}"/>
              </a:ext>
            </a:extLst>
          </p:cNvPr>
          <p:cNvSpPr>
            <a:spLocks noGrp="1"/>
          </p:cNvSpPr>
          <p:nvPr>
            <p:ph type="ftr" sz="quarter" idx="11"/>
          </p:nvPr>
        </p:nvSpPr>
        <p:spPr>
          <a:xfrm>
            <a:off x="838200" y="6418911"/>
            <a:ext cx="94356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4550B43-0669-13D2-77BA-18E7B14A0202}"/>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341384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F68DF3-F5D5-5BF3-A483-6B683E528F4E}"/>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A72F2273-E813-5B93-EA23-A819B26625A8}"/>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91557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15CD56-6F61-F863-8F50-A4F34F7DA901}"/>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79EC0F-9D06-77DD-518E-C6177BF93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9795C80-43DD-71F6-4C60-0E7FA6ADEF1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DFD00F0-AD9C-024D-EBF0-CF79517D0061}"/>
              </a:ext>
            </a:extLst>
          </p:cNvPr>
          <p:cNvSpPr>
            <a:spLocks noGrp="1"/>
          </p:cNvSpPr>
          <p:nvPr>
            <p:ph type="sldNum" sz="quarter" idx="12"/>
          </p:nvPr>
        </p:nvSpPr>
        <p:spPr/>
        <p:txBody>
          <a:bodyPr/>
          <a:lstStyle/>
          <a:p>
            <a:fld id="{449106D3-3BDD-41C2-AA0C-ED079578205C}" type="slidenum">
              <a:rPr lang="en-GB" smtClean="0"/>
              <a:t>‹#›</a:t>
            </a:fld>
            <a:endParaRPr lang="en-GB"/>
          </a:p>
        </p:txBody>
      </p:sp>
    </p:spTree>
    <p:extLst>
      <p:ext uri="{BB962C8B-B14F-4D97-AF65-F5344CB8AC3E}">
        <p14:creationId xmlns:p14="http://schemas.microsoft.com/office/powerpoint/2010/main" val="2758151717"/>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5" Target="../slideLayouts/slideLayout5.xml" Type="http://schemas.openxmlformats.org/officeDocument/2006/relationships/slideLayout" /><Relationship Id="rId10" Target="../theme/theme1.xml" Type="http://schemas.openxmlformats.org/officeDocument/2006/relationships/theme"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1E953-6CB8-4EAB-6221-DA79DE6BE690}"/>
              </a:ext>
            </a:extLst>
          </p:cNvPr>
          <p:cNvSpPr>
            <a:spLocks noGrp="1"/>
          </p:cNvSpPr>
          <p:nvPr>
            <p:ph type="title"/>
          </p:nvPr>
        </p:nvSpPr>
        <p:spPr>
          <a:xfrm>
            <a:off x="838200" y="365125"/>
            <a:ext cx="11121662" cy="1325563"/>
          </a:xfrm>
          <a:prstGeom prst="rect">
            <a:avLst/>
          </a:prstGeom>
        </p:spPr>
        <p:txBody>
          <a:bodyPr anchor="ctr" bIns="45720" lIns="91440" rIns="91440" rtlCol="0" tIns="45720" vert="horz">
            <a:normAutofit/>
          </a:bodyPr>
          <a:lstStyle/>
          <a:p>
            <a:r>
              <a:rPr dirty="0" lang="en-US"/>
              <a:t>Click to edit Master title style</a:t>
            </a:r>
            <a:endParaRPr dirty="0" lang="en-GB"/>
          </a:p>
        </p:txBody>
      </p:sp>
      <p:sp>
        <p:nvSpPr>
          <p:cNvPr id="3" name="Text Placeholder 2">
            <a:extLst>
              <a:ext uri="{FF2B5EF4-FFF2-40B4-BE49-F238E27FC236}">
                <a16:creationId xmlns:a16="http://schemas.microsoft.com/office/drawing/2014/main" id="{0E00D0FB-AFF8-8B19-5813-4EF09909D6AD}"/>
              </a:ext>
            </a:extLst>
          </p:cNvPr>
          <p:cNvSpPr>
            <a:spLocks noGrp="1"/>
          </p:cNvSpPr>
          <p:nvPr>
            <p:ph idx="1" type="body"/>
          </p:nvPr>
        </p:nvSpPr>
        <p:spPr>
          <a:xfrm>
            <a:off x="838199" y="1825625"/>
            <a:ext cx="11121663" cy="4351338"/>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GB"/>
          </a:p>
        </p:txBody>
      </p:sp>
      <p:sp>
        <p:nvSpPr>
          <p:cNvPr id="5" name="Footer Placeholder 4">
            <a:extLst>
              <a:ext uri="{FF2B5EF4-FFF2-40B4-BE49-F238E27FC236}">
                <a16:creationId xmlns:a16="http://schemas.microsoft.com/office/drawing/2014/main" id="{D3EB6931-F56A-1E57-D29D-26ECA325AA89}"/>
              </a:ext>
            </a:extLst>
          </p:cNvPr>
          <p:cNvSpPr>
            <a:spLocks noGrp="1"/>
          </p:cNvSpPr>
          <p:nvPr>
            <p:ph idx="3" sz="quarter" type="ftr"/>
          </p:nvPr>
        </p:nvSpPr>
        <p:spPr>
          <a:xfrm>
            <a:off x="838199" y="6418911"/>
            <a:ext cx="9435659" cy="365125"/>
          </a:xfrm>
          <a:prstGeom prst="rect">
            <a:avLst/>
          </a:prstGeom>
        </p:spPr>
        <p:txBody>
          <a:bodyPr anchor="ctr" bIns="45720" lIns="91440" rIns="91440" rtlCol="0" tIns="45720" vert="horz"/>
          <a:lstStyle>
            <a:lvl1pPr algn="l">
              <a:defRPr sz="1050">
                <a:solidFill>
                  <a:schemeClr val="tx1">
                    <a:tint val="82000"/>
                  </a:schemeClr>
                </a:solidFill>
                <a:latin charset="0" panose="00000500000000000000" pitchFamily="2" typeface="Montserrat"/>
              </a:defRPr>
            </a:lvl1pPr>
          </a:lstStyle>
          <a:p>
            <a:endParaRPr lang="en-GB"/>
          </a:p>
        </p:txBody>
      </p:sp>
      <p:sp>
        <p:nvSpPr>
          <p:cNvPr id="6" name="Slide Number Placeholder 5">
            <a:extLst>
              <a:ext uri="{FF2B5EF4-FFF2-40B4-BE49-F238E27FC236}">
                <a16:creationId xmlns:a16="http://schemas.microsoft.com/office/drawing/2014/main" id="{9CD460FE-A988-3C85-9441-F1304A3EA97C}"/>
              </a:ext>
            </a:extLst>
          </p:cNvPr>
          <p:cNvSpPr>
            <a:spLocks noGrp="1"/>
          </p:cNvSpPr>
          <p:nvPr>
            <p:ph idx="4" sz="quarter" type="sldNum"/>
          </p:nvPr>
        </p:nvSpPr>
        <p:spPr>
          <a:xfrm>
            <a:off x="10317707" y="6411908"/>
            <a:ext cx="458944" cy="365125"/>
          </a:xfrm>
          <a:prstGeom prst="rect">
            <a:avLst/>
          </a:prstGeom>
        </p:spPr>
        <p:txBody>
          <a:bodyPr anchor="ctr" bIns="45720" lIns="91440" rIns="91440" rtlCol="0" tIns="45720" vert="horz"/>
          <a:lstStyle>
            <a:lvl1pPr algn="r">
              <a:defRPr sz="1200">
                <a:solidFill>
                  <a:schemeClr val="tx1">
                    <a:tint val="82000"/>
                  </a:schemeClr>
                </a:solidFill>
                <a:latin charset="0" panose="00000500000000000000" pitchFamily="2" typeface="Montserrat"/>
              </a:defRPr>
            </a:lvl1pPr>
          </a:lstStyle>
          <a:p>
            <a:fld id="{E99D6286-9882-44A2-8896-5DF2107D801A}" type="slidenum">
              <a:rPr lang="en-GB" smtClean="0"/>
              <a:pPr/>
              <a:t>‹#›</a:t>
            </a:fld>
            <a:endParaRPr dirty="0" lang="en-GB"/>
          </a:p>
        </p:txBody>
      </p:sp>
      <p:grpSp>
        <p:nvGrpSpPr>
          <p:cNvPr id="7" name="Group 6">
            <a:extLst>
              <a:ext uri="{FF2B5EF4-FFF2-40B4-BE49-F238E27FC236}">
                <a16:creationId xmlns:a16="http://schemas.microsoft.com/office/drawing/2014/main" id="{58959641-FD55-40B2-2E14-697C667BAC36}"/>
              </a:ext>
            </a:extLst>
          </p:cNvPr>
          <p:cNvGrpSpPr>
            <a:grpSpLocks noChangeAspect="1"/>
          </p:cNvGrpSpPr>
          <p:nvPr userDrawn="1"/>
        </p:nvGrpSpPr>
        <p:grpSpPr>
          <a:xfrm>
            <a:off x="10776651" y="6473885"/>
            <a:ext cx="1183212" cy="238333"/>
            <a:chOff x="10491420" y="6349301"/>
            <a:chExt cx="1479013" cy="297916"/>
          </a:xfrm>
        </p:grpSpPr>
        <p:sp>
          <p:nvSpPr>
            <p:cNvPr id="8" name="object 3">
              <a:extLst>
                <a:ext uri="{FF2B5EF4-FFF2-40B4-BE49-F238E27FC236}">
                  <a16:creationId xmlns:a16="http://schemas.microsoft.com/office/drawing/2014/main" id="{8DE19C25-1993-F28F-1566-A74C464F3567}"/>
                </a:ext>
              </a:extLst>
            </p:cNvPr>
            <p:cNvSpPr/>
            <p:nvPr userDrawn="1"/>
          </p:nvSpPr>
          <p:spPr>
            <a:xfrm>
              <a:off x="10686263" y="6349301"/>
              <a:ext cx="180340" cy="138430"/>
            </a:xfrm>
            <a:custGeom>
              <a:avLst/>
              <a:gdLst/>
              <a:ahLst/>
              <a:cxnLst/>
              <a:rect b="b" l="l" r="r" t="t"/>
              <a:pathLst>
                <a:path h="138429" w="180340">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9" name="object 4">
              <a:extLst>
                <a:ext uri="{FF2B5EF4-FFF2-40B4-BE49-F238E27FC236}">
                  <a16:creationId xmlns:a16="http://schemas.microsoft.com/office/drawing/2014/main" id="{E77C60A7-96CD-144F-1A4B-D71CD6505B3E}"/>
                </a:ext>
              </a:extLst>
            </p:cNvPr>
            <p:cNvSpPr/>
            <p:nvPr userDrawn="1"/>
          </p:nvSpPr>
          <p:spPr>
            <a:xfrm>
              <a:off x="10686263" y="6508787"/>
              <a:ext cx="180340" cy="138430"/>
            </a:xfrm>
            <a:custGeom>
              <a:avLst/>
              <a:gdLst/>
              <a:ahLst/>
              <a:cxnLst/>
              <a:rect b="b" l="l" r="r" t="t"/>
              <a:pathLst>
                <a:path h="138429" w="180340">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0" name="object 5">
              <a:extLst>
                <a:ext uri="{FF2B5EF4-FFF2-40B4-BE49-F238E27FC236}">
                  <a16:creationId xmlns:a16="http://schemas.microsoft.com/office/drawing/2014/main" id="{326DAD1A-906C-9590-59E3-F1FEE582174D}"/>
                </a:ext>
              </a:extLst>
            </p:cNvPr>
            <p:cNvSpPr/>
            <p:nvPr userDrawn="1"/>
          </p:nvSpPr>
          <p:spPr>
            <a:xfrm>
              <a:off x="10491420" y="6349301"/>
              <a:ext cx="180340" cy="138430"/>
            </a:xfrm>
            <a:custGeom>
              <a:avLst/>
              <a:gdLst/>
              <a:ahLst/>
              <a:cxnLst/>
              <a:rect b="b" l="l" r="r" t="t"/>
              <a:pathLst>
                <a:path h="138429" w="180340">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1" name="object 6">
              <a:extLst>
                <a:ext uri="{FF2B5EF4-FFF2-40B4-BE49-F238E27FC236}">
                  <a16:creationId xmlns:a16="http://schemas.microsoft.com/office/drawing/2014/main" id="{1467622B-84B7-6399-25A7-FAEF7C321E3A}"/>
                </a:ext>
              </a:extLst>
            </p:cNvPr>
            <p:cNvSpPr/>
            <p:nvPr userDrawn="1"/>
          </p:nvSpPr>
          <p:spPr>
            <a:xfrm>
              <a:off x="10491420" y="6508787"/>
              <a:ext cx="180340" cy="138430"/>
            </a:xfrm>
            <a:custGeom>
              <a:avLst/>
              <a:gdLst/>
              <a:ahLst/>
              <a:cxnLst/>
              <a:rect b="b" l="l" r="r" t="t"/>
              <a:pathLst>
                <a:path h="138429" w="180340">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2" name="object 7">
              <a:extLst>
                <a:ext uri="{FF2B5EF4-FFF2-40B4-BE49-F238E27FC236}">
                  <a16:creationId xmlns:a16="http://schemas.microsoft.com/office/drawing/2014/main" id="{07C726EA-D5AD-4E04-3AFA-7D915EB6BADE}"/>
                </a:ext>
              </a:extLst>
            </p:cNvPr>
            <p:cNvSpPr/>
            <p:nvPr userDrawn="1"/>
          </p:nvSpPr>
          <p:spPr>
            <a:xfrm>
              <a:off x="10921413" y="6406053"/>
              <a:ext cx="1049020" cy="187960"/>
            </a:xfrm>
            <a:custGeom>
              <a:avLst/>
              <a:gdLst/>
              <a:ahLst/>
              <a:cxnLst/>
              <a:rect b="b" l="l" r="r" t="t"/>
              <a:pathLst>
                <a:path h="187959" w="1049020">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h="187959" w="1049020">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h="187959" w="1049020">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h="187959" w="1049020">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h="187959" w="1049020">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h="187959" w="1049020">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h="187959" w="1049020">
                  <a:moveTo>
                    <a:pt x="338594" y="163156"/>
                  </a:moveTo>
                  <a:lnTo>
                    <a:pt x="335140" y="163639"/>
                  </a:lnTo>
                  <a:lnTo>
                    <a:pt x="338594" y="163639"/>
                  </a:lnTo>
                  <a:lnTo>
                    <a:pt x="338594" y="163156"/>
                  </a:lnTo>
                  <a:close/>
                </a:path>
                <a:path h="187959" w="1049020">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h="187959" w="1049020">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h="187959" w="1049020">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h="187959" w="1049020">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h="187959" w="1049020">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h="187959" w="1049020">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h="187959" w="1049020">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h="187959" w="1049020">
                  <a:moveTo>
                    <a:pt x="738581" y="165201"/>
                  </a:moveTo>
                  <a:lnTo>
                    <a:pt x="707783" y="165201"/>
                  </a:lnTo>
                  <a:lnTo>
                    <a:pt x="707783" y="183133"/>
                  </a:lnTo>
                  <a:lnTo>
                    <a:pt x="738581" y="183133"/>
                  </a:lnTo>
                  <a:lnTo>
                    <a:pt x="738581" y="165201"/>
                  </a:lnTo>
                  <a:close/>
                </a:path>
                <a:path h="187959" w="1049020">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h="187959" w="1049020">
                  <a:moveTo>
                    <a:pt x="738581" y="0"/>
                  </a:moveTo>
                  <a:lnTo>
                    <a:pt x="706094" y="0"/>
                  </a:lnTo>
                  <a:lnTo>
                    <a:pt x="706094" y="67729"/>
                  </a:lnTo>
                  <a:lnTo>
                    <a:pt x="738581" y="67729"/>
                  </a:lnTo>
                  <a:lnTo>
                    <a:pt x="738581" y="0"/>
                  </a:lnTo>
                  <a:close/>
                </a:path>
                <a:path h="187959" w="1049020">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h="187959" w="1049020">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h="187959" w="1049020">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h="187959" w="1049020">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h="187959" w="1049020">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h="187959" w="1049020">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bIns="0" lIns="0" rIns="0" rtlCol="0" tIns="0" wrap="square"/>
            <a:lstStyle/>
            <a:p>
              <a:endParaRPr>
                <a:latin charset="0" panose="00000500000000000000" pitchFamily="2" typeface="Montserrat"/>
              </a:endParaRPr>
            </a:p>
          </p:txBody>
        </p:sp>
      </p:grpSp>
    </p:spTree>
    <p:extLst>
      <p:ext uri="{BB962C8B-B14F-4D97-AF65-F5344CB8AC3E}">
        <p14:creationId xmlns:p14="http://schemas.microsoft.com/office/powerpoint/2010/main" val="1318983044"/>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62" r:id="rId3"/>
    <p:sldLayoutId id="2147483652" r:id="rId4"/>
    <p:sldLayoutId id="2147483660" r:id="rId5"/>
    <p:sldLayoutId id="2147483653" r:id="rId6"/>
    <p:sldLayoutId id="2147483654" r:id="rId7"/>
    <p:sldLayoutId id="2147483655" r:id="rId8"/>
    <p:sldLayoutId id="2147483663" r:id="rId9"/>
  </p:sldLayoutIdLst>
  <p:hf ftr="0" hdr="0" sldNum="0"/>
  <p:txStyles>
    <p:titleStyle>
      <a:lvl1pPr algn="l" defTabSz="914400" eaLnBrk="1" hangingPunct="1" latinLnBrk="0" rtl="0">
        <a:lnSpc>
          <a:spcPct val="90000"/>
        </a:lnSpc>
        <a:spcBef>
          <a:spcPct val="0"/>
        </a:spcBef>
        <a:buNone/>
        <a:defRPr b="1" kern="1200" sz="2800">
          <a:solidFill>
            <a:schemeClr val="tx1"/>
          </a:solidFill>
          <a:latin charset="0" panose="00000500000000000000" pitchFamily="2" typeface="Montserra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1600">
          <a:solidFill>
            <a:schemeClr val="tx1"/>
          </a:solidFill>
          <a:latin charset="0" panose="00000500000000000000" pitchFamily="2" typeface="Montserra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400">
          <a:solidFill>
            <a:schemeClr val="tx1"/>
          </a:solidFill>
          <a:latin charset="0" panose="00000500000000000000" pitchFamily="2" typeface="Montserra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200">
          <a:solidFill>
            <a:schemeClr val="tx1"/>
          </a:solidFill>
          <a:latin charset="0" panose="00000500000000000000" pitchFamily="2" typeface="Montserra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9.png" /><Relationship Id="rId2" Type="http://schemas.openxmlformats.org/officeDocument/2006/relationships/image" Target="../media/image5.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10.png" /><Relationship Id="rId2" Type="http://schemas.openxmlformats.org/officeDocument/2006/relationships/image" Target="../media/image5.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1.png" /><Relationship Id="rId2" Type="http://schemas.openxmlformats.org/officeDocument/2006/relationships/image" Target="../media/image5.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12.png" /><Relationship Id="rId2" Type="http://schemas.openxmlformats.org/officeDocument/2006/relationships/image" Target="../media/image5.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3.png" /><Relationship Id="rId2" Type="http://schemas.openxmlformats.org/officeDocument/2006/relationships/image" Target="../media/image5.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14.png" /><Relationship Id="rId2" Type="http://schemas.openxmlformats.org/officeDocument/2006/relationships/image" Target="../media/image5.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5.png" /><Relationship Id="rId2" Type="http://schemas.openxmlformats.org/officeDocument/2006/relationships/image" Target="../media/image5.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16.png" /><Relationship Id="rId2" Type="http://schemas.openxmlformats.org/officeDocument/2006/relationships/image" Target="../media/image5.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7.png" /><Relationship Id="rId2" Type="http://schemas.openxmlformats.org/officeDocument/2006/relationships/image" Target="../media/image5.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18.png" /><Relationship Id="rId2" Type="http://schemas.openxmlformats.org/officeDocument/2006/relationships/image" Target="../media/image5.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9.png" /><Relationship Id="rId2" Type="http://schemas.openxmlformats.org/officeDocument/2006/relationships/image" Target="../media/image5.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20.png" /><Relationship Id="rId2" Type="http://schemas.openxmlformats.org/officeDocument/2006/relationships/image" Target="../media/image5.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1.png" /><Relationship Id="rId2" Type="http://schemas.openxmlformats.org/officeDocument/2006/relationships/image" Target="../media/image5.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22.png" /><Relationship Id="rId2" Type="http://schemas.openxmlformats.org/officeDocument/2006/relationships/image" Target="../media/image5.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3.png" /><Relationship Id="rId2" Type="http://schemas.openxmlformats.org/officeDocument/2006/relationships/image" Target="../media/image5.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24.png" /><Relationship Id="rId2" Type="http://schemas.openxmlformats.org/officeDocument/2006/relationships/image" Target="../media/image5.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5.png" /><Relationship Id="rId2" Type="http://schemas.openxmlformats.org/officeDocument/2006/relationships/image" Target="../media/image5.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26.png" /><Relationship Id="rId2" Type="http://schemas.openxmlformats.org/officeDocument/2006/relationships/image" Target="../media/image5.png" /></Relationships>
</file>

<file path=ppt/slides/_rels/slide28.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7.png"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png"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29.png" /><Relationship Id="rId2" Type="http://schemas.openxmlformats.org/officeDocument/2006/relationships/image" Target="../media/image28.png"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s>
</file>

<file path=ppt/slides/_rels/slide33.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30.png" /><Relationship Id="rId2" Type="http://schemas.openxmlformats.org/officeDocument/2006/relationships/image" Target="../media/image28.png" /></Relationships>
</file>

<file path=ppt/slides/_rels/slide3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png" /></Relationships>
</file>

<file path=ppt/slides/_rels/slide35.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31.png" /><Relationship Id="rId2" Type="http://schemas.openxmlformats.org/officeDocument/2006/relationships/image" Target="../media/image28.png" /></Relationships>
</file>

<file path=ppt/slides/_rels/slide36.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2.png" /></Relationships>
</file>

<file path=ppt/slides/_rels/slide3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3.png"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34.png" /><Relationship Id="rId2" Type="http://schemas.openxmlformats.org/officeDocument/2006/relationships/image" Target="../media/image33.png" /></Relationships>
</file>

<file path=ppt/slides/_rels/slide39.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hyperlink" Target="https://data.london.gov.uk/london-labour-market/briefings-and-reports/in-work-poverty-in-london/" TargetMode="External" /><Relationship Id="rId4" Type="http://schemas.openxmlformats.org/officeDocument/2006/relationships/hyperlink" Target="https://www.instituteofhealthequity.org/resources-reports/fair-society-healthy-lives-the-marmot-review" TargetMode="External" /><Relationship Id="rId5" Type="http://schemas.openxmlformats.org/officeDocument/2006/relationships/hyperlink" Target="https://www.gov.uk/government/statistics/english-indices-of-deprivation-2019" TargetMode="External" /><Relationship Id="rId6" Type="http://schemas.openxmlformats.org/officeDocument/2006/relationships/hyperlink" Target="https://analytics.phe.gov.uk/apps/segment-tool/" TargetMode="External" /><Relationship Id="rId7" Type="http://schemas.openxmlformats.org/officeDocument/2006/relationships/hyperlink" Target="https://stateofchildhealth.rcpch.ac.uk/evidence/family-and-social-environment/child-poverty/" TargetMode="External" /><Relationship Id="rId8" Type="http://schemas.openxmlformats.org/officeDocument/2006/relationships/hyperlink" Target="https://www.health.org.uk/evidence-hub/health-inequalities/inequalities-in-life-expectancy-and-healthy-life-expectancy#:~:text=More%20deprived%20areas%20are%20more%20likely%20to%20have,expectancy%20between%20the%20most%20and%20least%20deprived%20areas." TargetMode="External" /><Relationship Id="rId9" Type="http://schemas.openxmlformats.org/officeDocument/2006/relationships/hyperlink" Target="https://www.kingsfund.org.uk/insight-and-analysis/long-reads/relationship-poverty-nhs-services" TargetMode="External" /><Relationship Id="rId2" Type="http://schemas.openxmlformats.org/officeDocument/2006/relationships/image" Target="../media/image3.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6.png" /><Relationship Id="rId2" Type="http://schemas.openxmlformats.org/officeDocument/2006/relationships/image" Target="../media/image5.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7.png" /><Relationship Id="rId2" Type="http://schemas.openxmlformats.org/officeDocument/2006/relationships/image" Target="../media/image5.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8.png" /><Relationship Id="rId2" Type="http://schemas.openxmlformats.org/officeDocument/2006/relationships/image" Target="../media/image5.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lstStyle/>
          <a:p>
            <a:pPr lvl="0" indent="0" marL="0">
              <a:buNone/>
            </a:pPr>
            <a:r>
              <a:rPr/>
              <a:t>Deprivation</a:t>
            </a:r>
          </a:p>
        </p:txBody>
      </p:sp>
      <p:sp>
        <p:nvSpPr>
          <p:cNvPr id="3" name="Subtitle 2">
            <a:extLst>
              <a:ext uri="{FF2B5EF4-FFF2-40B4-BE49-F238E27FC236}">
                <a16:creationId xmlns:a16="http://schemas.microsoft.com/office/drawing/2014/main" id="{86D7C27F-8802-4CD2-4914-C6DF054B5AC3}"/>
              </a:ext>
            </a:extLst>
          </p:cNvPr>
          <p:cNvSpPr>
            <a:spLocks noGrp="1"/>
          </p:cNvSpPr>
          <p:nvPr>
            <p:ph idx="1" type="subTitle"/>
          </p:nvPr>
        </p:nvSpPr>
        <p:spPr>
          <a:xfrm>
            <a:off x="917713" y="3956214"/>
            <a:ext cx="5832000" cy="441616"/>
          </a:xfrm>
        </p:spPr>
        <p:txBody>
          <a:bodyPr/>
          <a:lstStyle/>
          <a:p>
            <a:pPr lvl="0" indent="0" marL="0">
              <a:buNone/>
            </a:pPr>
            <a:r>
              <a:rPr/>
              <a:t>A summary of deprivation and poverty in Camden</a:t>
            </a:r>
            <a:br/>
            <a:br/>
            <a:r>
              <a:rPr/>
              <a:t>Profile</a:t>
            </a:r>
          </a:p>
        </p:txBody>
      </p:sp>
      <p:sp>
        <p:nvSpPr>
          <p:cNvPr id="5" name="Date Placeholder 3">
            <a:extLst>
              <a:ext uri="{FF2B5EF4-FFF2-40B4-BE49-F238E27FC236}">
                <a16:creationId xmlns:a16="http://schemas.microsoft.com/office/drawing/2014/main" id="{42EDB735-F79F-84B9-8799-546EA61D6235}"/>
              </a:ext>
            </a:extLst>
          </p:cNvPr>
          <p:cNvSpPr>
            <a:spLocks noGrp="1"/>
          </p:cNvSpPr>
          <p:nvPr>
            <p:ph idx="10" sz="half" type="dt"/>
          </p:nvPr>
        </p:nvSpPr>
        <p:spPr>
          <a:xfrm>
            <a:off x="838200" y="6356350"/>
            <a:ext cx="2743200" cy="365125"/>
          </a:xfrm>
          <a:prstGeom prst="rect">
            <a:avLst/>
          </a:prstGeom>
        </p:spPr>
        <p:txBody>
          <a:bodyPr/>
          <a:lstStyle>
            <a:lvl1pPr>
              <a:defRPr/>
            </a:lvl1pPr>
          </a:lstStyle>
          <a:p>
            <a:fld id="{00CFDB79-E735-4FBE-927A-2D3B6EB77C66}" type="datetime1">
              <a:rPr lang="en-US" smtClean="0"/>
              <a:t>2025-05-08</a:t>
            </a:fld>
            <a:endParaRPr dirty="0" lang="en-GB"/>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Income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a:t>
            </a:r>
            <a:r>
              <a:rPr b="1"/>
              <a:t>Income Deprivation Domain</a:t>
            </a:r>
            <a:r>
              <a:rPr/>
              <a:t> measures the proportion of the population in an area experiencing deprivation relating to low income. The definition of low income used includes both those people that are out of work, and those that are in work but who have low earnings (and who satisfy the respective means tests).</a:t>
            </a:r>
          </a:p>
          <a:p>
            <a:pPr lvl="0" indent="0" marL="0">
              <a:buNone/>
            </a:pPr>
            <a:r>
              <a:rPr/>
              <a:t>Camden ranks 63 out of 151 Upper Tier Local Authorities (UTLA) in England (with 1 being the most deprived). Within Camden, 24.1% (</a:t>
            </a:r>
            <a:r>
              <a:rPr i="1"/>
              <a:t>n=32</a:t>
            </a:r>
            <a:r>
              <a:rPr/>
              <a:t>) of LSOAs are amongst the 20% most deprived in England, according to the Income Domain.</a:t>
            </a:r>
          </a:p>
          <a:p>
            <a:pPr lvl="0" indent="0" marL="0">
              <a:buNone/>
            </a:pPr>
            <a:r>
              <a:rPr/>
              <a:t>A summary for the income domain supplementary indices is shown below.</a:t>
            </a:r>
          </a:p>
        </p:txBody>
      </p:sp>
      <p:pic>
        <p:nvPicPr>
          <p:cNvPr descr="index_files/figure-pptx/iod%20incom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Income</a:t>
            </a:r>
          </a:p>
        </p:txBody>
      </p:sp>
      <p:pic>
        <p:nvPicPr>
          <p:cNvPr descr="index_files/figure-pptx/income%20map-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Supplementary Index: Income Deprivation Affecting Children Index</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a:t>
            </a:r>
            <a:r>
              <a:rPr b="1"/>
              <a:t>Income Deprivation Affecting Children Index (IDACI)</a:t>
            </a:r>
            <a:r>
              <a:rPr/>
              <a:t> measures the proportion of all children aged 0 to 15 years living in income deprived families. Income deprived familes are here defined as families that were either:</a:t>
            </a:r>
          </a:p>
          <a:p>
            <a:pPr lvl="0"/>
            <a:r>
              <a:rPr/>
              <a:t>receiving Income Support or income-based Jobseekers Allowance or income-based Employment and Support Allowance or Pension Credit (Guarantee) or Universal Credit (in the ‘Searching for work’, ‘No work requirements’, ‘Planning for work’, ‘Working – with requirements’ and ‘Preparing for work’ conditionality groups); or</a:t>
            </a:r>
          </a:p>
          <a:p>
            <a:pPr lvl="0"/>
            <a:r>
              <a:rPr/>
              <a:t>families not in receipt of these benefits but in receipt of Working Tax Credit or Child Tax Credit with an equivalised income (excluding housing benefit) below 60 per cent of the national median before housing costs.</a:t>
            </a:r>
          </a:p>
          <a:p>
            <a:pPr lvl="0" indent="0" marL="0">
              <a:buNone/>
            </a:pPr>
            <a:r>
              <a:rPr/>
              <a:t>Camden ranks 62 out of 151 Upper Tier Local Authorities (UTLA) in England (with 1 being the most deprived). Within Camden, 27.1% (</a:t>
            </a:r>
            <a:r>
              <a:rPr i="1"/>
              <a:t>n=36</a:t>
            </a:r>
            <a:r>
              <a:rPr/>
              <a:t>) of LSOAs are amongst the 20% most deprived in England.</a:t>
            </a:r>
          </a:p>
        </p:txBody>
      </p:sp>
      <p:pic>
        <p:nvPicPr>
          <p:cNvPr descr="index_files/figure-pptx/idaci-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Supplementary Index: Income Deprivation Affecting Children Index</a:t>
            </a:r>
          </a:p>
        </p:txBody>
      </p:sp>
      <p:pic>
        <p:nvPicPr>
          <p:cNvPr descr="index_files/figure-pptx/idaci%20map-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Supplementary Index: Income Deprivation Affecting Older People Index</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a:t>
            </a:r>
            <a:r>
              <a:rPr b="1"/>
              <a:t>Income Deprivation Affecting Older People Index (IDAOPI)</a:t>
            </a:r>
            <a:r>
              <a:rPr/>
              <a:t> measures the proportion of those aged 60 years and over who experience income deprivation. Adults aged 60 years or over experiencing income deprivation are here defined as:</a:t>
            </a:r>
          </a:p>
          <a:p>
            <a:pPr lvl="0"/>
            <a:r>
              <a:rPr/>
              <a:t>those receiving Income Support or income-based Jobseekers Allowance or income-based Employment and Support Allowance or Pension Credit (Guarantee) or Universal Credit (in the ‘Searching for work’, ‘No work requirements’, ‘Planning for work’, ‘Working – with requirements’ and ‘Preparing for work’ conditionality groups); or</a:t>
            </a:r>
          </a:p>
          <a:p>
            <a:pPr lvl="0"/>
            <a:r>
              <a:rPr/>
              <a:t>families not in receipt of these benefits but in receipt of Working Tax Credit or Child Tax Credit with an equivalised income (excluding housing benefit) below 60 per cent of the national median before housing costs.</a:t>
            </a:r>
          </a:p>
          <a:p>
            <a:pPr lvl="0" indent="0" marL="0">
              <a:buNone/>
            </a:pPr>
            <a:r>
              <a:rPr/>
              <a:t>Camden ranks 27 out of 151 Upper Tier Local Authorities (UTLA) in England (with 1 being the most deprived). Within Camden, 44.4% (</a:t>
            </a:r>
            <a:r>
              <a:rPr i="1"/>
              <a:t>n=59</a:t>
            </a:r>
            <a:r>
              <a:rPr/>
              <a:t>) of LSOAs are amongst the 20% most deprived in England.</a:t>
            </a:r>
          </a:p>
        </p:txBody>
      </p:sp>
      <p:pic>
        <p:nvPicPr>
          <p:cNvPr descr="index_files/figure-pptx/idaopi%20incom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Supplementary Index: Income Deprivation Affecting Older People Index</a:t>
            </a:r>
          </a:p>
        </p:txBody>
      </p:sp>
      <p:pic>
        <p:nvPicPr>
          <p:cNvPr descr="index_files/figure-pptx/idaopi%20map-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Employment</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a:t>
            </a:r>
            <a:r>
              <a:rPr b="1"/>
              <a:t>Employment Deprivation Domain</a:t>
            </a:r>
            <a:r>
              <a:rPr/>
              <a:t> measures the proportion of the working-age population in an area involuntarily excluded from the labour market. This includes people who would like to work but are unable to do so due to unemployment, sickness or disability, or caring responsibilities.</a:t>
            </a:r>
          </a:p>
          <a:p>
            <a:pPr lvl="0" indent="0" marL="0">
              <a:buNone/>
            </a:pPr>
            <a:r>
              <a:rPr/>
              <a:t>Camden ranks 89 out of 151 Upper Tier Local Authorities (UTLA) in England (with 1 being the most deprived). Within Camden, 18% (</a:t>
            </a:r>
            <a:r>
              <a:rPr i="1"/>
              <a:t>n=24</a:t>
            </a:r>
            <a:r>
              <a:rPr/>
              <a:t>) of LSOAs are amongst the 20% most deprived in England, according to the Employment Domain.</a:t>
            </a:r>
          </a:p>
        </p:txBody>
      </p:sp>
      <p:pic>
        <p:nvPicPr>
          <p:cNvPr descr="index_files/figure-pptx/iod%20employment-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Employment</a:t>
            </a:r>
          </a:p>
        </p:txBody>
      </p:sp>
      <p:pic>
        <p:nvPicPr>
          <p:cNvPr descr="index_files/figure-pptx/employment%20map-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Education, Skills and Training</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a:t>
            </a:r>
            <a:r>
              <a:rPr b="1"/>
              <a:t>Education, Skills and Training Domain</a:t>
            </a:r>
            <a:r>
              <a:rPr/>
              <a:t> measures the lack of attainment and skills in the local population. The indicators fall into two sub-domains: one relating to children and young people and one relating to adult skills. These two sub-domains are designed to reflect the ‘flow’ and ‘stock’ of educational disadvantage within an area respectively. That is, the ‘children and young people’ sub-domain measures the attainment of qualifications and associated measures (‘flow’), while the ‘skills’ sub-domain measures the lack of qualifications in the resident working-age adult population (‘stock’).</a:t>
            </a:r>
          </a:p>
          <a:p>
            <a:pPr lvl="0" indent="0" marL="0">
              <a:buNone/>
            </a:pPr>
            <a:r>
              <a:rPr/>
              <a:t>Camden ranks 135 out of 151 Upper Tier Local Authorities (UTLA) in England (with 1 being the most deprived). Within Camden, 1.5% (</a:t>
            </a:r>
            <a:r>
              <a:rPr i="1"/>
              <a:t>n=2</a:t>
            </a:r>
            <a:r>
              <a:rPr/>
              <a:t>) of LSOAs are amongst the 20% most deprived in England, according to the Education, Skills and Training Domain.</a:t>
            </a:r>
          </a:p>
        </p:txBody>
      </p:sp>
      <p:pic>
        <p:nvPicPr>
          <p:cNvPr descr="index_files/figure-pptx/iod%20education-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Education, Skills and Training</a:t>
            </a:r>
          </a:p>
        </p:txBody>
      </p:sp>
      <p:pic>
        <p:nvPicPr>
          <p:cNvPr descr="index_files/figure-pptx/education%20map-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Introduction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This profile provides an overview of deprivation and poverty, including the impact on health, in Camden.</a:t>
            </a:r>
          </a:p>
          <a:p>
            <a:pPr lvl="0" indent="0" marL="0">
              <a:buNone/>
            </a:pPr>
            <a:r>
              <a:rPr/>
              <a:t>Deprivation is defined as a relative lack of resources or opportunities, while poverty is specifically a lack of financial resources. Relative deprivation refers to inequality and the idea that people are deprived compared with others in society.</a:t>
            </a:r>
          </a:p>
          <a:p>
            <a:pPr lvl="0" indent="0" marL="0">
              <a:buNone/>
            </a:pPr>
            <a:r>
              <a:rPr/>
              <a:t>Deprivation and poverty are associated with poorer health outcomes, whereby people living in more deprived areas typically experience worse health than those living in less deprived areas - this is known as the social gradient in health.(Marmot et al. 2010) These health inequalities arise from differences in the conditions in which people are born, grow, live, work and age - the social determinants of health.(Marmot et al. 2010)</a:t>
            </a:r>
          </a:p>
          <a:p>
            <a:pPr lvl="0" indent="0" marL="0">
              <a:buNone/>
            </a:pPr>
            <a:r>
              <a:rPr/>
              <a:t>Camden ranks in the middle quintile of deprivation both within London and nationally, however, there is considerable variation within the borough and the problems associated with relative deprivation are more common in more unequal places, with greater equality reducing these problems.(MHCLG 2019) Indicators related to the living environment, crime, barriers to housing, and income are the biggest contributors to relative deprivation in Camden.(MHCLG 2019)</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Health Deprivation and Disability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a:t>
            </a:r>
            <a:r>
              <a:rPr b="1"/>
              <a:t>Health Deprivation and Disability Domain</a:t>
            </a:r>
            <a:r>
              <a:rPr/>
              <a:t> measures the risk of premature death and the impairment of quality of life through poor physical or mental health. The domain measures morbidity, disability and premature mortality but not aspects of behaviour or environment that may be predictive of future health deprivation.</a:t>
            </a:r>
          </a:p>
          <a:p>
            <a:pPr lvl="0" indent="0" marL="0">
              <a:buNone/>
            </a:pPr>
            <a:r>
              <a:rPr/>
              <a:t>Camden ranks 119 out of 151 Upper Tier Local Authorities (UTLA) in England (with 1 being the most deprived). Within Camden, 0.8% (</a:t>
            </a:r>
            <a:r>
              <a:rPr i="1"/>
              <a:t>n=1</a:t>
            </a:r>
            <a:r>
              <a:rPr/>
              <a:t>) of LSOAs are amongst the 20% most deprived in England, according to the Health Deprivation and Disability Domain.</a:t>
            </a:r>
          </a:p>
        </p:txBody>
      </p:sp>
      <p:pic>
        <p:nvPicPr>
          <p:cNvPr descr="index_files/figure-pptx/iod%20healt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Health Deprivation and Disability</a:t>
            </a:r>
          </a:p>
        </p:txBody>
      </p:sp>
      <p:pic>
        <p:nvPicPr>
          <p:cNvPr descr="index_files/figure-pptx/health%20map-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Crime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Crime is an important feature of deprivation that has major effects on individuals and communities. The </a:t>
            </a:r>
            <a:r>
              <a:rPr b="1"/>
              <a:t>Crime Domain</a:t>
            </a:r>
            <a:r>
              <a:rPr/>
              <a:t> measures the risk of personal and material victimisation at local level.</a:t>
            </a:r>
          </a:p>
          <a:p>
            <a:pPr lvl="0" indent="0" marL="0">
              <a:buNone/>
            </a:pPr>
            <a:r>
              <a:rPr/>
              <a:t>Camden ranks 57 out of 151 Upper Tier Local Authorities (UTLA) in England (with 1 being the most deprived). Within Camden, 21.8% (</a:t>
            </a:r>
            <a:r>
              <a:rPr i="1"/>
              <a:t>n=29</a:t>
            </a:r>
            <a:r>
              <a:rPr/>
              <a:t>) of LSOAs are amongst the 20% most deprived in England, according to the Crime Domain.</a:t>
            </a:r>
          </a:p>
        </p:txBody>
      </p:sp>
      <p:pic>
        <p:nvPicPr>
          <p:cNvPr descr="index_files/figure-pptx/iod%20crim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Crime</a:t>
            </a:r>
          </a:p>
        </p:txBody>
      </p:sp>
      <p:pic>
        <p:nvPicPr>
          <p:cNvPr descr="index_files/figure-pptx/crime%20map-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Barriers to Housing and Services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a:t>
            </a:r>
            <a:r>
              <a:rPr b="1"/>
              <a:t>Barriers to Housing and Services Domain</a:t>
            </a:r>
            <a:r>
              <a:rPr/>
              <a:t> measures the physical and financial accessibility of housing and local services. The indicators fall into two sub-domains: ‘geographical barriers’, which relate to the physical proximity of local services, and ‘wider barriers’ which includes issues relating to access to housing, such as affordability.</a:t>
            </a:r>
          </a:p>
          <a:p>
            <a:pPr lvl="0" indent="0" marL="0">
              <a:buNone/>
            </a:pPr>
            <a:r>
              <a:rPr/>
              <a:t>Camden ranks 60 out of 151 Upper Tier Local Authorities (UTLA) in England (with 1 being the most deprived). Within Camden, 2.3% (</a:t>
            </a:r>
            <a:r>
              <a:rPr i="1"/>
              <a:t>n=3</a:t>
            </a:r>
            <a:r>
              <a:rPr/>
              <a:t>) of LSOAs are amongst the 20% most deprived in England, according to the Barriers to Housing and Services Domain.</a:t>
            </a:r>
          </a:p>
        </p:txBody>
      </p:sp>
      <p:pic>
        <p:nvPicPr>
          <p:cNvPr descr="index_files/figure-pptx/iod%20barriers-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Barriers to Housing and Services</a:t>
            </a:r>
          </a:p>
        </p:txBody>
      </p:sp>
      <p:pic>
        <p:nvPicPr>
          <p:cNvPr descr="index_files/figure-pptx/barriers%20map-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Living Environment</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a:t>
            </a:r>
            <a:r>
              <a:rPr b="1"/>
              <a:t>Living Environment Deprivation Domain</a:t>
            </a:r>
            <a:r>
              <a:rPr/>
              <a:t> measures the quality of the local environment. The indicators fall into two sub-domains. The ‘indoors’ living environment measures the quality of housing; while the ‘outdoors’ living environment contains measures of air quality and road traffic accidents.</a:t>
            </a:r>
          </a:p>
          <a:p>
            <a:pPr lvl="0" indent="0" marL="0">
              <a:buNone/>
            </a:pPr>
            <a:r>
              <a:rPr/>
              <a:t>Camden ranks 19 out of 151 Upper Tier Local Authorities (UTLA) in England (with 1 being the most deprived). Within Camden, 38.3% (</a:t>
            </a:r>
            <a:r>
              <a:rPr i="1"/>
              <a:t>n=51</a:t>
            </a:r>
            <a:r>
              <a:rPr/>
              <a:t>) in Camden are amongst the 20% most deprived in England, according to the Living Environment Domain.</a:t>
            </a:r>
          </a:p>
        </p:txBody>
      </p:sp>
      <p:pic>
        <p:nvPicPr>
          <p:cNvPr descr="index_files/figure-pptx/iod%20living%20environment-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Living Environment</a:t>
            </a:r>
          </a:p>
        </p:txBody>
      </p:sp>
      <p:pic>
        <p:nvPicPr>
          <p:cNvPr descr="index_files/figure-pptx/living%20environment%20map-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Effect of deprivation on health</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Effect of deprivation on health</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Deprivation is associated with poorer health outcomes including a greater risk of poor mental health, chronic pain, cardiovascular disease, lung disease and diabetes, lower access to healthcare services and premature mortality.(The Kings Fund 2024) As a result, people living in more deprived areas have shorter lives, and also spend a greater number of years in poor health, compared to people living in less deprived areas.(The Health Foundation 2025; The Kings Fund 2024)</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Indices of Deprivation</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Life expectancy</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Life expectancy at birth - the average number of years a new-born baby would live if they experienced the age-specific mortality rates for that area and time period throughout their life - is commonly used as an indicator of the overall health of a population. There is a social gradient in life expectancy, whereby people who are less advantaged in terms of socioeconomic position have shorter lives than those who are more advantaged.(The Health Foundation 2025)</a:t>
            </a:r>
          </a:p>
          <a:p>
            <a:pPr lvl="0" indent="0" marL="0">
              <a:buNone/>
            </a:pPr>
            <a:r>
              <a:rPr/>
              <a:t>In Camden, life expectancy at birth for females living in the most deprived areas is 82.3 years, compared to 92.1 years in the least deprived areas, a difference of 9.8 years. For males, this gap is 12.2 years - with life expectancy at birth of 77.3 years in the most deprived areas and 89.5 years in the least deprived areas.</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The most deprived areas in Camden have the lowest life expectancy</a:t>
            </a:r>
          </a:p>
        </p:txBody>
      </p:sp>
      <p:pic>
        <p:nvPicPr>
          <p:cNvPr descr="index_files/figure-pptx/life%20expectancy%20by%20imd-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Slope index of inequality</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a:t>
            </a:r>
            <a:r>
              <a:rPr b="1"/>
              <a:t>slope index of inequality (SII)</a:t>
            </a:r>
            <a:r>
              <a:rPr/>
              <a:t> is a measure of the social gradient in life expectancy i.e., how much life expectancy varies with deprivation. It takes account of health inequalities across the whole range of deprivation within each area and summarises this in a single number. This represents the range in years of life expectancy across the social gradient from most to least deprived, based on a statistical analysis of the relationship between life expectancy and deprivation across all deprivation deciles.</a:t>
            </a:r>
          </a:p>
          <a:p>
            <a:pPr lvl="0" indent="0" marL="0">
              <a:buNone/>
            </a:pPr>
            <a:r>
              <a:rPr/>
              <a:t>Between 2018-20, the level of inequality, or gap, in life expectancy at birth between the most and least deprived areas of Camden was 9.6 years for females and 13.5 years for males, compared to 5.4 and 7.5 years in London and 7.9 and 9.7 years in England.</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Camden has a significantly higher level of inequality in life expectancy than London and England, and this inequality has been increasing in recent years</a:t>
            </a:r>
          </a:p>
        </p:txBody>
      </p:sp>
      <p:pic>
        <p:nvPicPr>
          <p:cNvPr descr="index_files/figure-pptx/life%20expectancy%20sii-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Life expectancy gap</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Office for Health Improvement and Disparities (OHID) Segment Tool provides information on the causes of death that are driving inequalities in life expectancy at local area level.(Office for Health Improvement and Disparities 2021) Targeting the causes of death which contribute most to the life expectancy gap should have the biggest impact on reducing inequalities.</a:t>
            </a:r>
          </a:p>
          <a:p>
            <a:pPr lvl="0" indent="0" marL="0">
              <a:buNone/>
            </a:pPr>
            <a:r>
              <a:rPr/>
              <a:t>Between 2020 and 2021, around three-quarters of the gap in life expectancy between the most and least deprived areas in Camden was due to higher mortality rates from COVID-19, circulatory disease, cancer, and respiratory disease in the most deprived quintile, compared to the least deprived quintile.</a:t>
            </a:r>
          </a:p>
        </p:txBody>
      </p:sp>
    </p:spTree>
  </p:cSld>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Mortality from COVID, cancer, circulatory diseases, and respiratory diseases are the main drivers of inequalities in life expectancy</a:t>
            </a:r>
          </a:p>
        </p:txBody>
      </p:sp>
      <p:pic>
        <p:nvPicPr>
          <p:cNvPr descr="index_files/figure-pptx/life%20expectancy%20gap-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Child poverty</a:t>
            </a:r>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Child poverty is linked to a wide range of poorer health outcomes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Experience of poverty during childhood is linked to many short and long term negative health outcomes, including poorer early child development, educational attainment, employment opportunities and income, mental and physical health and premature mortality.(RCPCH 2020)</a:t>
            </a:r>
          </a:p>
          <a:p>
            <a:pPr lvl="0" indent="0" marL="0">
              <a:buNone/>
            </a:pPr>
            <a:r>
              <a:rPr/>
              <a:t>There is no single, universally accepted definition of poverty. However, in general the term refers to when people lack the material resources to meet minimum needs. The UK government publishes two key measures of poverty based on disposable income:</a:t>
            </a:r>
          </a:p>
          <a:p>
            <a:pPr lvl="0"/>
            <a:r>
              <a:rPr b="1"/>
              <a:t>Absolute low income</a:t>
            </a:r>
            <a:r>
              <a:rPr/>
              <a:t> - families with income below 60% of the median income in 2010/11</a:t>
            </a:r>
          </a:p>
          <a:p>
            <a:pPr lvl="0"/>
            <a:r>
              <a:rPr b="1"/>
              <a:t>Relative low income</a:t>
            </a:r>
            <a:r>
              <a:rPr/>
              <a:t> - families with income below 60% of the median in the reference year.</a:t>
            </a:r>
          </a:p>
          <a:p>
            <a:pPr lvl="0" indent="0" marL="0">
              <a:buNone/>
            </a:pPr>
            <a:r>
              <a:rPr/>
              <a:t>In 2022/23, 14.8% (</a:t>
            </a:r>
            <a:r>
              <a:rPr i="1"/>
              <a:t>n=4,756</a:t>
            </a:r>
            <a:r>
              <a:rPr/>
              <a:t>) of children aged under 16 years in Camden were living in absolute low income families, compared to 12.3% in London and 15.6% nationally. Meanwhile, during the same time period, 19% (</a:t>
            </a:r>
            <a:r>
              <a:rPr i="1"/>
              <a:t>n=6,085</a:t>
            </a:r>
            <a:r>
              <a:rPr/>
              <a:t>) of children in Camden were living in relative low income families, compared to 15.8% in London and 19.8% nationally.</a:t>
            </a:r>
          </a:p>
        </p:txBody>
      </p:sp>
    </p:spTree>
  </p:cSld>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Although the proportion of children living in low income families has been decreasing locally in recent years, Camden still has significantly higher levels of child poverty than London and England</a:t>
            </a:r>
          </a:p>
        </p:txBody>
      </p:sp>
      <p:pic>
        <p:nvPicPr>
          <p:cNvPr descr="index_files/figure-pptx/child%20poverty-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Further reading</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457200" marL="457200">
              <a:buAutoNum type="arabicPeriod"/>
            </a:pPr>
            <a:r>
              <a:rPr>
                <a:hlinkClick r:id="rId3"/>
              </a:rPr>
              <a:t>GLA Economics - In work poverty in London</a:t>
            </a:r>
          </a:p>
          <a:p>
            <a:pPr lvl="0" indent="0" marL="0">
              <a:buNone/>
            </a:pPr>
            <a:r>
              <a:rPr/>
              <a:t>Marmot, M., J. Allen, P. Goldblatt, T. Boyce, D. McNeish, and M. Grady. 2010. “Fair Society, Healthy Lives: The Marmot Review.” london. </a:t>
            </a:r>
            <a:r>
              <a:rPr>
                <a:hlinkClick r:id="rId4"/>
              </a:rPr>
              <a:t>https://www.instituteofhealthequity.org/resources-reports/fair-society-healthy-lives-the-marmot-review</a:t>
            </a:r>
            <a:r>
              <a:rPr/>
              <a:t>.</a:t>
            </a:r>
          </a:p>
          <a:p>
            <a:pPr lvl="0" indent="0" marL="0">
              <a:buNone/>
            </a:pPr>
            <a:r>
              <a:rPr/>
              <a:t>MHCLG. 2019. “English Indices of Deprivation 2019.” </a:t>
            </a:r>
            <a:r>
              <a:rPr>
                <a:hlinkClick r:id="rId5"/>
              </a:rPr>
              <a:t>https://www.gov.uk/government/statistics/english-indices-of-deprivation-2019</a:t>
            </a:r>
            <a:r>
              <a:rPr/>
              <a:t>.</a:t>
            </a:r>
          </a:p>
          <a:p>
            <a:pPr lvl="0" indent="0" marL="0">
              <a:buNone/>
            </a:pPr>
            <a:r>
              <a:rPr/>
              <a:t>Office for Health Improvement and Disparities. 2021. “Segment Tool.” </a:t>
            </a:r>
            <a:r>
              <a:rPr>
                <a:hlinkClick r:id="rId6"/>
              </a:rPr>
              <a:t>https://analytics.phe.gov.uk/apps/segment-tool/</a:t>
            </a:r>
            <a:r>
              <a:rPr/>
              <a:t>.</a:t>
            </a:r>
          </a:p>
          <a:p>
            <a:pPr lvl="0" indent="0" marL="0">
              <a:buNone/>
            </a:pPr>
            <a:r>
              <a:rPr/>
              <a:t>RCPCH. 2020. “Child Poverty.” </a:t>
            </a:r>
            <a:r>
              <a:rPr>
                <a:hlinkClick r:id="rId7"/>
              </a:rPr>
              <a:t>https://stateofchildhealth.rcpch.ac.uk/evidence/family-and-social-environment/child-poverty/</a:t>
            </a:r>
            <a:r>
              <a:rPr/>
              <a:t>.</a:t>
            </a:r>
          </a:p>
          <a:p>
            <a:pPr lvl="0" indent="0" marL="0">
              <a:buNone/>
            </a:pPr>
            <a:r>
              <a:rPr/>
              <a:t>The Health Foundation. 2025. “Inequalities in Life Expectancy and Healthy Life Expectancy.” </a:t>
            </a:r>
            <a:r>
              <a:rPr>
                <a:hlinkClick r:id="rId8"/>
              </a:rPr>
              <a:t>https://www.health.org.uk/evidence-hub/health-inequalities/inequalities-in-life-expectancy-and-healthy-life-expectancy#:~:text=More%20deprived%20areas%20are%20more%20likely%20to%20have,expectancy%20between%20the%20most%20and%20least%20deprived%20areas.</a:t>
            </a:r>
            <a:r>
              <a:rPr/>
              <a:t/>
            </a:r>
          </a:p>
          <a:p>
            <a:pPr lvl="0" indent="0" marL="0">
              <a:buNone/>
            </a:pPr>
            <a:r>
              <a:rPr/>
              <a:t>The Kings Fund. 2024. “Illustrating the Relationship Between Poverty and NHS Services.” </a:t>
            </a:r>
            <a:r>
              <a:rPr>
                <a:hlinkClick r:id="rId9"/>
              </a:rPr>
              <a:t>https://www.kingsfund.org.uk/insight-and-analysis/long-reads/relationship-poverty-nhs-services</a:t>
            </a:r>
            <a:r>
              <a:rPr/>
              <a:t>.</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Indices of Deprivation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English Indices of Deprivation provide a set of relative measures of deprivation for small areas (Lower-layer Super Output Areas) across England.(MHCLG 2019) The Indices of Deprivation 2019 (IoD2019) is the most recent release and comprises seven domains, each based on a set of indicators. These seven domains are combined into an overall measure - the Index of Multiple Deprivation (IMD) - using explicitly defined domain weights. The IMD is the official measure of relative deprivation in England.</a:t>
            </a:r>
          </a:p>
          <a:p>
            <a:pPr lvl="0" indent="0" marL="0">
              <a:buNone/>
            </a:pPr>
            <a:r>
              <a:rPr/>
              <a:t>The IoD2019 measures deprivation in small areas, called Lower-Layer Super Output Areas (LSOAs), across England. All LSOAs are ranked from most deprived (rank = 1) to least deprived. It is most common to describe how relatively deprived an area is by saying whether it falls among the most deprived 10% or 20% of areas in England. Although, it is worth noting that this description does not apply to every person living in these areas as many non-deprived people will live in deprived areas, and many deprived people will live in non-deprived areas.</a:t>
            </a:r>
          </a:p>
          <a:p>
            <a:pPr lvl="0" indent="0" marL="0">
              <a:buNone/>
            </a:pPr>
            <a:r>
              <a:rPr/>
              <a:t>In addition to the IMD and seven domain indices, there are two supplementary indices, created as subsets from the Income Deprivation domain: the Income Deprivation Affecting Children Index (IDACI) and the Income Deprivation Affecting Older People Index (IDAOPI).</a:t>
            </a:r>
          </a:p>
          <a:p>
            <a:pPr lvl="0" indent="0" marL="0">
              <a:buNone/>
            </a:pPr>
            <a:r>
              <a:rPr/>
              <a:t>The next update of the IoD is expected to be published in late 2025.</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Domains of deprivation and weights used to produce the Index of Multiple Deprivation (IMD)</a:t>
            </a:r>
          </a:p>
        </p:txBody>
      </p:sp>
      <p:graphicFrame>
        <p:nvGraphicFramePr>
          <p:cNvPr id="6" name="Content Placeholder 5"/>
          <p:cNvGraphicFramePr>
            <a:graphicFrameLocks noGrp="1"/>
          </p:cNvGraphicFramePr>
          <p:nvPr>
            <p:ph idx="1"/>
          </p:nvPr>
        </p:nvGraphicFramePr>
        <p:xfrm>
          <a:off x="825500" y="1816100"/>
          <a:ext cx="11112500" cy="4343400"/>
        </p:xfrm>
        <a:graphic>
          <a:graphicData uri="http://schemas.openxmlformats.org/drawingml/2006/table">
            <a:tbl>
              <a:tblPr firstRow="1" bandRow="1">
                <a:tableStyleId>{5C22544A-7EE6-4342-B048-85BDC9FD1C3A}</a:tableStyleId>
              </a:tblPr>
              <a:tblGrid>
                <a:gridCol w="3365500"/>
                <a:gridCol w="7747000"/>
              </a:tblGrid>
              <a:tr h="0">
                <a:tc>
                  <a:txBody>
                    <a:bodyPr/>
                    <a:lstStyle/>
                    <a:p>
                      <a:pPr lvl="0" indent="0" marL="0" algn="l">
                        <a:buNone/>
                      </a:pPr>
                      <a:r>
                        <a:rPr/>
                        <a:t>Domain</a:t>
                      </a:r>
                    </a:p>
                  </a:txBody>
                  <a:tcPr/>
                </a:tc>
                <a:tc>
                  <a:txBody>
                    <a:bodyPr/>
                    <a:lstStyle/>
                    <a:p>
                      <a:pPr lvl="0" indent="0" marL="0" algn="l">
                        <a:buNone/>
                      </a:pPr>
                      <a:r>
                        <a:rPr/>
                        <a:t>Description</a:t>
                      </a:r>
                    </a:p>
                  </a:txBody>
                  <a:tcPr/>
                </a:tc>
              </a:tr>
              <a:tr h="0">
                <a:tc>
                  <a:txBody>
                    <a:bodyPr/>
                    <a:lstStyle/>
                    <a:p>
                      <a:pPr lvl="0" indent="0" marL="0" algn="l">
                        <a:buNone/>
                      </a:pPr>
                      <a:r>
                        <a:rPr b="1"/>
                        <a:t>Income</a:t>
                      </a:r>
                      <a:r>
                        <a:rPr/>
                        <a:t> (22.5%)</a:t>
                      </a:r>
                    </a:p>
                  </a:txBody>
                </a:tc>
                <a:tc>
                  <a:txBody>
                    <a:bodyPr/>
                    <a:lstStyle/>
                    <a:p>
                      <a:pPr lvl="0" indent="0" marL="0" algn="l">
                        <a:buNone/>
                      </a:pPr>
                      <a:r>
                        <a:rPr/>
                        <a:t>The proportion of the population experiencing deprivation relating to low income.</a:t>
                      </a:r>
                    </a:p>
                  </a:txBody>
                </a:tc>
              </a:tr>
              <a:tr h="0">
                <a:tc>
                  <a:txBody>
                    <a:bodyPr/>
                    <a:lstStyle/>
                    <a:p>
                      <a:pPr lvl="0" indent="0" marL="0" algn="l">
                        <a:buNone/>
                      </a:pPr>
                      <a:r>
                        <a:rPr b="1"/>
                        <a:t>Employment</a:t>
                      </a:r>
                      <a:r>
                        <a:rPr/>
                        <a:t> (22.5%)</a:t>
                      </a:r>
                    </a:p>
                  </a:txBody>
                </a:tc>
                <a:tc>
                  <a:txBody>
                    <a:bodyPr/>
                    <a:lstStyle/>
                    <a:p>
                      <a:pPr lvl="0" indent="0" marL="0" algn="l">
                        <a:buNone/>
                      </a:pPr>
                      <a:r>
                        <a:rPr/>
                        <a:t>The proportion of the working age population in an area involuntarily excluded from the labour market.</a:t>
                      </a:r>
                    </a:p>
                  </a:txBody>
                </a:tc>
              </a:tr>
              <a:tr h="0">
                <a:tc>
                  <a:txBody>
                    <a:bodyPr/>
                    <a:lstStyle/>
                    <a:p>
                      <a:pPr lvl="0" indent="0" marL="0" algn="l">
                        <a:buNone/>
                      </a:pPr>
                      <a:r>
                        <a:rPr b="1"/>
                        <a:t>Education, Skills and Training</a:t>
                      </a:r>
                      <a:r>
                        <a:rPr/>
                        <a:t> (13.5%)</a:t>
                      </a:r>
                    </a:p>
                  </a:txBody>
                </a:tc>
                <a:tc>
                  <a:txBody>
                    <a:bodyPr/>
                    <a:lstStyle/>
                    <a:p>
                      <a:pPr lvl="0" indent="0" marL="0" algn="l">
                        <a:buNone/>
                      </a:pPr>
                      <a:r>
                        <a:rPr/>
                        <a:t>The lack of attainment and skills in the local population.</a:t>
                      </a:r>
                    </a:p>
                  </a:txBody>
                </a:tc>
              </a:tr>
              <a:tr h="0">
                <a:tc>
                  <a:txBody>
                    <a:bodyPr/>
                    <a:lstStyle/>
                    <a:p>
                      <a:pPr lvl="0" indent="0" marL="0" algn="l">
                        <a:buNone/>
                      </a:pPr>
                      <a:r>
                        <a:rPr b="1"/>
                        <a:t>Health Deprivation and Disability</a:t>
                      </a:r>
                      <a:r>
                        <a:rPr/>
                        <a:t> (13.5%)</a:t>
                      </a:r>
                    </a:p>
                  </a:txBody>
                </a:tc>
                <a:tc>
                  <a:txBody>
                    <a:bodyPr/>
                    <a:lstStyle/>
                    <a:p>
                      <a:pPr lvl="0" indent="0" marL="0" algn="l">
                        <a:buNone/>
                      </a:pPr>
                      <a:r>
                        <a:rPr/>
                        <a:t>The risk of premature death and the impairment of quality of life through poor physical or mental health.</a:t>
                      </a:r>
                    </a:p>
                  </a:txBody>
                </a:tc>
              </a:tr>
              <a:tr h="0">
                <a:tc>
                  <a:txBody>
                    <a:bodyPr/>
                    <a:lstStyle/>
                    <a:p>
                      <a:pPr lvl="0" indent="0" marL="0" algn="l">
                        <a:buNone/>
                      </a:pPr>
                      <a:r>
                        <a:rPr b="1"/>
                        <a:t>Crime</a:t>
                      </a:r>
                      <a:r>
                        <a:rPr/>
                        <a:t> (9.3%)</a:t>
                      </a:r>
                    </a:p>
                  </a:txBody>
                </a:tc>
                <a:tc>
                  <a:txBody>
                    <a:bodyPr/>
                    <a:lstStyle/>
                    <a:p>
                      <a:pPr lvl="0" indent="0" marL="0" algn="l">
                        <a:buNone/>
                      </a:pPr>
                      <a:r>
                        <a:rPr/>
                        <a:t>The risk of personal and material victimisation at local level.</a:t>
                      </a:r>
                    </a:p>
                  </a:txBody>
                </a:tc>
              </a:tr>
              <a:tr h="0">
                <a:tc>
                  <a:txBody>
                    <a:bodyPr/>
                    <a:lstStyle/>
                    <a:p>
                      <a:pPr lvl="0" indent="0" marL="0" algn="l">
                        <a:buNone/>
                      </a:pPr>
                      <a:r>
                        <a:rPr b="1"/>
                        <a:t>Barriers to Housing and Services</a:t>
                      </a:r>
                      <a:r>
                        <a:rPr/>
                        <a:t> (9.3%)</a:t>
                      </a:r>
                    </a:p>
                  </a:txBody>
                </a:tc>
                <a:tc>
                  <a:txBody>
                    <a:bodyPr/>
                    <a:lstStyle/>
                    <a:p>
                      <a:pPr lvl="0" indent="0" marL="0" algn="l">
                        <a:buNone/>
                      </a:pPr>
                      <a:r>
                        <a:rPr/>
                        <a:t>The physical and financial accessibility of housing and local services.</a:t>
                      </a:r>
                    </a:p>
                  </a:txBody>
                </a:tc>
              </a:tr>
              <a:tr h="0">
                <a:tc>
                  <a:txBody>
                    <a:bodyPr/>
                    <a:lstStyle/>
                    <a:p>
                      <a:pPr lvl="0" indent="0" marL="0" algn="l">
                        <a:buNone/>
                      </a:pPr>
                      <a:r>
                        <a:rPr b="1"/>
                        <a:t>Living Environment</a:t>
                      </a:r>
                      <a:r>
                        <a:rPr/>
                        <a:t> (9.3%)</a:t>
                      </a:r>
                    </a:p>
                  </a:txBody>
                </a:tc>
                <a:tc>
                  <a:txBody>
                    <a:bodyPr/>
                    <a:lstStyle/>
                    <a:p>
                      <a:pPr lvl="0" indent="0" marL="0" algn="l">
                        <a:buNone/>
                      </a:pPr>
                      <a:r>
                        <a:rPr/>
                        <a:t>The quality of both the indoor and outdoor local environment.</a:t>
                      </a:r>
                    </a:p>
                  </a:txBody>
                </a:tc>
              </a:tr>
            </a:tbl>
          </a:graphicData>
        </a:graphic>
      </p:graphicFrame>
    </p:spTree>
  </p:cSl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Indices of Deprivation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Overall, in 2019, Camden ranked as the 85</a:t>
            </a:r>
            <a:r>
              <a:rPr baseline="30000"/>
              <a:t>th</a:t>
            </a:r>
            <a:r>
              <a:rPr/>
              <a:t> most deprived of the 151 local authority areas in England, compared to 51</a:t>
            </a:r>
            <a:r>
              <a:rPr baseline="30000"/>
              <a:t>st</a:t>
            </a:r>
            <a:r>
              <a:rPr/>
              <a:t> most deprived out of the 152 local authority areas in 2015. Therefore, Camden has become relatively less deprived. When looking at the individual domains of deprivation, Camden is the most relatively deprived in relation to the Living Environment, Crime, Barriers to Housing, and Income domains.</a:t>
            </a:r>
          </a:p>
        </p:txBody>
      </p:sp>
      <p:pic>
        <p:nvPicPr>
          <p:cNvPr descr="index_files/figure-pptx/iod%202015%20vs%202019-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Index of Multiple Deprivation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Camden ranks 85 out of 151 Upper Tier Local Authorities (UTLA) in England (with 1 being the most deprived). Within Camden, 16.5% (</a:t>
            </a:r>
            <a:r>
              <a:rPr i="1"/>
              <a:t>n=22</a:t>
            </a:r>
            <a:r>
              <a:rPr/>
              <a:t>) of LSOAs are amongst the 20% most deprived in England, according to the IMD 2019. Notably, no LSOAs in Camden fall within the 10% most deprived nationally.</a:t>
            </a:r>
          </a:p>
        </p:txBody>
      </p:sp>
      <p:pic>
        <p:nvPicPr>
          <p:cNvPr descr="index_files/figure-pptx/imd-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Index of Multiple Deprivation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spcBef>
                <a:spcPts val="3000"/>
              </a:spcBef>
              <a:buNone/>
            </a:pPr>
            <a:r>
              <a:rPr b="1"/>
              <a:t>Deprivation varies across Camden, with higher levels seen in the central and southern areas</a:t>
            </a:r>
          </a:p>
          <a:p>
            <a:pPr lvl="0" indent="0" marL="0">
              <a:buNone/>
            </a:pPr>
            <a:r>
              <a:rPr/>
              <a:t>St Pancras and Somers Town (75%), Camden Town (67%) and King’s Cross (43%) are the wards with the highest proportion of LSOAs in the 20% most deprived nationally. Meanwhile, Frognal (100%), Hampstead Town (100%) and Belsize (56%) have the highest proportion of wards in the least deprived 20% nationally.</a:t>
            </a:r>
          </a:p>
        </p:txBody>
      </p:sp>
      <p:pic>
        <p:nvPicPr>
          <p:cNvPr descr="index_files/figure-pptx/imd%20map-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Domains of deprivation</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Montserrat</vt:lpstr>
      <vt:lpstr>Office Theme</vt:lpstr>
      <vt:lpstr>PowerPoint Presentation</vt:lpstr>
    </vt:vector>
  </TitlesOfParts>
  <Company>London Borough of Camden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Deprivation</dc:title>
  <dc:creator>Profile</dc:creator>
  <cp:keywords/>
  <dcterms:created xsi:type="dcterms:W3CDTF">2025-12-11T13:37:54Z</dcterms:created>
  <dcterms:modified xsi:type="dcterms:W3CDTF">2025-12-11T13:37:54Z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bstract">
    <vt:lpwstr>Camden has a moderate level of deprivation compared to other areas in London and England. However, there is considerable variation within the borough, and inequality is strongly linked to poorer health outcomes.</vt:lpwstr>
  </property>
  <property fmtid="{D5CDD505-2E9C-101B-9397-08002B2CF9AE}" pid="3" name="authors">
    <vt:lpwstr/>
  </property>
  <property fmtid="{D5CDD505-2E9C-101B-9397-08002B2CF9AE}" pid="4" name="biblio-config">
    <vt:lpwstr>True</vt:lpwstr>
  </property>
  <property fmtid="{D5CDD505-2E9C-101B-9397-08002B2CF9AE}" pid="5" name="bibliography">
    <vt:lpwstr>references.bib</vt:lpwstr>
  </property>
  <property fmtid="{D5CDD505-2E9C-101B-9397-08002B2CF9AE}" pid="6" name="by-author">
    <vt:lpwstr/>
  </property>
  <property fmtid="{D5CDD505-2E9C-101B-9397-08002B2CF9AE}" pid="7" name="categories">
    <vt:lpwstr/>
  </property>
  <property fmtid="{D5CDD505-2E9C-101B-9397-08002B2CF9AE}" pid="8" name="date">
    <vt:lpwstr>2025-05-08</vt:lpwstr>
  </property>
  <property fmtid="{D5CDD505-2E9C-101B-9397-08002B2CF9AE}" pid="9" name="draft-mode">
    <vt:lpwstr>unlinked</vt:lpwstr>
  </property>
  <property fmtid="{D5CDD505-2E9C-101B-9397-08002B2CF9AE}" pid="10" name="editor">
    <vt:lpwstr>visual</vt:lpwstr>
  </property>
  <property fmtid="{D5CDD505-2E9C-101B-9397-08002B2CF9AE}" pid="11" name="execute">
    <vt:lpwstr/>
  </property>
  <property fmtid="{D5CDD505-2E9C-101B-9397-08002B2CF9AE}" pid="12" name="header-includes">
    <vt:lpwstr/>
  </property>
  <property fmtid="{D5CDD505-2E9C-101B-9397-08002B2CF9AE}" pid="13" name="include-after">
    <vt:lpwstr/>
  </property>
  <property fmtid="{D5CDD505-2E9C-101B-9397-08002B2CF9AE}" pid="14" name="include-before">
    <vt:lpwstr/>
  </property>
  <property fmtid="{D5CDD505-2E9C-101B-9397-08002B2CF9AE}" pid="15" name="labels">
    <vt:lpwstr/>
  </property>
  <property fmtid="{D5CDD505-2E9C-101B-9397-08002B2CF9AE}" pid="16" name="other-links">
    <vt:lpwstr/>
  </property>
  <property fmtid="{D5CDD505-2E9C-101B-9397-08002B2CF9AE}" pid="17" name="resources">
    <vt:lpwstr/>
  </property>
  <property fmtid="{D5CDD505-2E9C-101B-9397-08002B2CF9AE}" pid="18" name="subtitle">
    <vt:lpwstr>A summary of deprivation and poverty in Camden</vt:lpwstr>
  </property>
  <property fmtid="{D5CDD505-2E9C-101B-9397-08002B2CF9AE}" pid="19" name="toc-title">
    <vt:lpwstr>Table of contents</vt:lpwstr>
  </property>
</Properties>
</file>