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Override PartName="/docProps/app.xml" ContentType="application/vnd.openxmlformats-officedocument.extended-properti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viewProps.xml" ContentType="application/vnd.openxmlformats-officedocument.presentationml.viewPro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Types>
</file>

<file path=_rels/.rels><?xml version="1.0" encoding="UTF-8"?><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package/2006/relationships/metadata/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A4A49"/>
    <a:srgbClr val="B9BF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p="http://schemas.openxmlformats.org/presentationml/2006/main" xmlns:r="http://schemas.openxmlformats.org/officeDocument/2006/relationships">
  <p:normalViewPr>
    <p:restoredLeft autoAdjust="0" sz="15982"/>
    <p:restoredTop sz="94660"/>
  </p:normalViewPr>
  <p:slideViewPr>
    <p:cSldViewPr snapToGrid="0">
      <p:cViewPr varScale="1">
        <p:scale>
          <a:sx d="100" n="74"/>
          <a:sy d="100" n="74"/>
        </p:scale>
        <p:origin x="340" y="47"/>
      </p:cViewPr>
      <p:guideLst/>
    </p:cSldViewPr>
  </p:slideViewPr>
  <p:notesTextViewPr>
    <p:cViewPr>
      <p:scale>
        <a:sx d="1" n="1"/>
        <a:sy d="1" n="1"/>
      </p:scale>
      <p:origin x="0" y="0"/>
    </p:cViewPr>
  </p:notesTextViewPr>
  <p:gridSpacing cx="72008" cy="72008"/>
</p:viewPr>
</file>

<file path=ppt/_rels/presentation.xml.rels><?xml version="1.0" encoding="UTF-8"?><Relationships xmlns="http://schemas.openxmlformats.org/package/2006/relationships"><Relationship Id="rId2" Type="http://schemas.openxmlformats.org/officeDocument/2006/relationships/slide" Target="slides/slide1.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9" Type="http://schemas.openxmlformats.org/officeDocument/2006/relationships/tableStyles" Target="tableStyles.xml" /><Relationship Id="rId1" Type="http://schemas.openxmlformats.org/officeDocument/2006/relationships/slideMaster" Target="slideMasters/slideMaster1.xml" /><Relationship Id="rId18" Type="http://schemas.openxmlformats.org/officeDocument/2006/relationships/theme" Target="theme/theme1.xml" /><Relationship Id="rId17" Type="http://schemas.openxmlformats.org/officeDocument/2006/relationships/viewProps" Target="viewProps.xml" /><Relationship Id="rId16" Type="http://schemas.openxmlformats.org/officeDocument/2006/relationships/presProps" Target="presProps.xml" /></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5" name="object 2">
            <a:extLst>
              <a:ext uri="{FF2B5EF4-FFF2-40B4-BE49-F238E27FC236}">
                <a16:creationId xmlns:a16="http://schemas.microsoft.com/office/drawing/2014/main" id="{43856C59-6837-550B-3E56-38644D72B6AF}"/>
              </a:ext>
            </a:extLst>
          </p:cNvPr>
          <p:cNvSpPr/>
          <p:nvPr userDrawn="1"/>
        </p:nvSpPr>
        <p:spPr>
          <a:xfrm>
            <a:off x="0" y="0"/>
            <a:ext cx="12193270" cy="6858000"/>
          </a:xfrm>
          <a:custGeom>
            <a:avLst/>
            <a:gdLst/>
            <a:ahLst/>
            <a:cxnLst/>
            <a:rect l="l" t="t" r="r" b="b"/>
            <a:pathLst>
              <a:path w="12193270" h="6858000">
                <a:moveTo>
                  <a:pt x="12193206" y="0"/>
                </a:moveTo>
                <a:lnTo>
                  <a:pt x="0" y="0"/>
                </a:lnTo>
                <a:lnTo>
                  <a:pt x="0" y="6858000"/>
                </a:lnTo>
                <a:lnTo>
                  <a:pt x="12193206" y="6858000"/>
                </a:lnTo>
                <a:lnTo>
                  <a:pt x="12193206" y="0"/>
                </a:lnTo>
                <a:close/>
              </a:path>
            </a:pathLst>
          </a:custGeom>
          <a:solidFill>
            <a:srgbClr val="3D5174"/>
          </a:solidFill>
        </p:spPr>
        <p:txBody>
          <a:bodyPr wrap="square" lIns="0" tIns="0" rIns="0" bIns="0" rtlCol="0"/>
          <a:lstStyle/>
          <a:p>
            <a:endParaRPr/>
          </a:p>
        </p:txBody>
      </p:sp>
      <p:sp>
        <p:nvSpPr>
          <p:cNvPr id="2" name="Title 1">
            <a:extLst>
              <a:ext uri="{FF2B5EF4-FFF2-40B4-BE49-F238E27FC236}">
                <a16:creationId xmlns:a16="http://schemas.microsoft.com/office/drawing/2014/main" id="{62533200-7215-DC79-06B6-34B0D7C27BE8}"/>
              </a:ext>
            </a:extLst>
          </p:cNvPr>
          <p:cNvSpPr>
            <a:spLocks noGrp="1"/>
          </p:cNvSpPr>
          <p:nvPr>
            <p:ph type="ctrTitle"/>
          </p:nvPr>
        </p:nvSpPr>
        <p:spPr>
          <a:xfrm>
            <a:off x="917713" y="2242515"/>
            <a:ext cx="7460974" cy="1325563"/>
          </a:xfrm>
        </p:spPr>
        <p:txBody>
          <a:bodyPr anchor="b">
            <a:noAutofit/>
          </a:bodyPr>
          <a:lstStyle>
            <a:lvl1pPr algn="l">
              <a:defRPr sz="4800" b="1">
                <a:solidFill>
                  <a:schemeClr val="bg1"/>
                </a:solidFill>
                <a:latin typeface="Montserrat" panose="00000500000000000000" pitchFamily="2"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86D7C27F-8802-4CD2-4914-C6DF054B5AC3}"/>
              </a:ext>
            </a:extLst>
          </p:cNvPr>
          <p:cNvSpPr>
            <a:spLocks noGrp="1"/>
          </p:cNvSpPr>
          <p:nvPr>
            <p:ph type="subTitle" idx="1"/>
          </p:nvPr>
        </p:nvSpPr>
        <p:spPr>
          <a:xfrm>
            <a:off x="917713" y="3956214"/>
            <a:ext cx="5832000" cy="441616"/>
          </a:xfrm>
        </p:spPr>
        <p:txBody>
          <a:bodyPr/>
          <a:lstStyle>
            <a:lvl1pPr marL="0" indent="0" algn="l">
              <a:buNone/>
              <a:defRPr sz="2400" b="1">
                <a:solidFill>
                  <a:srgbClr val="B9BF60"/>
                </a:solidFill>
                <a:latin typeface="Montserrat"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grpSp>
        <p:nvGrpSpPr>
          <p:cNvPr id="22" name="object 8">
            <a:extLst>
              <a:ext uri="{FF2B5EF4-FFF2-40B4-BE49-F238E27FC236}">
                <a16:creationId xmlns:a16="http://schemas.microsoft.com/office/drawing/2014/main" id="{6D497E11-5063-5F1F-BEA6-E3FE664A7D69}"/>
              </a:ext>
            </a:extLst>
          </p:cNvPr>
          <p:cNvGrpSpPr/>
          <p:nvPr userDrawn="1"/>
        </p:nvGrpSpPr>
        <p:grpSpPr>
          <a:xfrm>
            <a:off x="7207200" y="0"/>
            <a:ext cx="4985993" cy="6858000"/>
            <a:chOff x="7207200" y="0"/>
            <a:chExt cx="4985993" cy="6858000"/>
          </a:xfrm>
        </p:grpSpPr>
        <p:pic>
          <p:nvPicPr>
            <p:cNvPr id="23" name="object 10">
              <a:extLst>
                <a:ext uri="{FF2B5EF4-FFF2-40B4-BE49-F238E27FC236}">
                  <a16:creationId xmlns:a16="http://schemas.microsoft.com/office/drawing/2014/main" id="{FD052922-FC81-FBEE-6209-7A5E4068ACF5}"/>
                </a:ext>
              </a:extLst>
            </p:cNvPr>
            <p:cNvPicPr/>
            <p:nvPr/>
          </p:nvPicPr>
          <p:blipFill>
            <a:blip r:embed="rId2" cstate="print"/>
            <a:stretch>
              <a:fillRect/>
            </a:stretch>
          </p:blipFill>
          <p:spPr>
            <a:xfrm>
              <a:off x="7207200" y="0"/>
              <a:ext cx="4985993" cy="6858000"/>
            </a:xfrm>
            <a:prstGeom prst="rect">
              <a:avLst/>
            </a:prstGeom>
          </p:spPr>
        </p:pic>
        <p:sp>
          <p:nvSpPr>
            <p:cNvPr id="24" name="object 9">
              <a:extLst>
                <a:ext uri="{FF2B5EF4-FFF2-40B4-BE49-F238E27FC236}">
                  <a16:creationId xmlns:a16="http://schemas.microsoft.com/office/drawing/2014/main" id="{5F12EA49-B79C-B479-9BB2-83028DB8344C}"/>
                </a:ext>
              </a:extLst>
            </p:cNvPr>
            <p:cNvSpPr/>
            <p:nvPr/>
          </p:nvSpPr>
          <p:spPr>
            <a:xfrm>
              <a:off x="10491419" y="6349301"/>
              <a:ext cx="1478915" cy="297815"/>
            </a:xfrm>
            <a:custGeom>
              <a:avLst/>
              <a:gdLst/>
              <a:ahLst/>
              <a:cxnLst/>
              <a:rect l="l" t="t" r="r" b="b"/>
              <a:pathLst>
                <a:path w="1478915" h="297815">
                  <a:moveTo>
                    <a:pt x="180187" y="243535"/>
                  </a:moveTo>
                  <a:lnTo>
                    <a:pt x="165036" y="236283"/>
                  </a:lnTo>
                  <a:lnTo>
                    <a:pt x="132816" y="220865"/>
                  </a:lnTo>
                  <a:lnTo>
                    <a:pt x="93967" y="220865"/>
                  </a:lnTo>
                  <a:lnTo>
                    <a:pt x="89966" y="225653"/>
                  </a:lnTo>
                  <a:lnTo>
                    <a:pt x="80416" y="220611"/>
                  </a:lnTo>
                  <a:lnTo>
                    <a:pt x="65227" y="218046"/>
                  </a:lnTo>
                  <a:lnTo>
                    <a:pt x="50025" y="220611"/>
                  </a:lnTo>
                  <a:lnTo>
                    <a:pt x="49593" y="212940"/>
                  </a:lnTo>
                  <a:lnTo>
                    <a:pt x="136690" y="212940"/>
                  </a:lnTo>
                  <a:lnTo>
                    <a:pt x="133642" y="183388"/>
                  </a:lnTo>
                  <a:lnTo>
                    <a:pt x="127736" y="168059"/>
                  </a:lnTo>
                  <a:lnTo>
                    <a:pt x="114579" y="162013"/>
                  </a:lnTo>
                  <a:lnTo>
                    <a:pt x="89776" y="160324"/>
                  </a:lnTo>
                  <a:lnTo>
                    <a:pt x="55219" y="159550"/>
                  </a:lnTo>
                  <a:lnTo>
                    <a:pt x="26644" y="159486"/>
                  </a:lnTo>
                  <a:lnTo>
                    <a:pt x="7188" y="159740"/>
                  </a:lnTo>
                  <a:lnTo>
                    <a:pt x="0" y="159905"/>
                  </a:lnTo>
                  <a:lnTo>
                    <a:pt x="0" y="213334"/>
                  </a:lnTo>
                  <a:lnTo>
                    <a:pt x="47345" y="236004"/>
                  </a:lnTo>
                  <a:lnTo>
                    <a:pt x="86207" y="236004"/>
                  </a:lnTo>
                  <a:lnTo>
                    <a:pt x="90208" y="231241"/>
                  </a:lnTo>
                  <a:lnTo>
                    <a:pt x="99758" y="236283"/>
                  </a:lnTo>
                  <a:lnTo>
                    <a:pt x="114973" y="238823"/>
                  </a:lnTo>
                  <a:lnTo>
                    <a:pt x="130149" y="236283"/>
                  </a:lnTo>
                  <a:lnTo>
                    <a:pt x="130594" y="243992"/>
                  </a:lnTo>
                  <a:lnTo>
                    <a:pt x="43472" y="243992"/>
                  </a:lnTo>
                  <a:lnTo>
                    <a:pt x="46520" y="273532"/>
                  </a:lnTo>
                  <a:lnTo>
                    <a:pt x="90411" y="296545"/>
                  </a:lnTo>
                  <a:lnTo>
                    <a:pt x="153555" y="297408"/>
                  </a:lnTo>
                  <a:lnTo>
                    <a:pt x="172999" y="297167"/>
                  </a:lnTo>
                  <a:lnTo>
                    <a:pt x="180187" y="296989"/>
                  </a:lnTo>
                  <a:lnTo>
                    <a:pt x="180187" y="243535"/>
                  </a:lnTo>
                  <a:close/>
                </a:path>
                <a:path w="1478915" h="297815">
                  <a:moveTo>
                    <a:pt x="180187" y="419"/>
                  </a:moveTo>
                  <a:lnTo>
                    <a:pt x="172999" y="254"/>
                  </a:lnTo>
                  <a:lnTo>
                    <a:pt x="153555" y="0"/>
                  </a:lnTo>
                  <a:lnTo>
                    <a:pt x="124980" y="63"/>
                  </a:lnTo>
                  <a:lnTo>
                    <a:pt x="65582" y="2501"/>
                  </a:lnTo>
                  <a:lnTo>
                    <a:pt x="43472" y="53428"/>
                  </a:lnTo>
                  <a:lnTo>
                    <a:pt x="130594" y="53428"/>
                  </a:lnTo>
                  <a:lnTo>
                    <a:pt x="130149" y="61125"/>
                  </a:lnTo>
                  <a:lnTo>
                    <a:pt x="114973" y="58559"/>
                  </a:lnTo>
                  <a:lnTo>
                    <a:pt x="99758" y="61125"/>
                  </a:lnTo>
                  <a:lnTo>
                    <a:pt x="90220" y="66167"/>
                  </a:lnTo>
                  <a:lnTo>
                    <a:pt x="86207" y="61379"/>
                  </a:lnTo>
                  <a:lnTo>
                    <a:pt x="47345" y="61379"/>
                  </a:lnTo>
                  <a:lnTo>
                    <a:pt x="0" y="84048"/>
                  </a:lnTo>
                  <a:lnTo>
                    <a:pt x="0" y="137477"/>
                  </a:lnTo>
                  <a:lnTo>
                    <a:pt x="7188" y="137655"/>
                  </a:lnTo>
                  <a:lnTo>
                    <a:pt x="26644" y="137909"/>
                  </a:lnTo>
                  <a:lnTo>
                    <a:pt x="55219" y="137845"/>
                  </a:lnTo>
                  <a:lnTo>
                    <a:pt x="114579" y="135407"/>
                  </a:lnTo>
                  <a:lnTo>
                    <a:pt x="136690" y="84467"/>
                  </a:lnTo>
                  <a:lnTo>
                    <a:pt x="49593" y="84467"/>
                  </a:lnTo>
                  <a:lnTo>
                    <a:pt x="50025" y="76746"/>
                  </a:lnTo>
                  <a:lnTo>
                    <a:pt x="65227" y="79336"/>
                  </a:lnTo>
                  <a:lnTo>
                    <a:pt x="80416" y="76746"/>
                  </a:lnTo>
                  <a:lnTo>
                    <a:pt x="89954" y="71742"/>
                  </a:lnTo>
                  <a:lnTo>
                    <a:pt x="93967" y="76517"/>
                  </a:lnTo>
                  <a:lnTo>
                    <a:pt x="132816" y="76517"/>
                  </a:lnTo>
                  <a:lnTo>
                    <a:pt x="164973" y="61125"/>
                  </a:lnTo>
                  <a:lnTo>
                    <a:pt x="180187" y="53848"/>
                  </a:lnTo>
                  <a:lnTo>
                    <a:pt x="180187" y="419"/>
                  </a:lnTo>
                  <a:close/>
                </a:path>
                <a:path w="1478915" h="297815">
                  <a:moveTo>
                    <a:pt x="375018" y="159905"/>
                  </a:moveTo>
                  <a:lnTo>
                    <a:pt x="367842" y="159740"/>
                  </a:lnTo>
                  <a:lnTo>
                    <a:pt x="348386" y="159486"/>
                  </a:lnTo>
                  <a:lnTo>
                    <a:pt x="319811" y="159550"/>
                  </a:lnTo>
                  <a:lnTo>
                    <a:pt x="260426" y="162013"/>
                  </a:lnTo>
                  <a:lnTo>
                    <a:pt x="238328" y="212940"/>
                  </a:lnTo>
                  <a:lnTo>
                    <a:pt x="325424" y="212940"/>
                  </a:lnTo>
                  <a:lnTo>
                    <a:pt x="325018" y="220611"/>
                  </a:lnTo>
                  <a:lnTo>
                    <a:pt x="309791" y="218046"/>
                  </a:lnTo>
                  <a:lnTo>
                    <a:pt x="294614" y="220611"/>
                  </a:lnTo>
                  <a:lnTo>
                    <a:pt x="285051" y="225666"/>
                  </a:lnTo>
                  <a:lnTo>
                    <a:pt x="281051" y="220865"/>
                  </a:lnTo>
                  <a:lnTo>
                    <a:pt x="242189" y="220865"/>
                  </a:lnTo>
                  <a:lnTo>
                    <a:pt x="194843" y="243535"/>
                  </a:lnTo>
                  <a:lnTo>
                    <a:pt x="194843" y="296989"/>
                  </a:lnTo>
                  <a:lnTo>
                    <a:pt x="202031" y="297167"/>
                  </a:lnTo>
                  <a:lnTo>
                    <a:pt x="221475" y="297408"/>
                  </a:lnTo>
                  <a:lnTo>
                    <a:pt x="250063" y="297345"/>
                  </a:lnTo>
                  <a:lnTo>
                    <a:pt x="309435" y="294881"/>
                  </a:lnTo>
                  <a:lnTo>
                    <a:pt x="331533" y="243992"/>
                  </a:lnTo>
                  <a:lnTo>
                    <a:pt x="244411" y="243992"/>
                  </a:lnTo>
                  <a:lnTo>
                    <a:pt x="244868" y="236283"/>
                  </a:lnTo>
                  <a:lnTo>
                    <a:pt x="260032" y="238823"/>
                  </a:lnTo>
                  <a:lnTo>
                    <a:pt x="275221" y="236283"/>
                  </a:lnTo>
                  <a:lnTo>
                    <a:pt x="284810" y="231228"/>
                  </a:lnTo>
                  <a:lnTo>
                    <a:pt x="288810" y="236004"/>
                  </a:lnTo>
                  <a:lnTo>
                    <a:pt x="327672" y="236004"/>
                  </a:lnTo>
                  <a:lnTo>
                    <a:pt x="359816" y="220611"/>
                  </a:lnTo>
                  <a:lnTo>
                    <a:pt x="375018" y="213334"/>
                  </a:lnTo>
                  <a:lnTo>
                    <a:pt x="375018" y="159905"/>
                  </a:lnTo>
                  <a:close/>
                </a:path>
                <a:path w="1478915" h="297815">
                  <a:moveTo>
                    <a:pt x="375018" y="84048"/>
                  </a:moveTo>
                  <a:lnTo>
                    <a:pt x="359765" y="76746"/>
                  </a:lnTo>
                  <a:lnTo>
                    <a:pt x="327672" y="61379"/>
                  </a:lnTo>
                  <a:lnTo>
                    <a:pt x="288810" y="61379"/>
                  </a:lnTo>
                  <a:lnTo>
                    <a:pt x="284797" y="66179"/>
                  </a:lnTo>
                  <a:lnTo>
                    <a:pt x="275221" y="61125"/>
                  </a:lnTo>
                  <a:lnTo>
                    <a:pt x="260032" y="58559"/>
                  </a:lnTo>
                  <a:lnTo>
                    <a:pt x="244868" y="61125"/>
                  </a:lnTo>
                  <a:lnTo>
                    <a:pt x="244411" y="53428"/>
                  </a:lnTo>
                  <a:lnTo>
                    <a:pt x="331533" y="53428"/>
                  </a:lnTo>
                  <a:lnTo>
                    <a:pt x="328485" y="23863"/>
                  </a:lnTo>
                  <a:lnTo>
                    <a:pt x="284632" y="838"/>
                  </a:lnTo>
                  <a:lnTo>
                    <a:pt x="221475" y="0"/>
                  </a:lnTo>
                  <a:lnTo>
                    <a:pt x="202031" y="254"/>
                  </a:lnTo>
                  <a:lnTo>
                    <a:pt x="194843" y="419"/>
                  </a:lnTo>
                  <a:lnTo>
                    <a:pt x="194843" y="53848"/>
                  </a:lnTo>
                  <a:lnTo>
                    <a:pt x="242189" y="76517"/>
                  </a:lnTo>
                  <a:lnTo>
                    <a:pt x="281051" y="76517"/>
                  </a:lnTo>
                  <a:lnTo>
                    <a:pt x="285064" y="71729"/>
                  </a:lnTo>
                  <a:lnTo>
                    <a:pt x="294614" y="76746"/>
                  </a:lnTo>
                  <a:lnTo>
                    <a:pt x="309791" y="79336"/>
                  </a:lnTo>
                  <a:lnTo>
                    <a:pt x="325018" y="76746"/>
                  </a:lnTo>
                  <a:lnTo>
                    <a:pt x="325424" y="84467"/>
                  </a:lnTo>
                  <a:lnTo>
                    <a:pt x="238328" y="84467"/>
                  </a:lnTo>
                  <a:lnTo>
                    <a:pt x="241363" y="114033"/>
                  </a:lnTo>
                  <a:lnTo>
                    <a:pt x="285242" y="137058"/>
                  </a:lnTo>
                  <a:lnTo>
                    <a:pt x="348386" y="137909"/>
                  </a:lnTo>
                  <a:lnTo>
                    <a:pt x="367842" y="137655"/>
                  </a:lnTo>
                  <a:lnTo>
                    <a:pt x="375018" y="137477"/>
                  </a:lnTo>
                  <a:lnTo>
                    <a:pt x="375018" y="84048"/>
                  </a:lnTo>
                  <a:close/>
                </a:path>
                <a:path w="1478915" h="297815">
                  <a:moveTo>
                    <a:pt x="609498" y="171945"/>
                  </a:moveTo>
                  <a:lnTo>
                    <a:pt x="575589" y="171945"/>
                  </a:lnTo>
                  <a:lnTo>
                    <a:pt x="570865" y="190233"/>
                  </a:lnTo>
                  <a:lnTo>
                    <a:pt x="560832" y="205092"/>
                  </a:lnTo>
                  <a:lnTo>
                    <a:pt x="545553" y="215061"/>
                  </a:lnTo>
                  <a:lnTo>
                    <a:pt x="525018" y="218706"/>
                  </a:lnTo>
                  <a:lnTo>
                    <a:pt x="497662" y="212902"/>
                  </a:lnTo>
                  <a:lnTo>
                    <a:pt x="478929" y="197548"/>
                  </a:lnTo>
                  <a:lnTo>
                    <a:pt x="468172" y="175793"/>
                  </a:lnTo>
                  <a:lnTo>
                    <a:pt x="464731" y="150723"/>
                  </a:lnTo>
                  <a:lnTo>
                    <a:pt x="468172" y="125653"/>
                  </a:lnTo>
                  <a:lnTo>
                    <a:pt x="478929" y="103898"/>
                  </a:lnTo>
                  <a:lnTo>
                    <a:pt x="497662" y="88557"/>
                  </a:lnTo>
                  <a:lnTo>
                    <a:pt x="525018" y="82753"/>
                  </a:lnTo>
                  <a:lnTo>
                    <a:pt x="544118" y="85420"/>
                  </a:lnTo>
                  <a:lnTo>
                    <a:pt x="558393" y="92811"/>
                  </a:lnTo>
                  <a:lnTo>
                    <a:pt x="568363" y="104063"/>
                  </a:lnTo>
                  <a:lnTo>
                    <a:pt x="574484" y="118249"/>
                  </a:lnTo>
                  <a:lnTo>
                    <a:pt x="609219" y="118249"/>
                  </a:lnTo>
                  <a:lnTo>
                    <a:pt x="591248" y="82753"/>
                  </a:lnTo>
                  <a:lnTo>
                    <a:pt x="556463" y="61518"/>
                  </a:lnTo>
                  <a:lnTo>
                    <a:pt x="525018" y="57289"/>
                  </a:lnTo>
                  <a:lnTo>
                    <a:pt x="485076" y="64719"/>
                  </a:lnTo>
                  <a:lnTo>
                    <a:pt x="455206" y="84899"/>
                  </a:lnTo>
                  <a:lnTo>
                    <a:pt x="436473" y="114630"/>
                  </a:lnTo>
                  <a:lnTo>
                    <a:pt x="429983" y="150723"/>
                  </a:lnTo>
                  <a:lnTo>
                    <a:pt x="436473" y="186829"/>
                  </a:lnTo>
                  <a:lnTo>
                    <a:pt x="455206" y="216560"/>
                  </a:lnTo>
                  <a:lnTo>
                    <a:pt x="485076" y="236740"/>
                  </a:lnTo>
                  <a:lnTo>
                    <a:pt x="525018" y="244170"/>
                  </a:lnTo>
                  <a:lnTo>
                    <a:pt x="558114" y="238899"/>
                  </a:lnTo>
                  <a:lnTo>
                    <a:pt x="584250" y="224091"/>
                  </a:lnTo>
                  <a:lnTo>
                    <a:pt x="588403" y="218706"/>
                  </a:lnTo>
                  <a:lnTo>
                    <a:pt x="601891" y="201256"/>
                  </a:lnTo>
                  <a:lnTo>
                    <a:pt x="609498" y="171945"/>
                  </a:lnTo>
                  <a:close/>
                </a:path>
                <a:path w="1478915" h="297815">
                  <a:moveTo>
                    <a:pt x="768578" y="219913"/>
                  </a:moveTo>
                  <a:lnTo>
                    <a:pt x="765124" y="220395"/>
                  </a:lnTo>
                  <a:lnTo>
                    <a:pt x="754595" y="220395"/>
                  </a:lnTo>
                  <a:lnTo>
                    <a:pt x="752881" y="217614"/>
                  </a:lnTo>
                  <a:lnTo>
                    <a:pt x="752881" y="173469"/>
                  </a:lnTo>
                  <a:lnTo>
                    <a:pt x="752881" y="142163"/>
                  </a:lnTo>
                  <a:lnTo>
                    <a:pt x="715175" y="105791"/>
                  </a:lnTo>
                  <a:lnTo>
                    <a:pt x="693762" y="103708"/>
                  </a:lnTo>
                  <a:lnTo>
                    <a:pt x="669912" y="105803"/>
                  </a:lnTo>
                  <a:lnTo>
                    <a:pt x="648931" y="112966"/>
                  </a:lnTo>
                  <a:lnTo>
                    <a:pt x="633615" y="126530"/>
                  </a:lnTo>
                  <a:lnTo>
                    <a:pt x="626745" y="147840"/>
                  </a:lnTo>
                  <a:lnTo>
                    <a:pt x="659269" y="147840"/>
                  </a:lnTo>
                  <a:lnTo>
                    <a:pt x="662393" y="138493"/>
                  </a:lnTo>
                  <a:lnTo>
                    <a:pt x="669226" y="131927"/>
                  </a:lnTo>
                  <a:lnTo>
                    <a:pt x="679221" y="128054"/>
                  </a:lnTo>
                  <a:lnTo>
                    <a:pt x="691807" y="126771"/>
                  </a:lnTo>
                  <a:lnTo>
                    <a:pt x="702119" y="127457"/>
                  </a:lnTo>
                  <a:lnTo>
                    <a:pt x="711987" y="130073"/>
                  </a:lnTo>
                  <a:lnTo>
                    <a:pt x="719404" y="135534"/>
                  </a:lnTo>
                  <a:lnTo>
                    <a:pt x="722325" y="144729"/>
                  </a:lnTo>
                  <a:lnTo>
                    <a:pt x="720318" y="150075"/>
                  </a:lnTo>
                  <a:lnTo>
                    <a:pt x="720318" y="173469"/>
                  </a:lnTo>
                  <a:lnTo>
                    <a:pt x="720318" y="195262"/>
                  </a:lnTo>
                  <a:lnTo>
                    <a:pt x="716622" y="206984"/>
                  </a:lnTo>
                  <a:lnTo>
                    <a:pt x="707428" y="214757"/>
                  </a:lnTo>
                  <a:lnTo>
                    <a:pt x="695553" y="219062"/>
                  </a:lnTo>
                  <a:lnTo>
                    <a:pt x="683818" y="220395"/>
                  </a:lnTo>
                  <a:lnTo>
                    <a:pt x="674319" y="219595"/>
                  </a:lnTo>
                  <a:lnTo>
                    <a:pt x="664552" y="216852"/>
                  </a:lnTo>
                  <a:lnTo>
                    <a:pt x="656932" y="211658"/>
                  </a:lnTo>
                  <a:lnTo>
                    <a:pt x="653859" y="203492"/>
                  </a:lnTo>
                  <a:lnTo>
                    <a:pt x="656043" y="193840"/>
                  </a:lnTo>
                  <a:lnTo>
                    <a:pt x="701967" y="178790"/>
                  </a:lnTo>
                  <a:lnTo>
                    <a:pt x="711885" y="176885"/>
                  </a:lnTo>
                  <a:lnTo>
                    <a:pt x="720318" y="173469"/>
                  </a:lnTo>
                  <a:lnTo>
                    <a:pt x="720318" y="150075"/>
                  </a:lnTo>
                  <a:lnTo>
                    <a:pt x="718705" y="154368"/>
                  </a:lnTo>
                  <a:lnTo>
                    <a:pt x="708990" y="159105"/>
                  </a:lnTo>
                  <a:lnTo>
                    <a:pt x="694880" y="161340"/>
                  </a:lnTo>
                  <a:lnTo>
                    <a:pt x="678091" y="163474"/>
                  </a:lnTo>
                  <a:lnTo>
                    <a:pt x="657682" y="166471"/>
                  </a:lnTo>
                  <a:lnTo>
                    <a:pt x="639457" y="172770"/>
                  </a:lnTo>
                  <a:lnTo>
                    <a:pt x="626364" y="184759"/>
                  </a:lnTo>
                  <a:lnTo>
                    <a:pt x="621334" y="204762"/>
                  </a:lnTo>
                  <a:lnTo>
                    <a:pt x="625487" y="221754"/>
                  </a:lnTo>
                  <a:lnTo>
                    <a:pt x="636625" y="233857"/>
                  </a:lnTo>
                  <a:lnTo>
                    <a:pt x="652729" y="241096"/>
                  </a:lnTo>
                  <a:lnTo>
                    <a:pt x="671817" y="243509"/>
                  </a:lnTo>
                  <a:lnTo>
                    <a:pt x="685342" y="242570"/>
                  </a:lnTo>
                  <a:lnTo>
                    <a:pt x="699071" y="239661"/>
                  </a:lnTo>
                  <a:lnTo>
                    <a:pt x="711949" y="234619"/>
                  </a:lnTo>
                  <a:lnTo>
                    <a:pt x="722909" y="227330"/>
                  </a:lnTo>
                  <a:lnTo>
                    <a:pt x="726059" y="234950"/>
                  </a:lnTo>
                  <a:lnTo>
                    <a:pt x="731494" y="239941"/>
                  </a:lnTo>
                  <a:lnTo>
                    <a:pt x="738898" y="242684"/>
                  </a:lnTo>
                  <a:lnTo>
                    <a:pt x="747979" y="243509"/>
                  </a:lnTo>
                  <a:lnTo>
                    <a:pt x="753427" y="243509"/>
                  </a:lnTo>
                  <a:lnTo>
                    <a:pt x="763689" y="241681"/>
                  </a:lnTo>
                  <a:lnTo>
                    <a:pt x="768578" y="240157"/>
                  </a:lnTo>
                  <a:lnTo>
                    <a:pt x="768578" y="227330"/>
                  </a:lnTo>
                  <a:lnTo>
                    <a:pt x="768578" y="220395"/>
                  </a:lnTo>
                  <a:lnTo>
                    <a:pt x="768578" y="219913"/>
                  </a:lnTo>
                  <a:close/>
                </a:path>
                <a:path w="1478915" h="297815">
                  <a:moveTo>
                    <a:pt x="1004811" y="239890"/>
                  </a:moveTo>
                  <a:lnTo>
                    <a:pt x="1004760" y="147993"/>
                  </a:lnTo>
                  <a:lnTo>
                    <a:pt x="1001483" y="127723"/>
                  </a:lnTo>
                  <a:lnTo>
                    <a:pt x="1000810" y="126771"/>
                  </a:lnTo>
                  <a:lnTo>
                    <a:pt x="1000074" y="125730"/>
                  </a:lnTo>
                  <a:lnTo>
                    <a:pt x="991806" y="113906"/>
                  </a:lnTo>
                  <a:lnTo>
                    <a:pt x="976299" y="106133"/>
                  </a:lnTo>
                  <a:lnTo>
                    <a:pt x="955459" y="103708"/>
                  </a:lnTo>
                  <a:lnTo>
                    <a:pt x="940752" y="105244"/>
                  </a:lnTo>
                  <a:lnTo>
                    <a:pt x="928408" y="109639"/>
                  </a:lnTo>
                  <a:lnTo>
                    <a:pt x="918032" y="116573"/>
                  </a:lnTo>
                  <a:lnTo>
                    <a:pt x="909231" y="125730"/>
                  </a:lnTo>
                  <a:lnTo>
                    <a:pt x="902538" y="115912"/>
                  </a:lnTo>
                  <a:lnTo>
                    <a:pt x="892835" y="109054"/>
                  </a:lnTo>
                  <a:lnTo>
                    <a:pt x="880999" y="105029"/>
                  </a:lnTo>
                  <a:lnTo>
                    <a:pt x="867867" y="103708"/>
                  </a:lnTo>
                  <a:lnTo>
                    <a:pt x="852284" y="105321"/>
                  </a:lnTo>
                  <a:lnTo>
                    <a:pt x="840054" y="109829"/>
                  </a:lnTo>
                  <a:lnTo>
                    <a:pt x="830389" y="116789"/>
                  </a:lnTo>
                  <a:lnTo>
                    <a:pt x="822477" y="125730"/>
                  </a:lnTo>
                  <a:lnTo>
                    <a:pt x="821626" y="125730"/>
                  </a:lnTo>
                  <a:lnTo>
                    <a:pt x="821626" y="107302"/>
                  </a:lnTo>
                  <a:lnTo>
                    <a:pt x="790841" y="107302"/>
                  </a:lnTo>
                  <a:lnTo>
                    <a:pt x="790841" y="239890"/>
                  </a:lnTo>
                  <a:lnTo>
                    <a:pt x="823379" y="239890"/>
                  </a:lnTo>
                  <a:lnTo>
                    <a:pt x="823379" y="161175"/>
                  </a:lnTo>
                  <a:lnTo>
                    <a:pt x="826046" y="146481"/>
                  </a:lnTo>
                  <a:lnTo>
                    <a:pt x="833183" y="135699"/>
                  </a:lnTo>
                  <a:lnTo>
                    <a:pt x="843457" y="129044"/>
                  </a:lnTo>
                  <a:lnTo>
                    <a:pt x="855586" y="126771"/>
                  </a:lnTo>
                  <a:lnTo>
                    <a:pt x="867956" y="128587"/>
                  </a:lnTo>
                  <a:lnTo>
                    <a:pt x="875969" y="133934"/>
                  </a:lnTo>
                  <a:lnTo>
                    <a:pt x="880287" y="142697"/>
                  </a:lnTo>
                  <a:lnTo>
                    <a:pt x="881570" y="154724"/>
                  </a:lnTo>
                  <a:lnTo>
                    <a:pt x="881570" y="239890"/>
                  </a:lnTo>
                  <a:lnTo>
                    <a:pt x="914095" y="239890"/>
                  </a:lnTo>
                  <a:lnTo>
                    <a:pt x="914222" y="161175"/>
                  </a:lnTo>
                  <a:lnTo>
                    <a:pt x="945464" y="126771"/>
                  </a:lnTo>
                  <a:lnTo>
                    <a:pt x="960374" y="129387"/>
                  </a:lnTo>
                  <a:lnTo>
                    <a:pt x="968425" y="136715"/>
                  </a:lnTo>
                  <a:lnTo>
                    <a:pt x="971715" y="147993"/>
                  </a:lnTo>
                  <a:lnTo>
                    <a:pt x="972286" y="161175"/>
                  </a:lnTo>
                  <a:lnTo>
                    <a:pt x="972337" y="239890"/>
                  </a:lnTo>
                  <a:lnTo>
                    <a:pt x="1004811" y="239890"/>
                  </a:lnTo>
                  <a:close/>
                </a:path>
                <a:path w="1478915" h="297815">
                  <a:moveTo>
                    <a:pt x="1168565" y="56756"/>
                  </a:moveTo>
                  <a:lnTo>
                    <a:pt x="1137196" y="56756"/>
                  </a:lnTo>
                  <a:lnTo>
                    <a:pt x="1137196" y="173469"/>
                  </a:lnTo>
                  <a:lnTo>
                    <a:pt x="1134821" y="190538"/>
                  </a:lnTo>
                  <a:lnTo>
                    <a:pt x="1127429" y="205587"/>
                  </a:lnTo>
                  <a:lnTo>
                    <a:pt x="1114564" y="216306"/>
                  </a:lnTo>
                  <a:lnTo>
                    <a:pt x="1095832" y="220395"/>
                  </a:lnTo>
                  <a:lnTo>
                    <a:pt x="1077544" y="216509"/>
                  </a:lnTo>
                  <a:lnTo>
                    <a:pt x="1064844" y="206260"/>
                  </a:lnTo>
                  <a:lnTo>
                    <a:pt x="1057440" y="191731"/>
                  </a:lnTo>
                  <a:lnTo>
                    <a:pt x="1055039" y="175006"/>
                  </a:lnTo>
                  <a:lnTo>
                    <a:pt x="1057211" y="157403"/>
                  </a:lnTo>
                  <a:lnTo>
                    <a:pt x="1064260" y="141947"/>
                  </a:lnTo>
                  <a:lnTo>
                    <a:pt x="1077048" y="130962"/>
                  </a:lnTo>
                  <a:lnTo>
                    <a:pt x="1096403" y="126771"/>
                  </a:lnTo>
                  <a:lnTo>
                    <a:pt x="1113383" y="129959"/>
                  </a:lnTo>
                  <a:lnTo>
                    <a:pt x="1126223" y="139153"/>
                  </a:lnTo>
                  <a:lnTo>
                    <a:pt x="1134364" y="153835"/>
                  </a:lnTo>
                  <a:lnTo>
                    <a:pt x="1137196" y="173469"/>
                  </a:lnTo>
                  <a:lnTo>
                    <a:pt x="1137196" y="56756"/>
                  </a:lnTo>
                  <a:lnTo>
                    <a:pt x="1136078" y="56756"/>
                  </a:lnTo>
                  <a:lnTo>
                    <a:pt x="1136078" y="124485"/>
                  </a:lnTo>
                  <a:lnTo>
                    <a:pt x="1135507" y="124485"/>
                  </a:lnTo>
                  <a:lnTo>
                    <a:pt x="1126223" y="115074"/>
                  </a:lnTo>
                  <a:lnTo>
                    <a:pt x="1114171" y="108623"/>
                  </a:lnTo>
                  <a:lnTo>
                    <a:pt x="1100505" y="104902"/>
                  </a:lnTo>
                  <a:lnTo>
                    <a:pt x="1086408" y="103708"/>
                  </a:lnTo>
                  <a:lnTo>
                    <a:pt x="1062824" y="107746"/>
                  </a:lnTo>
                  <a:lnTo>
                    <a:pt x="1042365" y="120218"/>
                  </a:lnTo>
                  <a:lnTo>
                    <a:pt x="1027963" y="141681"/>
                  </a:lnTo>
                  <a:lnTo>
                    <a:pt x="1022515" y="172681"/>
                  </a:lnTo>
                  <a:lnTo>
                    <a:pt x="1026769" y="200533"/>
                  </a:lnTo>
                  <a:lnTo>
                    <a:pt x="1039596" y="223012"/>
                  </a:lnTo>
                  <a:lnTo>
                    <a:pt x="1061148" y="238036"/>
                  </a:lnTo>
                  <a:lnTo>
                    <a:pt x="1091539" y="243509"/>
                  </a:lnTo>
                  <a:lnTo>
                    <a:pt x="1105306" y="242277"/>
                  </a:lnTo>
                  <a:lnTo>
                    <a:pt x="1118120" y="238404"/>
                  </a:lnTo>
                  <a:lnTo>
                    <a:pt x="1129055" y="231711"/>
                  </a:lnTo>
                  <a:lnTo>
                    <a:pt x="1137196" y="221957"/>
                  </a:lnTo>
                  <a:lnTo>
                    <a:pt x="1137767" y="221957"/>
                  </a:lnTo>
                  <a:lnTo>
                    <a:pt x="1137767" y="239890"/>
                  </a:lnTo>
                  <a:lnTo>
                    <a:pt x="1168565" y="239890"/>
                  </a:lnTo>
                  <a:lnTo>
                    <a:pt x="1168565" y="221957"/>
                  </a:lnTo>
                  <a:lnTo>
                    <a:pt x="1168565" y="220395"/>
                  </a:lnTo>
                  <a:lnTo>
                    <a:pt x="1168565" y="126771"/>
                  </a:lnTo>
                  <a:lnTo>
                    <a:pt x="1168565" y="124485"/>
                  </a:lnTo>
                  <a:lnTo>
                    <a:pt x="1168565" y="56756"/>
                  </a:lnTo>
                  <a:close/>
                </a:path>
                <a:path w="1478915" h="297815">
                  <a:moveTo>
                    <a:pt x="1329080" y="181165"/>
                  </a:moveTo>
                  <a:lnTo>
                    <a:pt x="1327721" y="161912"/>
                  </a:lnTo>
                  <a:lnTo>
                    <a:pt x="1327048" y="152285"/>
                  </a:lnTo>
                  <a:lnTo>
                    <a:pt x="1313764" y="127520"/>
                  </a:lnTo>
                  <a:lnTo>
                    <a:pt x="1312760" y="126771"/>
                  </a:lnTo>
                  <a:lnTo>
                    <a:pt x="1296555" y="114604"/>
                  </a:lnTo>
                  <a:lnTo>
                    <a:pt x="1296555" y="161912"/>
                  </a:lnTo>
                  <a:lnTo>
                    <a:pt x="1220635" y="161912"/>
                  </a:lnTo>
                  <a:lnTo>
                    <a:pt x="1223911" y="148094"/>
                  </a:lnTo>
                  <a:lnTo>
                    <a:pt x="1231938" y="136944"/>
                  </a:lnTo>
                  <a:lnTo>
                    <a:pt x="1244028" y="129489"/>
                  </a:lnTo>
                  <a:lnTo>
                    <a:pt x="1259471" y="126771"/>
                  </a:lnTo>
                  <a:lnTo>
                    <a:pt x="1274394" y="129667"/>
                  </a:lnTo>
                  <a:lnTo>
                    <a:pt x="1285849" y="137414"/>
                  </a:lnTo>
                  <a:lnTo>
                    <a:pt x="1293380" y="148628"/>
                  </a:lnTo>
                  <a:lnTo>
                    <a:pt x="1296555" y="161912"/>
                  </a:lnTo>
                  <a:lnTo>
                    <a:pt x="1296555" y="114604"/>
                  </a:lnTo>
                  <a:lnTo>
                    <a:pt x="1290739" y="110223"/>
                  </a:lnTo>
                  <a:lnTo>
                    <a:pt x="1259471" y="103708"/>
                  </a:lnTo>
                  <a:lnTo>
                    <a:pt x="1229779" y="109347"/>
                  </a:lnTo>
                  <a:lnTo>
                    <a:pt x="1207312" y="124574"/>
                  </a:lnTo>
                  <a:lnTo>
                    <a:pt x="1193076" y="146888"/>
                  </a:lnTo>
                  <a:lnTo>
                    <a:pt x="1188110" y="173736"/>
                  </a:lnTo>
                  <a:lnTo>
                    <a:pt x="1192898" y="201841"/>
                  </a:lnTo>
                  <a:lnTo>
                    <a:pt x="1206881" y="223913"/>
                  </a:lnTo>
                  <a:lnTo>
                    <a:pt x="1229525" y="238340"/>
                  </a:lnTo>
                  <a:lnTo>
                    <a:pt x="1260309" y="243509"/>
                  </a:lnTo>
                  <a:lnTo>
                    <a:pt x="1283347" y="240525"/>
                  </a:lnTo>
                  <a:lnTo>
                    <a:pt x="1303121" y="231800"/>
                  </a:lnTo>
                  <a:lnTo>
                    <a:pt x="1315250" y="220395"/>
                  </a:lnTo>
                  <a:lnTo>
                    <a:pt x="1318183" y="217639"/>
                  </a:lnTo>
                  <a:lnTo>
                    <a:pt x="1327073" y="198361"/>
                  </a:lnTo>
                  <a:lnTo>
                    <a:pt x="1296289" y="198361"/>
                  </a:lnTo>
                  <a:lnTo>
                    <a:pt x="1290904" y="207962"/>
                  </a:lnTo>
                  <a:lnTo>
                    <a:pt x="1283220" y="214858"/>
                  </a:lnTo>
                  <a:lnTo>
                    <a:pt x="1273073" y="219011"/>
                  </a:lnTo>
                  <a:lnTo>
                    <a:pt x="1260309" y="220395"/>
                  </a:lnTo>
                  <a:lnTo>
                    <a:pt x="1242695" y="217182"/>
                  </a:lnTo>
                  <a:lnTo>
                    <a:pt x="1230325" y="208572"/>
                  </a:lnTo>
                  <a:lnTo>
                    <a:pt x="1223035" y="196062"/>
                  </a:lnTo>
                  <a:lnTo>
                    <a:pt x="1220635" y="181165"/>
                  </a:lnTo>
                  <a:lnTo>
                    <a:pt x="1329080" y="181165"/>
                  </a:lnTo>
                  <a:close/>
                </a:path>
                <a:path w="1478915" h="297815">
                  <a:moveTo>
                    <a:pt x="1478572" y="148882"/>
                  </a:moveTo>
                  <a:lnTo>
                    <a:pt x="1448003" y="106578"/>
                  </a:lnTo>
                  <a:lnTo>
                    <a:pt x="1426362" y="103708"/>
                  </a:lnTo>
                  <a:lnTo>
                    <a:pt x="1412379" y="105333"/>
                  </a:lnTo>
                  <a:lnTo>
                    <a:pt x="1399781" y="110020"/>
                  </a:lnTo>
                  <a:lnTo>
                    <a:pt x="1388986" y="117436"/>
                  </a:lnTo>
                  <a:lnTo>
                    <a:pt x="1380439" y="127292"/>
                  </a:lnTo>
                  <a:lnTo>
                    <a:pt x="1379855" y="126771"/>
                  </a:lnTo>
                  <a:lnTo>
                    <a:pt x="1379855" y="107302"/>
                  </a:lnTo>
                  <a:lnTo>
                    <a:pt x="1349019" y="107302"/>
                  </a:lnTo>
                  <a:lnTo>
                    <a:pt x="1349019" y="239890"/>
                  </a:lnTo>
                  <a:lnTo>
                    <a:pt x="1381556" y="239890"/>
                  </a:lnTo>
                  <a:lnTo>
                    <a:pt x="1381556" y="161683"/>
                  </a:lnTo>
                  <a:lnTo>
                    <a:pt x="1384084" y="147993"/>
                  </a:lnTo>
                  <a:lnTo>
                    <a:pt x="1391285" y="136906"/>
                  </a:lnTo>
                  <a:lnTo>
                    <a:pt x="1402537" y="129489"/>
                  </a:lnTo>
                  <a:lnTo>
                    <a:pt x="1414437" y="127292"/>
                  </a:lnTo>
                  <a:lnTo>
                    <a:pt x="1417256" y="126771"/>
                  </a:lnTo>
                  <a:lnTo>
                    <a:pt x="1429740" y="128498"/>
                  </a:lnTo>
                  <a:lnTo>
                    <a:pt x="1438617" y="133858"/>
                  </a:lnTo>
                  <a:lnTo>
                    <a:pt x="1444002" y="143116"/>
                  </a:lnTo>
                  <a:lnTo>
                    <a:pt x="1446034" y="156514"/>
                  </a:lnTo>
                  <a:lnTo>
                    <a:pt x="1446034" y="239890"/>
                  </a:lnTo>
                  <a:lnTo>
                    <a:pt x="1478572" y="239890"/>
                  </a:lnTo>
                  <a:lnTo>
                    <a:pt x="1478572" y="148882"/>
                  </a:lnTo>
                  <a:close/>
                </a:path>
              </a:pathLst>
            </a:custGeom>
            <a:solidFill>
              <a:srgbClr val="FFFFFF"/>
            </a:solidFill>
          </p:spPr>
          <p:txBody>
            <a:bodyPr wrap="square" lIns="0" tIns="0" rIns="0" bIns="0" rtlCol="0"/>
            <a:lstStyle/>
            <a:p>
              <a:endParaRPr dirty="0"/>
            </a:p>
          </p:txBody>
        </p:sp>
      </p:grpSp>
      <p:sp>
        <p:nvSpPr>
          <p:cNvPr id="29" name="object 7">
            <a:extLst>
              <a:ext uri="{FF2B5EF4-FFF2-40B4-BE49-F238E27FC236}">
                <a16:creationId xmlns:a16="http://schemas.microsoft.com/office/drawing/2014/main" id="{A16DAEE1-4F11-BC64-1A14-8EA4FD0E552E}"/>
              </a:ext>
            </a:extLst>
          </p:cNvPr>
          <p:cNvSpPr/>
          <p:nvPr userDrawn="1"/>
        </p:nvSpPr>
        <p:spPr>
          <a:xfrm>
            <a:off x="917713" y="3765350"/>
            <a:ext cx="5819775" cy="0"/>
          </a:xfrm>
          <a:custGeom>
            <a:avLst/>
            <a:gdLst/>
            <a:ahLst/>
            <a:cxnLst/>
            <a:rect l="l" t="t" r="r" b="b"/>
            <a:pathLst>
              <a:path w="5819775">
                <a:moveTo>
                  <a:pt x="0" y="0"/>
                </a:moveTo>
                <a:lnTo>
                  <a:pt x="5819394" y="0"/>
                </a:lnTo>
              </a:path>
            </a:pathLst>
          </a:custGeom>
          <a:ln w="25400">
            <a:solidFill>
              <a:srgbClr val="B9BF61"/>
            </a:solidFill>
          </a:ln>
        </p:spPr>
        <p:txBody>
          <a:bodyPr wrap="square" lIns="0" tIns="0" rIns="0" bIns="0" rtlCol="0"/>
          <a:lstStyle/>
          <a:p>
            <a:endParaRPr/>
          </a:p>
        </p:txBody>
      </p:sp>
      <p:sp>
        <p:nvSpPr>
          <p:cNvPr id="5" name="Date Placeholder 3">
            <a:extLst>
              <a:ext uri="{FF2B5EF4-FFF2-40B4-BE49-F238E27FC236}">
                <a16:creationId xmlns:a16="http://schemas.microsoft.com/office/drawing/2014/main" id="{42EDB735-F79F-84B9-8799-546EA61D6235}"/>
              </a:ext>
            </a:extLst>
          </p:cNvPr>
          <p:cNvSpPr>
            <a:spLocks noGrp="1"/>
          </p:cNvSpPr>
          <p:nvPr>
            <p:ph type="dt" sz="half" idx="10"/>
          </p:nvPr>
        </p:nvSpPr>
        <p:spPr>
          <a:xfrm>
            <a:off x="838200" y="6356350"/>
            <a:ext cx="2743200" cy="365125"/>
          </a:xfrm>
          <a:prstGeom prst="rect">
            <a:avLst/>
          </a:prstGeom>
        </p:spPr>
        <p:txBody>
          <a:bodyPr/>
          <a:lstStyle>
            <a:lvl1pPr>
              <a:defRPr/>
            </a:lvl1pPr>
          </a:lstStyle>
          <a:p>
            <a:fld id="{00CFDB79-E735-4FBE-927A-2D3B6EB77C66}" type="datetime1">
              <a:rPr lang="en-US" smtClean="0"/>
              <a:t>3/11/2025</a:t>
            </a:fld>
            <a:endParaRPr lang="en-GB" dirty="0"/>
          </a:p>
        </p:txBody>
      </p:sp>
    </p:spTree>
    <p:extLst>
      <p:ext uri="{BB962C8B-B14F-4D97-AF65-F5344CB8AC3E}">
        <p14:creationId xmlns:p14="http://schemas.microsoft.com/office/powerpoint/2010/main" val="3920487434"/>
      </p:ext>
    </p:extLst>
  </p:cSld>
  <p:clrMapOvr>
    <a:masterClrMapping/>
  </p:clrMapOvr>
  <p:hf sldNum="0"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13914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81529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B42A7-A7E4-D1CC-6431-87A67F241A01}"/>
              </a:ext>
            </a:extLst>
          </p:cNvPr>
          <p:cNvSpPr>
            <a:spLocks noGrp="1"/>
          </p:cNvSpPr>
          <p:nvPr>
            <p:ph type="title"/>
          </p:nvPr>
        </p:nvSpPr>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565E33ED-E698-3331-4AE5-2F45400EE074}"/>
              </a:ext>
            </a:extLst>
          </p:cNvPr>
          <p:cNvSpPr>
            <a:spLocks noGrp="1"/>
          </p:cNvSpPr>
          <p:nvPr>
            <p:ph idx="1"/>
          </p:nvPr>
        </p:nvSpPr>
        <p:spPr/>
        <p:txBody>
          <a:bodyPr>
            <a:normAutofit/>
          </a:bodyPr>
          <a:lstStyle>
            <a:lvl1pPr>
              <a:defRPr sz="16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FF2B5EF4-FFF2-40B4-BE49-F238E27FC236}">
                <a16:creationId xmlns:a16="http://schemas.microsoft.com/office/drawing/2014/main" id="{40271713-93E5-7452-B3D5-1A33DC36C567}"/>
              </a:ext>
            </a:extLst>
          </p:cNvPr>
          <p:cNvSpPr>
            <a:spLocks noGrp="1"/>
          </p:cNvSpPr>
          <p:nvPr>
            <p:ph type="ftr" sz="quarter" idx="11"/>
          </p:nvPr>
        </p:nvSpPr>
        <p:spPr>
          <a:xfrm>
            <a:off x="838200" y="6418911"/>
            <a:ext cx="94356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B1FB29F9-C6BA-FF76-448A-DA95E6023B2F}"/>
              </a:ext>
            </a:extLst>
          </p:cNvPr>
          <p:cNvSpPr>
            <a:spLocks noGrp="1"/>
          </p:cNvSpPr>
          <p:nvPr>
            <p:ph type="sldNum" sz="quarter" idx="12"/>
          </p:nvPr>
        </p:nvSpPr>
        <p:spPr/>
        <p:txBody>
          <a:bodyPr/>
          <a:lstStyle/>
          <a:p>
            <a:fld id="{E99D6286-9882-44A2-8896-5DF2107D801A}" type="slidenum">
              <a:rPr lang="en-GB" smtClean="0"/>
              <a:t>‹#›</a:t>
            </a:fld>
            <a:endParaRPr lang="en-GB"/>
          </a:p>
        </p:txBody>
      </p:sp>
    </p:spTree>
    <p:extLst>
      <p:ext uri="{BB962C8B-B14F-4D97-AF65-F5344CB8AC3E}">
        <p14:creationId xmlns:p14="http://schemas.microsoft.com/office/powerpoint/2010/main" val="2706580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9" name="object 8">
            <a:extLst>
              <a:ext uri="{FF2B5EF4-FFF2-40B4-BE49-F238E27FC236}">
                <a16:creationId xmlns:a16="http://schemas.microsoft.com/office/drawing/2014/main" id="{FA0EDF6A-EEEB-9BE1-DDAB-8ACBE5C437A5}"/>
              </a:ext>
            </a:extLst>
          </p:cNvPr>
          <p:cNvSpPr/>
          <p:nvPr userDrawn="1"/>
        </p:nvSpPr>
        <p:spPr>
          <a:xfrm>
            <a:off x="0" y="1472566"/>
            <a:ext cx="8839200" cy="1956434"/>
          </a:xfrm>
          <a:custGeom>
            <a:avLst/>
            <a:gdLst/>
            <a:ahLst/>
            <a:cxnLst/>
            <a:rect l="l" t="t" r="r" b="b"/>
            <a:pathLst>
              <a:path w="8580755" h="1956435">
                <a:moveTo>
                  <a:pt x="8580602" y="0"/>
                </a:moveTo>
                <a:lnTo>
                  <a:pt x="0" y="0"/>
                </a:lnTo>
                <a:lnTo>
                  <a:pt x="0" y="1956003"/>
                </a:lnTo>
                <a:lnTo>
                  <a:pt x="8580602" y="1956003"/>
                </a:lnTo>
                <a:lnTo>
                  <a:pt x="8580602" y="0"/>
                </a:lnTo>
                <a:close/>
              </a:path>
            </a:pathLst>
          </a:custGeom>
          <a:gradFill>
            <a:gsLst>
              <a:gs pos="100000">
                <a:schemeClr val="bg1">
                  <a:alpha val="0"/>
                </a:schemeClr>
              </a:gs>
              <a:gs pos="0">
                <a:schemeClr val="bg1"/>
              </a:gs>
            </a:gsLst>
            <a:lin ang="0" scaled="0"/>
          </a:gradFill>
        </p:spPr>
        <p:txBody>
          <a:bodyPr wrap="square" lIns="0" tIns="0" rIns="0" bIns="0" rtlCol="0"/>
          <a:lstStyle/>
          <a:p>
            <a:endParaRPr/>
          </a:p>
        </p:txBody>
      </p:sp>
      <p:sp>
        <p:nvSpPr>
          <p:cNvPr id="2" name="Title 1">
            <a:extLst>
              <a:ext uri="{FF2B5EF4-FFF2-40B4-BE49-F238E27FC236}">
                <a16:creationId xmlns:a16="http://schemas.microsoft.com/office/drawing/2014/main" id="{D522C23E-569A-8212-17CC-549EF53C3F67}"/>
              </a:ext>
            </a:extLst>
          </p:cNvPr>
          <p:cNvSpPr>
            <a:spLocks noGrp="1"/>
          </p:cNvSpPr>
          <p:nvPr>
            <p:ph type="title"/>
          </p:nvPr>
        </p:nvSpPr>
        <p:spPr>
          <a:xfrm>
            <a:off x="748748" y="1956182"/>
            <a:ext cx="6655904" cy="1084405"/>
          </a:xfrm>
        </p:spPr>
        <p:txBody>
          <a:bodyPr anchor="ctr"/>
          <a:lstStyle>
            <a:lvl1pPr>
              <a:defRPr sz="4000">
                <a:solidFill>
                  <a:srgbClr val="4A4A49"/>
                </a:solidFill>
              </a:defRPr>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F0504CD6-FEB5-7DFD-4C4D-42294E4D99DE}"/>
              </a:ext>
            </a:extLst>
          </p:cNvPr>
          <p:cNvSpPr>
            <a:spLocks noGrp="1"/>
          </p:cNvSpPr>
          <p:nvPr>
            <p:ph type="body" idx="1"/>
          </p:nvPr>
        </p:nvSpPr>
        <p:spPr>
          <a:xfrm>
            <a:off x="838200" y="3643313"/>
            <a:ext cx="6368923" cy="2583751"/>
          </a:xfrm>
        </p:spPr>
        <p:txBody>
          <a:bodyPr>
            <a:normAutofit/>
          </a:bodyPr>
          <a:lstStyle>
            <a:lvl1pPr marL="0" indent="0">
              <a:buNone/>
              <a:defRPr sz="1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5" name="Footer Placeholder 4">
            <a:extLst>
              <a:ext uri="{FF2B5EF4-FFF2-40B4-BE49-F238E27FC236}">
                <a16:creationId xmlns:a16="http://schemas.microsoft.com/office/drawing/2014/main" id="{F3CCC39B-DC1E-D52C-2F46-40D14A7A0102}"/>
              </a:ext>
            </a:extLst>
          </p:cNvPr>
          <p:cNvSpPr>
            <a:spLocks noGrp="1"/>
          </p:cNvSpPr>
          <p:nvPr>
            <p:ph type="ftr" sz="quarter" idx="11"/>
          </p:nvPr>
        </p:nvSpPr>
        <p:spPr>
          <a:xfrm>
            <a:off x="838200" y="6418911"/>
            <a:ext cx="9435600" cy="365125"/>
          </a:xfrm>
          <a:prstGeom prst="rect">
            <a:avLst/>
          </a:prstGeom>
        </p:spPr>
        <p:txBody>
          <a:bodyPr/>
          <a:lstStyle>
            <a:lvl1pPr>
              <a:defRPr>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8785B180-3AFD-9D84-710F-B79C50EEEB78}"/>
              </a:ext>
            </a:extLst>
          </p:cNvPr>
          <p:cNvSpPr>
            <a:spLocks noGrp="1"/>
          </p:cNvSpPr>
          <p:nvPr>
            <p:ph type="sldNum" sz="quarter" idx="12"/>
          </p:nvPr>
        </p:nvSpPr>
        <p:spPr/>
        <p:txBody>
          <a:bodyPr/>
          <a:lstStyle>
            <a:lvl1pPr>
              <a:defRPr>
                <a:solidFill>
                  <a:schemeClr val="bg1"/>
                </a:solidFill>
              </a:defRPr>
            </a:lvl1pPr>
          </a:lstStyle>
          <a:p>
            <a:fld id="{E99D6286-9882-44A2-8896-5DF2107D801A}" type="slidenum">
              <a:rPr lang="en-GB" smtClean="0"/>
              <a:pPr/>
              <a:t>‹#›</a:t>
            </a:fld>
            <a:endParaRPr lang="en-GB"/>
          </a:p>
        </p:txBody>
      </p:sp>
      <p:pic>
        <p:nvPicPr>
          <p:cNvPr id="7" name="object 10">
            <a:extLst>
              <a:ext uri="{FF2B5EF4-FFF2-40B4-BE49-F238E27FC236}">
                <a16:creationId xmlns:a16="http://schemas.microsoft.com/office/drawing/2014/main" id="{623898C6-DB91-B98F-A515-D1A2D0E8D4C0}"/>
              </a:ext>
            </a:extLst>
          </p:cNvPr>
          <p:cNvPicPr/>
          <p:nvPr userDrawn="1"/>
        </p:nvPicPr>
        <p:blipFill>
          <a:blip r:embed="rId2" cstate="print"/>
          <a:stretch>
            <a:fillRect/>
          </a:stretch>
        </p:blipFill>
        <p:spPr>
          <a:xfrm>
            <a:off x="7207200" y="0"/>
            <a:ext cx="4985993" cy="6858000"/>
          </a:xfrm>
          <a:prstGeom prst="rect">
            <a:avLst/>
          </a:prstGeom>
        </p:spPr>
      </p:pic>
      <p:grpSp>
        <p:nvGrpSpPr>
          <p:cNvPr id="11" name="Group 10">
            <a:extLst>
              <a:ext uri="{FF2B5EF4-FFF2-40B4-BE49-F238E27FC236}">
                <a16:creationId xmlns:a16="http://schemas.microsoft.com/office/drawing/2014/main" id="{FC4104C9-80C5-9643-8236-9E5F3E0CDBA6}"/>
              </a:ext>
            </a:extLst>
          </p:cNvPr>
          <p:cNvGrpSpPr>
            <a:grpSpLocks noChangeAspect="1"/>
          </p:cNvGrpSpPr>
          <p:nvPr userDrawn="1"/>
        </p:nvGrpSpPr>
        <p:grpSpPr>
          <a:xfrm>
            <a:off x="10776651" y="6473885"/>
            <a:ext cx="1183212" cy="238333"/>
            <a:chOff x="10491420" y="6349301"/>
            <a:chExt cx="1479013" cy="297916"/>
          </a:xfrm>
        </p:grpSpPr>
        <p:sp>
          <p:nvSpPr>
            <p:cNvPr id="12" name="object 3">
              <a:extLst>
                <a:ext uri="{FF2B5EF4-FFF2-40B4-BE49-F238E27FC236}">
                  <a16:creationId xmlns:a16="http://schemas.microsoft.com/office/drawing/2014/main" id="{D1CF172D-0919-1A9C-F4B2-1DC437D01B31}"/>
                </a:ext>
              </a:extLst>
            </p:cNvPr>
            <p:cNvSpPr/>
            <p:nvPr userDrawn="1"/>
          </p:nvSpPr>
          <p:spPr>
            <a:xfrm>
              <a:off x="10686263" y="6349301"/>
              <a:ext cx="180340" cy="138430"/>
            </a:xfrm>
            <a:custGeom>
              <a:avLst/>
              <a:gdLst/>
              <a:ahLst/>
              <a:cxnLst/>
              <a:rect l="l" t="t" r="r" b="b"/>
              <a:pathLst>
                <a:path w="180340" h="138429">
                  <a:moveTo>
                    <a:pt x="180174" y="84048"/>
                  </a:moveTo>
                  <a:lnTo>
                    <a:pt x="164922" y="76746"/>
                  </a:lnTo>
                  <a:lnTo>
                    <a:pt x="132829" y="61379"/>
                  </a:lnTo>
                  <a:lnTo>
                    <a:pt x="93967" y="61379"/>
                  </a:lnTo>
                  <a:lnTo>
                    <a:pt x="89954" y="66179"/>
                  </a:lnTo>
                  <a:lnTo>
                    <a:pt x="80378" y="61125"/>
                  </a:lnTo>
                  <a:lnTo>
                    <a:pt x="65189" y="58559"/>
                  </a:lnTo>
                  <a:lnTo>
                    <a:pt x="50025" y="61125"/>
                  </a:lnTo>
                  <a:lnTo>
                    <a:pt x="49568" y="53428"/>
                  </a:lnTo>
                  <a:lnTo>
                    <a:pt x="136690" y="53428"/>
                  </a:lnTo>
                  <a:lnTo>
                    <a:pt x="133642" y="23863"/>
                  </a:lnTo>
                  <a:lnTo>
                    <a:pt x="89789" y="838"/>
                  </a:lnTo>
                  <a:lnTo>
                    <a:pt x="26631" y="0"/>
                  </a:lnTo>
                  <a:lnTo>
                    <a:pt x="7188" y="254"/>
                  </a:lnTo>
                  <a:lnTo>
                    <a:pt x="0" y="419"/>
                  </a:lnTo>
                  <a:lnTo>
                    <a:pt x="0" y="53848"/>
                  </a:lnTo>
                  <a:lnTo>
                    <a:pt x="47345" y="76517"/>
                  </a:lnTo>
                  <a:lnTo>
                    <a:pt x="86207" y="76517"/>
                  </a:lnTo>
                  <a:lnTo>
                    <a:pt x="90220" y="71729"/>
                  </a:lnTo>
                  <a:lnTo>
                    <a:pt x="99771" y="76746"/>
                  </a:lnTo>
                  <a:lnTo>
                    <a:pt x="114947" y="79336"/>
                  </a:lnTo>
                  <a:lnTo>
                    <a:pt x="130175" y="76746"/>
                  </a:lnTo>
                  <a:lnTo>
                    <a:pt x="130581" y="84467"/>
                  </a:lnTo>
                  <a:lnTo>
                    <a:pt x="43484" y="84467"/>
                  </a:lnTo>
                  <a:lnTo>
                    <a:pt x="46520" y="114033"/>
                  </a:lnTo>
                  <a:lnTo>
                    <a:pt x="90398" y="137058"/>
                  </a:lnTo>
                  <a:lnTo>
                    <a:pt x="153543" y="137909"/>
                  </a:lnTo>
                  <a:lnTo>
                    <a:pt x="172999" y="137655"/>
                  </a:lnTo>
                  <a:lnTo>
                    <a:pt x="180174" y="137477"/>
                  </a:lnTo>
                  <a:lnTo>
                    <a:pt x="180174" y="84048"/>
                  </a:lnTo>
                  <a:close/>
                </a:path>
              </a:pathLst>
            </a:custGeom>
            <a:solidFill>
              <a:srgbClr val="2A354C"/>
            </a:solidFill>
          </p:spPr>
          <p:txBody>
            <a:bodyPr wrap="square" lIns="0" tIns="0" rIns="0" bIns="0" rtlCol="0"/>
            <a:lstStyle/>
            <a:p>
              <a:endParaRPr>
                <a:latin typeface="Montserrat" panose="00000500000000000000" pitchFamily="2" charset="0"/>
              </a:endParaRPr>
            </a:p>
          </p:txBody>
        </p:sp>
        <p:sp>
          <p:nvSpPr>
            <p:cNvPr id="13" name="object 4">
              <a:extLst>
                <a:ext uri="{FF2B5EF4-FFF2-40B4-BE49-F238E27FC236}">
                  <a16:creationId xmlns:a16="http://schemas.microsoft.com/office/drawing/2014/main" id="{935C4AF4-E04D-FBD5-598C-445B34D88A9C}"/>
                </a:ext>
              </a:extLst>
            </p:cNvPr>
            <p:cNvSpPr/>
            <p:nvPr userDrawn="1"/>
          </p:nvSpPr>
          <p:spPr>
            <a:xfrm>
              <a:off x="10686263" y="6508787"/>
              <a:ext cx="180340" cy="138430"/>
            </a:xfrm>
            <a:custGeom>
              <a:avLst/>
              <a:gdLst/>
              <a:ahLst/>
              <a:cxnLst/>
              <a:rect l="l" t="t" r="r" b="b"/>
              <a:pathLst>
                <a:path w="180340" h="138429">
                  <a:moveTo>
                    <a:pt x="180174" y="419"/>
                  </a:moveTo>
                  <a:lnTo>
                    <a:pt x="172999" y="254"/>
                  </a:lnTo>
                  <a:lnTo>
                    <a:pt x="153543" y="0"/>
                  </a:lnTo>
                  <a:lnTo>
                    <a:pt x="124968" y="63"/>
                  </a:lnTo>
                  <a:lnTo>
                    <a:pt x="65582" y="2527"/>
                  </a:lnTo>
                  <a:lnTo>
                    <a:pt x="43484" y="53454"/>
                  </a:lnTo>
                  <a:lnTo>
                    <a:pt x="130581" y="53454"/>
                  </a:lnTo>
                  <a:lnTo>
                    <a:pt x="130175" y="61125"/>
                  </a:lnTo>
                  <a:lnTo>
                    <a:pt x="114947" y="58559"/>
                  </a:lnTo>
                  <a:lnTo>
                    <a:pt x="99771" y="61125"/>
                  </a:lnTo>
                  <a:lnTo>
                    <a:pt x="90208" y="66179"/>
                  </a:lnTo>
                  <a:lnTo>
                    <a:pt x="86207" y="61379"/>
                  </a:lnTo>
                  <a:lnTo>
                    <a:pt x="47345" y="61379"/>
                  </a:lnTo>
                  <a:lnTo>
                    <a:pt x="0" y="84048"/>
                  </a:lnTo>
                  <a:lnTo>
                    <a:pt x="0" y="137502"/>
                  </a:lnTo>
                  <a:lnTo>
                    <a:pt x="7188" y="137680"/>
                  </a:lnTo>
                  <a:lnTo>
                    <a:pt x="26631" y="137922"/>
                  </a:lnTo>
                  <a:lnTo>
                    <a:pt x="55219" y="137858"/>
                  </a:lnTo>
                  <a:lnTo>
                    <a:pt x="114592" y="135394"/>
                  </a:lnTo>
                  <a:lnTo>
                    <a:pt x="136690" y="84505"/>
                  </a:lnTo>
                  <a:lnTo>
                    <a:pt x="49568" y="84505"/>
                  </a:lnTo>
                  <a:lnTo>
                    <a:pt x="50025" y="76796"/>
                  </a:lnTo>
                  <a:lnTo>
                    <a:pt x="65189" y="79336"/>
                  </a:lnTo>
                  <a:lnTo>
                    <a:pt x="80378" y="76796"/>
                  </a:lnTo>
                  <a:lnTo>
                    <a:pt x="89966" y="71742"/>
                  </a:lnTo>
                  <a:lnTo>
                    <a:pt x="93967" y="76517"/>
                  </a:lnTo>
                  <a:lnTo>
                    <a:pt x="132829" y="76517"/>
                  </a:lnTo>
                  <a:lnTo>
                    <a:pt x="164973" y="61125"/>
                  </a:lnTo>
                  <a:lnTo>
                    <a:pt x="180174" y="53848"/>
                  </a:lnTo>
                  <a:lnTo>
                    <a:pt x="180174" y="419"/>
                  </a:lnTo>
                  <a:close/>
                </a:path>
              </a:pathLst>
            </a:custGeom>
            <a:solidFill>
              <a:srgbClr val="2A354C"/>
            </a:solidFill>
          </p:spPr>
          <p:txBody>
            <a:bodyPr wrap="square" lIns="0" tIns="0" rIns="0" bIns="0" rtlCol="0"/>
            <a:lstStyle/>
            <a:p>
              <a:endParaRPr>
                <a:latin typeface="Montserrat" panose="00000500000000000000" pitchFamily="2" charset="0"/>
              </a:endParaRPr>
            </a:p>
          </p:txBody>
        </p:sp>
        <p:sp>
          <p:nvSpPr>
            <p:cNvPr id="14" name="object 5">
              <a:extLst>
                <a:ext uri="{FF2B5EF4-FFF2-40B4-BE49-F238E27FC236}">
                  <a16:creationId xmlns:a16="http://schemas.microsoft.com/office/drawing/2014/main" id="{4AF7A87A-2BE2-EB88-BC9B-2D09F94568FA}"/>
                </a:ext>
              </a:extLst>
            </p:cNvPr>
            <p:cNvSpPr/>
            <p:nvPr userDrawn="1"/>
          </p:nvSpPr>
          <p:spPr>
            <a:xfrm>
              <a:off x="10491420" y="6349301"/>
              <a:ext cx="180340" cy="138430"/>
            </a:xfrm>
            <a:custGeom>
              <a:avLst/>
              <a:gdLst/>
              <a:ahLst/>
              <a:cxnLst/>
              <a:rect l="l" t="t" r="r" b="b"/>
              <a:pathLst>
                <a:path w="180340" h="138429">
                  <a:moveTo>
                    <a:pt x="180187" y="419"/>
                  </a:moveTo>
                  <a:lnTo>
                    <a:pt x="172999" y="254"/>
                  </a:lnTo>
                  <a:lnTo>
                    <a:pt x="153555" y="0"/>
                  </a:lnTo>
                  <a:lnTo>
                    <a:pt x="124980" y="63"/>
                  </a:lnTo>
                  <a:lnTo>
                    <a:pt x="65582" y="2501"/>
                  </a:lnTo>
                  <a:lnTo>
                    <a:pt x="43472" y="53428"/>
                  </a:lnTo>
                  <a:lnTo>
                    <a:pt x="130594" y="53428"/>
                  </a:lnTo>
                  <a:lnTo>
                    <a:pt x="130149" y="61125"/>
                  </a:lnTo>
                  <a:lnTo>
                    <a:pt x="114973" y="58559"/>
                  </a:lnTo>
                  <a:lnTo>
                    <a:pt x="99758" y="61125"/>
                  </a:lnTo>
                  <a:lnTo>
                    <a:pt x="90220" y="66167"/>
                  </a:lnTo>
                  <a:lnTo>
                    <a:pt x="86207" y="61379"/>
                  </a:lnTo>
                  <a:lnTo>
                    <a:pt x="47345" y="61379"/>
                  </a:lnTo>
                  <a:lnTo>
                    <a:pt x="0" y="84048"/>
                  </a:lnTo>
                  <a:lnTo>
                    <a:pt x="0" y="137477"/>
                  </a:lnTo>
                  <a:lnTo>
                    <a:pt x="7188" y="137655"/>
                  </a:lnTo>
                  <a:lnTo>
                    <a:pt x="26644" y="137909"/>
                  </a:lnTo>
                  <a:lnTo>
                    <a:pt x="55219" y="137845"/>
                  </a:lnTo>
                  <a:lnTo>
                    <a:pt x="114579" y="135407"/>
                  </a:lnTo>
                  <a:lnTo>
                    <a:pt x="136690" y="84467"/>
                  </a:lnTo>
                  <a:lnTo>
                    <a:pt x="49593" y="84467"/>
                  </a:lnTo>
                  <a:lnTo>
                    <a:pt x="50025" y="76746"/>
                  </a:lnTo>
                  <a:lnTo>
                    <a:pt x="65227" y="79336"/>
                  </a:lnTo>
                  <a:lnTo>
                    <a:pt x="80416" y="76746"/>
                  </a:lnTo>
                  <a:lnTo>
                    <a:pt x="89954" y="71742"/>
                  </a:lnTo>
                  <a:lnTo>
                    <a:pt x="93967" y="76517"/>
                  </a:lnTo>
                  <a:lnTo>
                    <a:pt x="132816" y="76517"/>
                  </a:lnTo>
                  <a:lnTo>
                    <a:pt x="164973" y="61125"/>
                  </a:lnTo>
                  <a:lnTo>
                    <a:pt x="180187" y="53848"/>
                  </a:lnTo>
                  <a:lnTo>
                    <a:pt x="180187" y="419"/>
                  </a:lnTo>
                  <a:close/>
                </a:path>
              </a:pathLst>
            </a:custGeom>
            <a:solidFill>
              <a:srgbClr val="2A354C"/>
            </a:solidFill>
          </p:spPr>
          <p:txBody>
            <a:bodyPr wrap="square" lIns="0" tIns="0" rIns="0" bIns="0" rtlCol="0"/>
            <a:lstStyle/>
            <a:p>
              <a:endParaRPr>
                <a:latin typeface="Montserrat" panose="00000500000000000000" pitchFamily="2" charset="0"/>
              </a:endParaRPr>
            </a:p>
          </p:txBody>
        </p:sp>
        <p:sp>
          <p:nvSpPr>
            <p:cNvPr id="15" name="object 6">
              <a:extLst>
                <a:ext uri="{FF2B5EF4-FFF2-40B4-BE49-F238E27FC236}">
                  <a16:creationId xmlns:a16="http://schemas.microsoft.com/office/drawing/2014/main" id="{230ABBD0-1002-D3BD-5600-7B8097A2FDAD}"/>
                </a:ext>
              </a:extLst>
            </p:cNvPr>
            <p:cNvSpPr/>
            <p:nvPr userDrawn="1"/>
          </p:nvSpPr>
          <p:spPr>
            <a:xfrm>
              <a:off x="10491420" y="6508787"/>
              <a:ext cx="180340" cy="138430"/>
            </a:xfrm>
            <a:custGeom>
              <a:avLst/>
              <a:gdLst/>
              <a:ahLst/>
              <a:cxnLst/>
              <a:rect l="l" t="t" r="r" b="b"/>
              <a:pathLst>
                <a:path w="180340" h="138429">
                  <a:moveTo>
                    <a:pt x="180187" y="84048"/>
                  </a:moveTo>
                  <a:lnTo>
                    <a:pt x="165036" y="76796"/>
                  </a:lnTo>
                  <a:lnTo>
                    <a:pt x="132816" y="61379"/>
                  </a:lnTo>
                  <a:lnTo>
                    <a:pt x="93967" y="61379"/>
                  </a:lnTo>
                  <a:lnTo>
                    <a:pt x="89966" y="66167"/>
                  </a:lnTo>
                  <a:lnTo>
                    <a:pt x="80416" y="61125"/>
                  </a:lnTo>
                  <a:lnTo>
                    <a:pt x="65227" y="58559"/>
                  </a:lnTo>
                  <a:lnTo>
                    <a:pt x="50025" y="61125"/>
                  </a:lnTo>
                  <a:lnTo>
                    <a:pt x="49593" y="53454"/>
                  </a:lnTo>
                  <a:lnTo>
                    <a:pt x="136690" y="53454"/>
                  </a:lnTo>
                  <a:lnTo>
                    <a:pt x="133642" y="23901"/>
                  </a:lnTo>
                  <a:lnTo>
                    <a:pt x="127736" y="8572"/>
                  </a:lnTo>
                  <a:lnTo>
                    <a:pt x="114579" y="2527"/>
                  </a:lnTo>
                  <a:lnTo>
                    <a:pt x="89776" y="838"/>
                  </a:lnTo>
                  <a:lnTo>
                    <a:pt x="55219" y="63"/>
                  </a:lnTo>
                  <a:lnTo>
                    <a:pt x="26644" y="0"/>
                  </a:lnTo>
                  <a:lnTo>
                    <a:pt x="7188" y="254"/>
                  </a:lnTo>
                  <a:lnTo>
                    <a:pt x="0" y="419"/>
                  </a:lnTo>
                  <a:lnTo>
                    <a:pt x="0" y="53848"/>
                  </a:lnTo>
                  <a:lnTo>
                    <a:pt x="47345" y="76517"/>
                  </a:lnTo>
                  <a:lnTo>
                    <a:pt x="86207" y="76517"/>
                  </a:lnTo>
                  <a:lnTo>
                    <a:pt x="90208" y="71755"/>
                  </a:lnTo>
                  <a:lnTo>
                    <a:pt x="99758" y="76796"/>
                  </a:lnTo>
                  <a:lnTo>
                    <a:pt x="114973" y="79336"/>
                  </a:lnTo>
                  <a:lnTo>
                    <a:pt x="130149" y="76796"/>
                  </a:lnTo>
                  <a:lnTo>
                    <a:pt x="130594" y="84505"/>
                  </a:lnTo>
                  <a:lnTo>
                    <a:pt x="43472" y="84505"/>
                  </a:lnTo>
                  <a:lnTo>
                    <a:pt x="46520" y="114046"/>
                  </a:lnTo>
                  <a:lnTo>
                    <a:pt x="90411" y="137058"/>
                  </a:lnTo>
                  <a:lnTo>
                    <a:pt x="153555" y="137922"/>
                  </a:lnTo>
                  <a:lnTo>
                    <a:pt x="172999" y="137680"/>
                  </a:lnTo>
                  <a:lnTo>
                    <a:pt x="180187" y="137502"/>
                  </a:lnTo>
                  <a:lnTo>
                    <a:pt x="180187" y="84048"/>
                  </a:lnTo>
                  <a:close/>
                </a:path>
              </a:pathLst>
            </a:custGeom>
            <a:solidFill>
              <a:srgbClr val="2A354C"/>
            </a:solidFill>
          </p:spPr>
          <p:txBody>
            <a:bodyPr wrap="square" lIns="0" tIns="0" rIns="0" bIns="0" rtlCol="0"/>
            <a:lstStyle/>
            <a:p>
              <a:endParaRPr>
                <a:latin typeface="Montserrat" panose="00000500000000000000" pitchFamily="2" charset="0"/>
              </a:endParaRPr>
            </a:p>
          </p:txBody>
        </p:sp>
        <p:sp>
          <p:nvSpPr>
            <p:cNvPr id="16" name="object 7">
              <a:extLst>
                <a:ext uri="{FF2B5EF4-FFF2-40B4-BE49-F238E27FC236}">
                  <a16:creationId xmlns:a16="http://schemas.microsoft.com/office/drawing/2014/main" id="{7641A549-CC95-5C51-7BFC-4B55582B9C70}"/>
                </a:ext>
              </a:extLst>
            </p:cNvPr>
            <p:cNvSpPr/>
            <p:nvPr userDrawn="1"/>
          </p:nvSpPr>
          <p:spPr>
            <a:xfrm>
              <a:off x="10921413" y="6406053"/>
              <a:ext cx="1049020" cy="187960"/>
            </a:xfrm>
            <a:custGeom>
              <a:avLst/>
              <a:gdLst/>
              <a:ahLst/>
              <a:cxnLst/>
              <a:rect l="l" t="t" r="r" b="b"/>
              <a:pathLst>
                <a:path w="1049020" h="187959">
                  <a:moveTo>
                    <a:pt x="95034" y="533"/>
                  </a:moveTo>
                  <a:lnTo>
                    <a:pt x="55094" y="7965"/>
                  </a:lnTo>
                  <a:lnTo>
                    <a:pt x="25214" y="28138"/>
                  </a:lnTo>
                  <a:lnTo>
                    <a:pt x="6485" y="57867"/>
                  </a:lnTo>
                  <a:lnTo>
                    <a:pt x="0" y="93967"/>
                  </a:lnTo>
                  <a:lnTo>
                    <a:pt x="6485" y="130074"/>
                  </a:lnTo>
                  <a:lnTo>
                    <a:pt x="25214" y="159807"/>
                  </a:lnTo>
                  <a:lnTo>
                    <a:pt x="55094" y="179981"/>
                  </a:lnTo>
                  <a:lnTo>
                    <a:pt x="95034" y="187413"/>
                  </a:lnTo>
                  <a:lnTo>
                    <a:pt x="128124" y="182138"/>
                  </a:lnTo>
                  <a:lnTo>
                    <a:pt x="154262" y="167327"/>
                  </a:lnTo>
                  <a:lnTo>
                    <a:pt x="158418" y="161950"/>
                  </a:lnTo>
                  <a:lnTo>
                    <a:pt x="95034" y="161950"/>
                  </a:lnTo>
                  <a:lnTo>
                    <a:pt x="67676" y="156141"/>
                  </a:lnTo>
                  <a:lnTo>
                    <a:pt x="48945" y="140793"/>
                  </a:lnTo>
                  <a:lnTo>
                    <a:pt x="38187" y="119028"/>
                  </a:lnTo>
                  <a:lnTo>
                    <a:pt x="34747" y="93967"/>
                  </a:lnTo>
                  <a:lnTo>
                    <a:pt x="38187" y="68896"/>
                  </a:lnTo>
                  <a:lnTo>
                    <a:pt x="48945" y="47137"/>
                  </a:lnTo>
                  <a:lnTo>
                    <a:pt x="67676" y="31800"/>
                  </a:lnTo>
                  <a:lnTo>
                    <a:pt x="95034" y="25996"/>
                  </a:lnTo>
                  <a:lnTo>
                    <a:pt x="161264" y="25996"/>
                  </a:lnTo>
                  <a:lnTo>
                    <a:pt x="152350" y="16678"/>
                  </a:lnTo>
                  <a:lnTo>
                    <a:pt x="126480" y="4754"/>
                  </a:lnTo>
                  <a:lnTo>
                    <a:pt x="95034" y="533"/>
                  </a:lnTo>
                  <a:close/>
                </a:path>
                <a:path w="1049020" h="187959">
                  <a:moveTo>
                    <a:pt x="179514" y="115188"/>
                  </a:moveTo>
                  <a:lnTo>
                    <a:pt x="145605" y="115188"/>
                  </a:lnTo>
                  <a:lnTo>
                    <a:pt x="140873" y="133473"/>
                  </a:lnTo>
                  <a:lnTo>
                    <a:pt x="130849" y="148328"/>
                  </a:lnTo>
                  <a:lnTo>
                    <a:pt x="115560" y="158303"/>
                  </a:lnTo>
                  <a:lnTo>
                    <a:pt x="95034" y="161950"/>
                  </a:lnTo>
                  <a:lnTo>
                    <a:pt x="158418" y="161950"/>
                  </a:lnTo>
                  <a:lnTo>
                    <a:pt x="171906" y="144503"/>
                  </a:lnTo>
                  <a:lnTo>
                    <a:pt x="179514" y="115188"/>
                  </a:lnTo>
                  <a:close/>
                </a:path>
                <a:path w="1049020" h="187959">
                  <a:moveTo>
                    <a:pt x="161264" y="25996"/>
                  </a:moveTo>
                  <a:lnTo>
                    <a:pt x="95034" y="25996"/>
                  </a:lnTo>
                  <a:lnTo>
                    <a:pt x="114130" y="28660"/>
                  </a:lnTo>
                  <a:lnTo>
                    <a:pt x="128411" y="36058"/>
                  </a:lnTo>
                  <a:lnTo>
                    <a:pt x="138369" y="47299"/>
                  </a:lnTo>
                  <a:lnTo>
                    <a:pt x="144500" y="61493"/>
                  </a:lnTo>
                  <a:lnTo>
                    <a:pt x="179235" y="61493"/>
                  </a:lnTo>
                  <a:lnTo>
                    <a:pt x="170613" y="35769"/>
                  </a:lnTo>
                  <a:lnTo>
                    <a:pt x="161264" y="25996"/>
                  </a:lnTo>
                  <a:close/>
                </a:path>
                <a:path w="1049020" h="187959">
                  <a:moveTo>
                    <a:pt x="318420" y="70015"/>
                  </a:moveTo>
                  <a:lnTo>
                    <a:pt x="261823" y="70015"/>
                  </a:lnTo>
                  <a:lnTo>
                    <a:pt x="272126" y="70692"/>
                  </a:lnTo>
                  <a:lnTo>
                    <a:pt x="282001" y="73317"/>
                  </a:lnTo>
                  <a:lnTo>
                    <a:pt x="289417" y="78780"/>
                  </a:lnTo>
                  <a:lnTo>
                    <a:pt x="292341" y="87972"/>
                  </a:lnTo>
                  <a:lnTo>
                    <a:pt x="288719" y="97608"/>
                  </a:lnTo>
                  <a:lnTo>
                    <a:pt x="278996" y="102341"/>
                  </a:lnTo>
                  <a:lnTo>
                    <a:pt x="264887" y="104576"/>
                  </a:lnTo>
                  <a:lnTo>
                    <a:pt x="248107" y="106718"/>
                  </a:lnTo>
                  <a:lnTo>
                    <a:pt x="227692" y="109711"/>
                  </a:lnTo>
                  <a:lnTo>
                    <a:pt x="209465" y="116017"/>
                  </a:lnTo>
                  <a:lnTo>
                    <a:pt x="196370" y="127995"/>
                  </a:lnTo>
                  <a:lnTo>
                    <a:pt x="191350" y="148005"/>
                  </a:lnTo>
                  <a:lnTo>
                    <a:pt x="195506" y="164995"/>
                  </a:lnTo>
                  <a:lnTo>
                    <a:pt x="206638" y="177099"/>
                  </a:lnTo>
                  <a:lnTo>
                    <a:pt x="222747" y="184344"/>
                  </a:lnTo>
                  <a:lnTo>
                    <a:pt x="241833" y="186753"/>
                  </a:lnTo>
                  <a:lnTo>
                    <a:pt x="255349" y="185813"/>
                  </a:lnTo>
                  <a:lnTo>
                    <a:pt x="269084" y="182897"/>
                  </a:lnTo>
                  <a:lnTo>
                    <a:pt x="281966" y="177864"/>
                  </a:lnTo>
                  <a:lnTo>
                    <a:pt x="292925" y="170573"/>
                  </a:lnTo>
                  <a:lnTo>
                    <a:pt x="338594" y="170573"/>
                  </a:lnTo>
                  <a:lnTo>
                    <a:pt x="338594" y="163639"/>
                  </a:lnTo>
                  <a:lnTo>
                    <a:pt x="253834" y="163639"/>
                  </a:lnTo>
                  <a:lnTo>
                    <a:pt x="244326" y="162839"/>
                  </a:lnTo>
                  <a:lnTo>
                    <a:pt x="234564" y="160097"/>
                  </a:lnTo>
                  <a:lnTo>
                    <a:pt x="226947" y="154900"/>
                  </a:lnTo>
                  <a:lnTo>
                    <a:pt x="223875" y="146735"/>
                  </a:lnTo>
                  <a:lnTo>
                    <a:pt x="226052" y="137082"/>
                  </a:lnTo>
                  <a:lnTo>
                    <a:pt x="271984" y="122034"/>
                  </a:lnTo>
                  <a:lnTo>
                    <a:pt x="281897" y="120121"/>
                  </a:lnTo>
                  <a:lnTo>
                    <a:pt x="290334" y="116712"/>
                  </a:lnTo>
                  <a:lnTo>
                    <a:pt x="322897" y="116712"/>
                  </a:lnTo>
                  <a:lnTo>
                    <a:pt x="322897" y="85407"/>
                  </a:lnTo>
                  <a:lnTo>
                    <a:pt x="318420" y="70015"/>
                  </a:lnTo>
                  <a:close/>
                </a:path>
                <a:path w="1049020" h="187959">
                  <a:moveTo>
                    <a:pt x="338594" y="170573"/>
                  </a:moveTo>
                  <a:lnTo>
                    <a:pt x="292925" y="170573"/>
                  </a:lnTo>
                  <a:lnTo>
                    <a:pt x="296074" y="178186"/>
                  </a:lnTo>
                  <a:lnTo>
                    <a:pt x="301507" y="183183"/>
                  </a:lnTo>
                  <a:lnTo>
                    <a:pt x="308916" y="185920"/>
                  </a:lnTo>
                  <a:lnTo>
                    <a:pt x="317995" y="186753"/>
                  </a:lnTo>
                  <a:lnTo>
                    <a:pt x="323443" y="186753"/>
                  </a:lnTo>
                  <a:lnTo>
                    <a:pt x="333705" y="184924"/>
                  </a:lnTo>
                  <a:lnTo>
                    <a:pt x="338594" y="183400"/>
                  </a:lnTo>
                  <a:lnTo>
                    <a:pt x="338594" y="170573"/>
                  </a:lnTo>
                  <a:close/>
                </a:path>
                <a:path w="1049020" h="187959">
                  <a:moveTo>
                    <a:pt x="322897" y="116712"/>
                  </a:moveTo>
                  <a:lnTo>
                    <a:pt x="290334" y="116712"/>
                  </a:lnTo>
                  <a:lnTo>
                    <a:pt x="290334" y="138506"/>
                  </a:lnTo>
                  <a:lnTo>
                    <a:pt x="286640" y="150223"/>
                  </a:lnTo>
                  <a:lnTo>
                    <a:pt x="277442" y="157997"/>
                  </a:lnTo>
                  <a:lnTo>
                    <a:pt x="265565" y="162309"/>
                  </a:lnTo>
                  <a:lnTo>
                    <a:pt x="253834" y="163639"/>
                  </a:lnTo>
                  <a:lnTo>
                    <a:pt x="324611" y="163639"/>
                  </a:lnTo>
                  <a:lnTo>
                    <a:pt x="322897" y="160858"/>
                  </a:lnTo>
                  <a:lnTo>
                    <a:pt x="322897" y="116712"/>
                  </a:lnTo>
                  <a:close/>
                </a:path>
                <a:path w="1049020" h="187959">
                  <a:moveTo>
                    <a:pt x="338594" y="163156"/>
                  </a:moveTo>
                  <a:lnTo>
                    <a:pt x="335140" y="163639"/>
                  </a:lnTo>
                  <a:lnTo>
                    <a:pt x="338594" y="163639"/>
                  </a:lnTo>
                  <a:lnTo>
                    <a:pt x="338594" y="163156"/>
                  </a:lnTo>
                  <a:close/>
                </a:path>
                <a:path w="1049020" h="187959">
                  <a:moveTo>
                    <a:pt x="263778" y="46951"/>
                  </a:moveTo>
                  <a:lnTo>
                    <a:pt x="239921" y="49043"/>
                  </a:lnTo>
                  <a:lnTo>
                    <a:pt x="218940" y="56207"/>
                  </a:lnTo>
                  <a:lnTo>
                    <a:pt x="203623" y="69776"/>
                  </a:lnTo>
                  <a:lnTo>
                    <a:pt x="196761" y="91084"/>
                  </a:lnTo>
                  <a:lnTo>
                    <a:pt x="229285" y="91084"/>
                  </a:lnTo>
                  <a:lnTo>
                    <a:pt x="232407" y="81737"/>
                  </a:lnTo>
                  <a:lnTo>
                    <a:pt x="239244" y="75168"/>
                  </a:lnTo>
                  <a:lnTo>
                    <a:pt x="249236" y="71289"/>
                  </a:lnTo>
                  <a:lnTo>
                    <a:pt x="261823" y="70015"/>
                  </a:lnTo>
                  <a:lnTo>
                    <a:pt x="318420" y="70015"/>
                  </a:lnTo>
                  <a:lnTo>
                    <a:pt x="317717" y="67600"/>
                  </a:lnTo>
                  <a:lnTo>
                    <a:pt x="304158" y="55692"/>
                  </a:lnTo>
                  <a:lnTo>
                    <a:pt x="285189" y="49027"/>
                  </a:lnTo>
                  <a:lnTo>
                    <a:pt x="263778" y="46951"/>
                  </a:lnTo>
                  <a:close/>
                </a:path>
                <a:path w="1049020" h="187959">
                  <a:moveTo>
                    <a:pt x="391642" y="50545"/>
                  </a:moveTo>
                  <a:lnTo>
                    <a:pt x="360857" y="50545"/>
                  </a:lnTo>
                  <a:lnTo>
                    <a:pt x="360857" y="183133"/>
                  </a:lnTo>
                  <a:lnTo>
                    <a:pt x="393395" y="183133"/>
                  </a:lnTo>
                  <a:lnTo>
                    <a:pt x="393395" y="104419"/>
                  </a:lnTo>
                  <a:lnTo>
                    <a:pt x="396062" y="89726"/>
                  </a:lnTo>
                  <a:lnTo>
                    <a:pt x="403193" y="78935"/>
                  </a:lnTo>
                  <a:lnTo>
                    <a:pt x="413476" y="72285"/>
                  </a:lnTo>
                  <a:lnTo>
                    <a:pt x="425602" y="70015"/>
                  </a:lnTo>
                  <a:lnTo>
                    <a:pt x="570821" y="70015"/>
                  </a:lnTo>
                  <a:lnTo>
                    <a:pt x="570092" y="68973"/>
                  </a:lnTo>
                  <a:lnTo>
                    <a:pt x="391642" y="68973"/>
                  </a:lnTo>
                  <a:lnTo>
                    <a:pt x="391642" y="50545"/>
                  </a:lnTo>
                  <a:close/>
                </a:path>
                <a:path w="1049020" h="187959">
                  <a:moveTo>
                    <a:pt x="515480" y="70015"/>
                  </a:moveTo>
                  <a:lnTo>
                    <a:pt x="425602" y="70015"/>
                  </a:lnTo>
                  <a:lnTo>
                    <a:pt x="437967" y="71827"/>
                  </a:lnTo>
                  <a:lnTo>
                    <a:pt x="445976" y="77176"/>
                  </a:lnTo>
                  <a:lnTo>
                    <a:pt x="450294" y="85933"/>
                  </a:lnTo>
                  <a:lnTo>
                    <a:pt x="451586" y="97967"/>
                  </a:lnTo>
                  <a:lnTo>
                    <a:pt x="451586" y="183133"/>
                  </a:lnTo>
                  <a:lnTo>
                    <a:pt x="484111" y="183133"/>
                  </a:lnTo>
                  <a:lnTo>
                    <a:pt x="484235" y="104419"/>
                  </a:lnTo>
                  <a:lnTo>
                    <a:pt x="485924" y="90481"/>
                  </a:lnTo>
                  <a:lnTo>
                    <a:pt x="491561" y="79349"/>
                  </a:lnTo>
                  <a:lnTo>
                    <a:pt x="501315" y="72408"/>
                  </a:lnTo>
                  <a:lnTo>
                    <a:pt x="515480" y="70015"/>
                  </a:lnTo>
                  <a:close/>
                </a:path>
                <a:path w="1049020" h="187959">
                  <a:moveTo>
                    <a:pt x="570821" y="70015"/>
                  </a:moveTo>
                  <a:lnTo>
                    <a:pt x="515480" y="70015"/>
                  </a:lnTo>
                  <a:lnTo>
                    <a:pt x="530389" y="72628"/>
                  </a:lnTo>
                  <a:lnTo>
                    <a:pt x="538437" y="79956"/>
                  </a:lnTo>
                  <a:lnTo>
                    <a:pt x="541724" y="91232"/>
                  </a:lnTo>
                  <a:lnTo>
                    <a:pt x="542298" y="104419"/>
                  </a:lnTo>
                  <a:lnTo>
                    <a:pt x="542353" y="183133"/>
                  </a:lnTo>
                  <a:lnTo>
                    <a:pt x="574827" y="183133"/>
                  </a:lnTo>
                  <a:lnTo>
                    <a:pt x="574769" y="91232"/>
                  </a:lnTo>
                  <a:lnTo>
                    <a:pt x="571489" y="70970"/>
                  </a:lnTo>
                  <a:lnTo>
                    <a:pt x="570821" y="70015"/>
                  </a:lnTo>
                  <a:close/>
                </a:path>
                <a:path w="1049020" h="187959">
                  <a:moveTo>
                    <a:pt x="437883" y="46951"/>
                  </a:moveTo>
                  <a:lnTo>
                    <a:pt x="422295" y="48556"/>
                  </a:lnTo>
                  <a:lnTo>
                    <a:pt x="410068" y="53066"/>
                  </a:lnTo>
                  <a:lnTo>
                    <a:pt x="400401" y="60024"/>
                  </a:lnTo>
                  <a:lnTo>
                    <a:pt x="392493" y="68973"/>
                  </a:lnTo>
                  <a:lnTo>
                    <a:pt x="479247" y="68973"/>
                  </a:lnTo>
                  <a:lnTo>
                    <a:pt x="472548" y="59151"/>
                  </a:lnTo>
                  <a:lnTo>
                    <a:pt x="462851" y="52290"/>
                  </a:lnTo>
                  <a:lnTo>
                    <a:pt x="451011" y="48265"/>
                  </a:lnTo>
                  <a:lnTo>
                    <a:pt x="437883" y="46951"/>
                  </a:lnTo>
                  <a:close/>
                </a:path>
                <a:path w="1049020" h="187959">
                  <a:moveTo>
                    <a:pt x="525475" y="46951"/>
                  </a:moveTo>
                  <a:lnTo>
                    <a:pt x="510765" y="48485"/>
                  </a:lnTo>
                  <a:lnTo>
                    <a:pt x="498417" y="52876"/>
                  </a:lnTo>
                  <a:lnTo>
                    <a:pt x="488041" y="59810"/>
                  </a:lnTo>
                  <a:lnTo>
                    <a:pt x="479247" y="68973"/>
                  </a:lnTo>
                  <a:lnTo>
                    <a:pt x="570092" y="68973"/>
                  </a:lnTo>
                  <a:lnTo>
                    <a:pt x="561814" y="57142"/>
                  </a:lnTo>
                  <a:lnTo>
                    <a:pt x="546307" y="49378"/>
                  </a:lnTo>
                  <a:lnTo>
                    <a:pt x="525475" y="46951"/>
                  </a:lnTo>
                  <a:close/>
                </a:path>
                <a:path w="1049020" h="187959">
                  <a:moveTo>
                    <a:pt x="656424" y="46951"/>
                  </a:moveTo>
                  <a:lnTo>
                    <a:pt x="632832" y="50985"/>
                  </a:lnTo>
                  <a:lnTo>
                    <a:pt x="612381" y="63455"/>
                  </a:lnTo>
                  <a:lnTo>
                    <a:pt x="597978" y="84917"/>
                  </a:lnTo>
                  <a:lnTo>
                    <a:pt x="592531" y="115925"/>
                  </a:lnTo>
                  <a:lnTo>
                    <a:pt x="596777" y="143773"/>
                  </a:lnTo>
                  <a:lnTo>
                    <a:pt x="609607" y="166255"/>
                  </a:lnTo>
                  <a:lnTo>
                    <a:pt x="631155" y="181280"/>
                  </a:lnTo>
                  <a:lnTo>
                    <a:pt x="661555" y="186753"/>
                  </a:lnTo>
                  <a:lnTo>
                    <a:pt x="675317" y="185513"/>
                  </a:lnTo>
                  <a:lnTo>
                    <a:pt x="688132" y="181649"/>
                  </a:lnTo>
                  <a:lnTo>
                    <a:pt x="699072" y="174950"/>
                  </a:lnTo>
                  <a:lnTo>
                    <a:pt x="707212" y="165201"/>
                  </a:lnTo>
                  <a:lnTo>
                    <a:pt x="738581" y="165201"/>
                  </a:lnTo>
                  <a:lnTo>
                    <a:pt x="738581" y="163639"/>
                  </a:lnTo>
                  <a:lnTo>
                    <a:pt x="665848" y="163639"/>
                  </a:lnTo>
                  <a:lnTo>
                    <a:pt x="647553" y="159756"/>
                  </a:lnTo>
                  <a:lnTo>
                    <a:pt x="634855" y="149502"/>
                  </a:lnTo>
                  <a:lnTo>
                    <a:pt x="627456" y="134969"/>
                  </a:lnTo>
                  <a:lnTo>
                    <a:pt x="625055" y="118249"/>
                  </a:lnTo>
                  <a:lnTo>
                    <a:pt x="627220" y="100651"/>
                  </a:lnTo>
                  <a:lnTo>
                    <a:pt x="634274" y="85188"/>
                  </a:lnTo>
                  <a:lnTo>
                    <a:pt x="647060" y="74197"/>
                  </a:lnTo>
                  <a:lnTo>
                    <a:pt x="666419" y="70015"/>
                  </a:lnTo>
                  <a:lnTo>
                    <a:pt x="738581" y="70015"/>
                  </a:lnTo>
                  <a:lnTo>
                    <a:pt x="738581" y="67729"/>
                  </a:lnTo>
                  <a:lnTo>
                    <a:pt x="705523" y="67729"/>
                  </a:lnTo>
                  <a:lnTo>
                    <a:pt x="696240" y="58315"/>
                  </a:lnTo>
                  <a:lnTo>
                    <a:pt x="684183" y="51858"/>
                  </a:lnTo>
                  <a:lnTo>
                    <a:pt x="670522" y="48142"/>
                  </a:lnTo>
                  <a:lnTo>
                    <a:pt x="656424" y="46951"/>
                  </a:lnTo>
                  <a:close/>
                </a:path>
                <a:path w="1049020" h="187959">
                  <a:moveTo>
                    <a:pt x="738581" y="165201"/>
                  </a:moveTo>
                  <a:lnTo>
                    <a:pt x="707783" y="165201"/>
                  </a:lnTo>
                  <a:lnTo>
                    <a:pt x="707783" y="183133"/>
                  </a:lnTo>
                  <a:lnTo>
                    <a:pt x="738581" y="183133"/>
                  </a:lnTo>
                  <a:lnTo>
                    <a:pt x="738581" y="165201"/>
                  </a:lnTo>
                  <a:close/>
                </a:path>
                <a:path w="1049020" h="187959">
                  <a:moveTo>
                    <a:pt x="738581" y="70015"/>
                  </a:moveTo>
                  <a:lnTo>
                    <a:pt x="666419" y="70015"/>
                  </a:lnTo>
                  <a:lnTo>
                    <a:pt x="683396" y="73198"/>
                  </a:lnTo>
                  <a:lnTo>
                    <a:pt x="696240" y="82396"/>
                  </a:lnTo>
                  <a:lnTo>
                    <a:pt x="704372" y="97077"/>
                  </a:lnTo>
                  <a:lnTo>
                    <a:pt x="707212" y="116712"/>
                  </a:lnTo>
                  <a:lnTo>
                    <a:pt x="704838" y="133775"/>
                  </a:lnTo>
                  <a:lnTo>
                    <a:pt x="697436" y="148824"/>
                  </a:lnTo>
                  <a:lnTo>
                    <a:pt x="684580" y="159550"/>
                  </a:lnTo>
                  <a:lnTo>
                    <a:pt x="665848" y="163639"/>
                  </a:lnTo>
                  <a:lnTo>
                    <a:pt x="738581" y="163639"/>
                  </a:lnTo>
                  <a:lnTo>
                    <a:pt x="738581" y="70015"/>
                  </a:lnTo>
                  <a:close/>
                </a:path>
                <a:path w="1049020" h="187959">
                  <a:moveTo>
                    <a:pt x="738581" y="0"/>
                  </a:moveTo>
                  <a:lnTo>
                    <a:pt x="706094" y="0"/>
                  </a:lnTo>
                  <a:lnTo>
                    <a:pt x="706094" y="67729"/>
                  </a:lnTo>
                  <a:lnTo>
                    <a:pt x="738581" y="67729"/>
                  </a:lnTo>
                  <a:lnTo>
                    <a:pt x="738581" y="0"/>
                  </a:lnTo>
                  <a:close/>
                </a:path>
                <a:path w="1049020" h="187959">
                  <a:moveTo>
                    <a:pt x="829487" y="46951"/>
                  </a:moveTo>
                  <a:lnTo>
                    <a:pt x="799788" y="52589"/>
                  </a:lnTo>
                  <a:lnTo>
                    <a:pt x="777319" y="67821"/>
                  </a:lnTo>
                  <a:lnTo>
                    <a:pt x="763093" y="90125"/>
                  </a:lnTo>
                  <a:lnTo>
                    <a:pt x="758126" y="116979"/>
                  </a:lnTo>
                  <a:lnTo>
                    <a:pt x="762906" y="145080"/>
                  </a:lnTo>
                  <a:lnTo>
                    <a:pt x="776890" y="167154"/>
                  </a:lnTo>
                  <a:lnTo>
                    <a:pt x="799542" y="181584"/>
                  </a:lnTo>
                  <a:lnTo>
                    <a:pt x="830325" y="186753"/>
                  </a:lnTo>
                  <a:lnTo>
                    <a:pt x="853354" y="183772"/>
                  </a:lnTo>
                  <a:lnTo>
                    <a:pt x="873132" y="175042"/>
                  </a:lnTo>
                  <a:lnTo>
                    <a:pt x="885264" y="163639"/>
                  </a:lnTo>
                  <a:lnTo>
                    <a:pt x="830325" y="163639"/>
                  </a:lnTo>
                  <a:lnTo>
                    <a:pt x="812703" y="160429"/>
                  </a:lnTo>
                  <a:lnTo>
                    <a:pt x="800334" y="151811"/>
                  </a:lnTo>
                  <a:lnTo>
                    <a:pt x="793042" y="139298"/>
                  </a:lnTo>
                  <a:lnTo>
                    <a:pt x="790651" y="124409"/>
                  </a:lnTo>
                  <a:lnTo>
                    <a:pt x="899096" y="124409"/>
                  </a:lnTo>
                  <a:lnTo>
                    <a:pt x="897736" y="105155"/>
                  </a:lnTo>
                  <a:lnTo>
                    <a:pt x="790651" y="105155"/>
                  </a:lnTo>
                  <a:lnTo>
                    <a:pt x="793929" y="91333"/>
                  </a:lnTo>
                  <a:lnTo>
                    <a:pt x="801954" y="80179"/>
                  </a:lnTo>
                  <a:lnTo>
                    <a:pt x="814036" y="72728"/>
                  </a:lnTo>
                  <a:lnTo>
                    <a:pt x="829487" y="70015"/>
                  </a:lnTo>
                  <a:lnTo>
                    <a:pt x="882773" y="70015"/>
                  </a:lnTo>
                  <a:lnTo>
                    <a:pt x="860745" y="53461"/>
                  </a:lnTo>
                  <a:lnTo>
                    <a:pt x="829487" y="46951"/>
                  </a:lnTo>
                  <a:close/>
                </a:path>
                <a:path w="1049020" h="187959">
                  <a:moveTo>
                    <a:pt x="897089" y="141604"/>
                  </a:moveTo>
                  <a:lnTo>
                    <a:pt x="866305" y="141604"/>
                  </a:lnTo>
                  <a:lnTo>
                    <a:pt x="860920" y="151209"/>
                  </a:lnTo>
                  <a:lnTo>
                    <a:pt x="853235" y="158099"/>
                  </a:lnTo>
                  <a:lnTo>
                    <a:pt x="843089" y="162250"/>
                  </a:lnTo>
                  <a:lnTo>
                    <a:pt x="830325" y="163639"/>
                  </a:lnTo>
                  <a:lnTo>
                    <a:pt x="885264" y="163639"/>
                  </a:lnTo>
                  <a:lnTo>
                    <a:pt x="888199" y="160880"/>
                  </a:lnTo>
                  <a:lnTo>
                    <a:pt x="897089" y="141604"/>
                  </a:lnTo>
                  <a:close/>
                </a:path>
                <a:path w="1049020" h="187959">
                  <a:moveTo>
                    <a:pt x="882773" y="70015"/>
                  </a:moveTo>
                  <a:lnTo>
                    <a:pt x="829487" y="70015"/>
                  </a:lnTo>
                  <a:lnTo>
                    <a:pt x="844404" y="72907"/>
                  </a:lnTo>
                  <a:lnTo>
                    <a:pt x="855859" y="80656"/>
                  </a:lnTo>
                  <a:lnTo>
                    <a:pt x="863399" y="91869"/>
                  </a:lnTo>
                  <a:lnTo>
                    <a:pt x="866571" y="105155"/>
                  </a:lnTo>
                  <a:lnTo>
                    <a:pt x="897736" y="105155"/>
                  </a:lnTo>
                  <a:lnTo>
                    <a:pt x="897056" y="95525"/>
                  </a:lnTo>
                  <a:lnTo>
                    <a:pt x="883770" y="70764"/>
                  </a:lnTo>
                  <a:lnTo>
                    <a:pt x="882773" y="70015"/>
                  </a:lnTo>
                  <a:close/>
                </a:path>
                <a:path w="1049020" h="187959">
                  <a:moveTo>
                    <a:pt x="949871" y="50545"/>
                  </a:moveTo>
                  <a:lnTo>
                    <a:pt x="919035" y="50545"/>
                  </a:lnTo>
                  <a:lnTo>
                    <a:pt x="919035" y="183133"/>
                  </a:lnTo>
                  <a:lnTo>
                    <a:pt x="951572" y="183133"/>
                  </a:lnTo>
                  <a:lnTo>
                    <a:pt x="951572" y="104927"/>
                  </a:lnTo>
                  <a:lnTo>
                    <a:pt x="954102" y="91237"/>
                  </a:lnTo>
                  <a:lnTo>
                    <a:pt x="961293" y="80151"/>
                  </a:lnTo>
                  <a:lnTo>
                    <a:pt x="972548" y="72725"/>
                  </a:lnTo>
                  <a:lnTo>
                    <a:pt x="984443" y="70535"/>
                  </a:lnTo>
                  <a:lnTo>
                    <a:pt x="950455" y="70535"/>
                  </a:lnTo>
                  <a:lnTo>
                    <a:pt x="949871" y="70015"/>
                  </a:lnTo>
                  <a:lnTo>
                    <a:pt x="949871" y="50545"/>
                  </a:lnTo>
                  <a:close/>
                </a:path>
                <a:path w="1049020" h="187959">
                  <a:moveTo>
                    <a:pt x="1043086" y="70015"/>
                  </a:moveTo>
                  <a:lnTo>
                    <a:pt x="987272" y="70015"/>
                  </a:lnTo>
                  <a:lnTo>
                    <a:pt x="999754" y="71744"/>
                  </a:lnTo>
                  <a:lnTo>
                    <a:pt x="1008629" y="77104"/>
                  </a:lnTo>
                  <a:lnTo>
                    <a:pt x="1014020" y="86356"/>
                  </a:lnTo>
                  <a:lnTo>
                    <a:pt x="1016050" y="99758"/>
                  </a:lnTo>
                  <a:lnTo>
                    <a:pt x="1016050" y="183133"/>
                  </a:lnTo>
                  <a:lnTo>
                    <a:pt x="1048588" y="183133"/>
                  </a:lnTo>
                  <a:lnTo>
                    <a:pt x="1048588" y="92125"/>
                  </a:lnTo>
                  <a:lnTo>
                    <a:pt x="1044923" y="72497"/>
                  </a:lnTo>
                  <a:lnTo>
                    <a:pt x="1043086" y="70015"/>
                  </a:lnTo>
                  <a:close/>
                </a:path>
                <a:path w="1049020" h="187959">
                  <a:moveTo>
                    <a:pt x="996378" y="46951"/>
                  </a:moveTo>
                  <a:lnTo>
                    <a:pt x="982395" y="48581"/>
                  </a:lnTo>
                  <a:lnTo>
                    <a:pt x="969787" y="53262"/>
                  </a:lnTo>
                  <a:lnTo>
                    <a:pt x="958995" y="60683"/>
                  </a:lnTo>
                  <a:lnTo>
                    <a:pt x="950455" y="70535"/>
                  </a:lnTo>
                  <a:lnTo>
                    <a:pt x="984443" y="70535"/>
                  </a:lnTo>
                  <a:lnTo>
                    <a:pt x="987272" y="70015"/>
                  </a:lnTo>
                  <a:lnTo>
                    <a:pt x="1043086" y="70015"/>
                  </a:lnTo>
                  <a:lnTo>
                    <a:pt x="1034465" y="58366"/>
                  </a:lnTo>
                  <a:lnTo>
                    <a:pt x="1018016" y="49820"/>
                  </a:lnTo>
                  <a:lnTo>
                    <a:pt x="996378" y="46951"/>
                  </a:lnTo>
                  <a:close/>
                </a:path>
              </a:pathLst>
            </a:custGeom>
            <a:solidFill>
              <a:srgbClr val="2A354C"/>
            </a:solidFill>
          </p:spPr>
          <p:txBody>
            <a:bodyPr wrap="square" lIns="0" tIns="0" rIns="0" bIns="0" rtlCol="0"/>
            <a:lstStyle/>
            <a:p>
              <a:endParaRPr>
                <a:latin typeface="Montserrat" panose="00000500000000000000" pitchFamily="2" charset="0"/>
              </a:endParaRPr>
            </a:p>
          </p:txBody>
        </p:sp>
      </p:grpSp>
    </p:spTree>
    <p:extLst>
      <p:ext uri="{BB962C8B-B14F-4D97-AF65-F5344CB8AC3E}">
        <p14:creationId xmlns:p14="http://schemas.microsoft.com/office/powerpoint/2010/main" val="597868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F9DE3-EE3B-CB4E-A4F3-4D8CDBA77A2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AB41E31-BFC2-9559-0E09-6EC2F6F2C8A6}"/>
              </a:ext>
            </a:extLst>
          </p:cNvPr>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EB794959-04C2-640D-1268-2AE715D698A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a:extLst>
              <a:ext uri="{FF2B5EF4-FFF2-40B4-BE49-F238E27FC236}">
                <a16:creationId xmlns:a16="http://schemas.microsoft.com/office/drawing/2014/main" id="{5CD09CD5-9DBD-27AD-BC5D-F5E86FEAB65C}"/>
              </a:ext>
            </a:extLst>
          </p:cNvPr>
          <p:cNvSpPr>
            <a:spLocks noGrp="1"/>
          </p:cNvSpPr>
          <p:nvPr>
            <p:ph type="ftr" sz="quarter" idx="11"/>
          </p:nvPr>
        </p:nvSpPr>
        <p:spPr>
          <a:xfrm>
            <a:off x="838200" y="6418911"/>
            <a:ext cx="94356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BF75A3DE-BA10-B95D-BCA7-517E24153651}"/>
              </a:ext>
            </a:extLst>
          </p:cNvPr>
          <p:cNvSpPr>
            <a:spLocks noGrp="1"/>
          </p:cNvSpPr>
          <p:nvPr>
            <p:ph type="sldNum" sz="quarter" idx="12"/>
          </p:nvPr>
        </p:nvSpPr>
        <p:spPr/>
        <p:txBody>
          <a:bodyPr/>
          <a:lstStyle/>
          <a:p>
            <a:fld id="{E99D6286-9882-44A2-8896-5DF2107D801A}" type="slidenum">
              <a:rPr lang="en-GB" smtClean="0"/>
              <a:t>‹#›</a:t>
            </a:fld>
            <a:endParaRPr lang="en-GB"/>
          </a:p>
        </p:txBody>
      </p:sp>
    </p:spTree>
    <p:extLst>
      <p:ext uri="{BB962C8B-B14F-4D97-AF65-F5344CB8AC3E}">
        <p14:creationId xmlns:p14="http://schemas.microsoft.com/office/powerpoint/2010/main" val="2245121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D965F-D623-A517-3076-F1E2C5852E67}"/>
              </a:ext>
            </a:extLst>
          </p:cNvPr>
          <p:cNvSpPr>
            <a:spLocks noGrp="1"/>
          </p:cNvSpPr>
          <p:nvPr>
            <p:ph type="title"/>
          </p:nvPr>
        </p:nvSpPr>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EBD45998-019B-D8E6-BAE6-CE0281714C78}"/>
              </a:ext>
            </a:extLst>
          </p:cNvPr>
          <p:cNvSpPr>
            <a:spLocks noGrp="1"/>
          </p:cNvSpPr>
          <p:nvPr>
            <p:ph type="ftr" sz="quarter" idx="10"/>
          </p:nvPr>
        </p:nvSpPr>
        <p:spPr/>
        <p:txBody>
          <a:bodyPr/>
          <a:lstStyle/>
          <a:p>
            <a:endParaRPr lang="en-GB"/>
          </a:p>
        </p:txBody>
      </p:sp>
      <p:sp>
        <p:nvSpPr>
          <p:cNvPr id="4" name="Slide Number Placeholder 3">
            <a:extLst>
              <a:ext uri="{FF2B5EF4-FFF2-40B4-BE49-F238E27FC236}">
                <a16:creationId xmlns:a16="http://schemas.microsoft.com/office/drawing/2014/main" id="{F88E6F89-769E-4AC2-1DC4-BA941A82D44C}"/>
              </a:ext>
            </a:extLst>
          </p:cNvPr>
          <p:cNvSpPr>
            <a:spLocks noGrp="1"/>
          </p:cNvSpPr>
          <p:nvPr>
            <p:ph type="sldNum" sz="quarter" idx="11"/>
          </p:nvPr>
        </p:nvSpPr>
        <p:spPr/>
        <p:txBody>
          <a:bodyPr/>
          <a:lstStyle/>
          <a:p>
            <a:fld id="{E99D6286-9882-44A2-8896-5DF2107D801A}" type="slidenum">
              <a:rPr lang="en-GB" smtClean="0"/>
              <a:pPr/>
              <a:t>‹#›</a:t>
            </a:fld>
            <a:endParaRPr lang="en-GB" dirty="0"/>
          </a:p>
        </p:txBody>
      </p:sp>
    </p:spTree>
    <p:extLst>
      <p:ext uri="{BB962C8B-B14F-4D97-AF65-F5344CB8AC3E}">
        <p14:creationId xmlns:p14="http://schemas.microsoft.com/office/powerpoint/2010/main" val="3184639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215CF-2485-56DB-0C82-EA69A6403CC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B26C706-6501-A123-B5E5-D1AD198870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8E0BAC7-1AD4-E4AD-CE3C-4A6D1ED3D56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654FD94-FB5C-B915-5194-BD434580875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EA4730C-A6A0-A663-EC65-A163DBD392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Footer Placeholder 7">
            <a:extLst>
              <a:ext uri="{FF2B5EF4-FFF2-40B4-BE49-F238E27FC236}">
                <a16:creationId xmlns:a16="http://schemas.microsoft.com/office/drawing/2014/main" id="{1A66241D-0D6D-E949-55DB-1135303A34C4}"/>
              </a:ext>
            </a:extLst>
          </p:cNvPr>
          <p:cNvSpPr>
            <a:spLocks noGrp="1"/>
          </p:cNvSpPr>
          <p:nvPr>
            <p:ph type="ftr" sz="quarter" idx="11"/>
          </p:nvPr>
        </p:nvSpPr>
        <p:spPr>
          <a:xfrm>
            <a:off x="838200" y="6418911"/>
            <a:ext cx="94356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27FA050D-E31C-44AE-604F-A2A944A3193F}"/>
              </a:ext>
            </a:extLst>
          </p:cNvPr>
          <p:cNvSpPr>
            <a:spLocks noGrp="1"/>
          </p:cNvSpPr>
          <p:nvPr>
            <p:ph type="sldNum" sz="quarter" idx="12"/>
          </p:nvPr>
        </p:nvSpPr>
        <p:spPr/>
        <p:txBody>
          <a:bodyPr/>
          <a:lstStyle/>
          <a:p>
            <a:fld id="{E99D6286-9882-44A2-8896-5DF2107D801A}" type="slidenum">
              <a:rPr lang="en-GB" smtClean="0"/>
              <a:t>‹#›</a:t>
            </a:fld>
            <a:endParaRPr lang="en-GB"/>
          </a:p>
        </p:txBody>
      </p:sp>
    </p:spTree>
    <p:extLst>
      <p:ext uri="{BB962C8B-B14F-4D97-AF65-F5344CB8AC3E}">
        <p14:creationId xmlns:p14="http://schemas.microsoft.com/office/powerpoint/2010/main" val="657685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2BCC5-7CFC-1CD4-64BE-719C74CA14D7}"/>
              </a:ext>
            </a:extLst>
          </p:cNvPr>
          <p:cNvSpPr>
            <a:spLocks noGrp="1"/>
          </p:cNvSpPr>
          <p:nvPr>
            <p:ph type="title"/>
          </p:nvPr>
        </p:nvSpPr>
        <p:spPr/>
        <p:txBody>
          <a:bodyPr/>
          <a:lstStyle/>
          <a:p>
            <a:r>
              <a:rPr lang="en-US"/>
              <a:t>Click to edit Master title style</a:t>
            </a:r>
            <a:endParaRPr lang="en-GB"/>
          </a:p>
        </p:txBody>
      </p:sp>
      <p:sp>
        <p:nvSpPr>
          <p:cNvPr id="4" name="Footer Placeholder 3">
            <a:extLst>
              <a:ext uri="{FF2B5EF4-FFF2-40B4-BE49-F238E27FC236}">
                <a16:creationId xmlns:a16="http://schemas.microsoft.com/office/drawing/2014/main" id="{AAF14A38-F532-3764-3927-398256FBEC3A}"/>
              </a:ext>
            </a:extLst>
          </p:cNvPr>
          <p:cNvSpPr>
            <a:spLocks noGrp="1"/>
          </p:cNvSpPr>
          <p:nvPr>
            <p:ph type="ftr" sz="quarter" idx="11"/>
          </p:nvPr>
        </p:nvSpPr>
        <p:spPr>
          <a:xfrm>
            <a:off x="838200" y="6418911"/>
            <a:ext cx="9435600" cy="365125"/>
          </a:xfrm>
          <a:prstGeom prst="rect">
            <a:avLst/>
          </a:prstGeom>
        </p:spPr>
        <p:txBody>
          <a:bodyPr/>
          <a:lstStyle/>
          <a:p>
            <a:endParaRPr lang="en-GB" dirty="0"/>
          </a:p>
        </p:txBody>
      </p:sp>
      <p:sp>
        <p:nvSpPr>
          <p:cNvPr id="5" name="Slide Number Placeholder 4">
            <a:extLst>
              <a:ext uri="{FF2B5EF4-FFF2-40B4-BE49-F238E27FC236}">
                <a16:creationId xmlns:a16="http://schemas.microsoft.com/office/drawing/2014/main" id="{E4550B43-0669-13D2-77BA-18E7B14A0202}"/>
              </a:ext>
            </a:extLst>
          </p:cNvPr>
          <p:cNvSpPr>
            <a:spLocks noGrp="1"/>
          </p:cNvSpPr>
          <p:nvPr>
            <p:ph type="sldNum" sz="quarter" idx="12"/>
          </p:nvPr>
        </p:nvSpPr>
        <p:spPr/>
        <p:txBody>
          <a:bodyPr/>
          <a:lstStyle/>
          <a:p>
            <a:fld id="{E99D6286-9882-44A2-8896-5DF2107D801A}" type="slidenum">
              <a:rPr lang="en-GB" smtClean="0"/>
              <a:t>‹#›</a:t>
            </a:fld>
            <a:endParaRPr lang="en-GB"/>
          </a:p>
        </p:txBody>
      </p:sp>
    </p:spTree>
    <p:extLst>
      <p:ext uri="{BB962C8B-B14F-4D97-AF65-F5344CB8AC3E}">
        <p14:creationId xmlns:p14="http://schemas.microsoft.com/office/powerpoint/2010/main" val="3413849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FF68DF3-F5D5-5BF3-A483-6B683E528F4E}"/>
              </a:ext>
            </a:extLst>
          </p:cNvPr>
          <p:cNvSpPr>
            <a:spLocks noGrp="1"/>
          </p:cNvSpPr>
          <p:nvPr>
            <p:ph type="ftr" sz="quarter" idx="11"/>
          </p:nvPr>
        </p:nvSpPr>
        <p:spPr>
          <a:xfrm>
            <a:off x="838200" y="6418911"/>
            <a:ext cx="94356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A72F2273-E813-5B93-EA23-A819B26625A8}"/>
              </a:ext>
            </a:extLst>
          </p:cNvPr>
          <p:cNvSpPr>
            <a:spLocks noGrp="1"/>
          </p:cNvSpPr>
          <p:nvPr>
            <p:ph type="sldNum" sz="quarter" idx="12"/>
          </p:nvPr>
        </p:nvSpPr>
        <p:spPr/>
        <p:txBody>
          <a:bodyPr/>
          <a:lstStyle/>
          <a:p>
            <a:fld id="{E99D6286-9882-44A2-8896-5DF2107D801A}" type="slidenum">
              <a:rPr lang="en-GB" smtClean="0"/>
              <a:t>‹#›</a:t>
            </a:fld>
            <a:endParaRPr lang="en-GB"/>
          </a:p>
        </p:txBody>
      </p:sp>
    </p:spTree>
    <p:extLst>
      <p:ext uri="{BB962C8B-B14F-4D97-AF65-F5344CB8AC3E}">
        <p14:creationId xmlns:p14="http://schemas.microsoft.com/office/powerpoint/2010/main" val="9155720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6E29A-1F45-6F59-92BA-77EC0A210E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A15CD56-6F61-F863-8F50-A4F34F7DA901}"/>
              </a:ext>
            </a:extLst>
          </p:cNvPr>
          <p:cNvSpPr>
            <a:spLocks noGrp="1"/>
          </p:cNvSpPr>
          <p:nvPr>
            <p:ph idx="1"/>
          </p:nvPr>
        </p:nvSpPr>
        <p:spPr>
          <a:xfrm>
            <a:off x="5183188" y="457201"/>
            <a:ext cx="617220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B79EC0F-9D06-77DD-518E-C6177BF93E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39795C80-43DD-71F6-4C60-0E7FA6ADEF1B}"/>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CDFD00F0-AD9C-024D-EBF0-CF79517D0061}"/>
              </a:ext>
            </a:extLst>
          </p:cNvPr>
          <p:cNvSpPr>
            <a:spLocks noGrp="1"/>
          </p:cNvSpPr>
          <p:nvPr>
            <p:ph type="sldNum" sz="quarter" idx="12"/>
          </p:nvPr>
        </p:nvSpPr>
        <p:spPr/>
        <p:txBody>
          <a:bodyPr/>
          <a:lstStyle/>
          <a:p>
            <a:fld id="{449106D3-3BDD-41C2-AA0C-ED079578205C}" type="slidenum">
              <a:rPr lang="en-GB" smtClean="0"/>
              <a:t>‹#›</a:t>
            </a:fld>
            <a:endParaRPr lang="en-GB"/>
          </a:p>
        </p:txBody>
      </p:sp>
    </p:spTree>
    <p:extLst>
      <p:ext uri="{BB962C8B-B14F-4D97-AF65-F5344CB8AC3E}">
        <p14:creationId xmlns:p14="http://schemas.microsoft.com/office/powerpoint/2010/main" val="2758151717"/>
      </p:ext>
    </p:extLst>
  </p:cSld>
  <p:clrMapOvr>
    <a:masterClrMapping/>
  </p:clrMapOvr>
</p:sldLayout>
</file>

<file path=ppt/slideMasters/_rels/slideMaster1.xml.rels><?xml version="1.0" encoding="UTF-8"?><Relationships xmlns="http://schemas.openxmlformats.org/package/2006/relationships"><Relationship Id="rId8" Target="../slideLayouts/slideLayout8.xml" Type="http://schemas.openxmlformats.org/officeDocument/2006/relationships/slideLayout" /><Relationship Id="rId3" Target="../slideLayouts/slideLayout3.xml" Type="http://schemas.openxmlformats.org/officeDocument/2006/relationships/slideLayout" /><Relationship Id="rId7" Target="../slideLayouts/slideLayout7.xml" Type="http://schemas.openxmlformats.org/officeDocument/2006/relationships/slideLayout" /><Relationship Id="rId2" Target="../slideLayouts/slideLayout2.xml" Type="http://schemas.openxmlformats.org/officeDocument/2006/relationships/slideLayout" /><Relationship Id="rId1" Target="../slideLayouts/slideLayout1.xml" Type="http://schemas.openxmlformats.org/officeDocument/2006/relationships/slideLayout" /><Relationship Id="rId6" Target="../slideLayouts/slideLayout6.xml" Type="http://schemas.openxmlformats.org/officeDocument/2006/relationships/slideLayout" /><Relationship Id="rId5" Target="../slideLayouts/slideLayout5.xml" Type="http://schemas.openxmlformats.org/officeDocument/2006/relationships/slideLayout" /><Relationship Id="rId10" Target="../theme/theme1.xml" Type="http://schemas.openxmlformats.org/officeDocument/2006/relationships/theme" /><Relationship Id="rId4" Target="../slideLayouts/slideLayout4.xml" Type="http://schemas.openxmlformats.org/officeDocument/2006/relationships/slideLayout" /><Relationship Id="rId9" Target="../slideLayouts/slideLayout9.xml" Type="http://schemas.openxmlformats.org/officeDocument/2006/relationships/slideLayout"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D1E953-6CB8-4EAB-6221-DA79DE6BE690}"/>
              </a:ext>
            </a:extLst>
          </p:cNvPr>
          <p:cNvSpPr>
            <a:spLocks noGrp="1"/>
          </p:cNvSpPr>
          <p:nvPr>
            <p:ph type="title"/>
          </p:nvPr>
        </p:nvSpPr>
        <p:spPr>
          <a:xfrm>
            <a:off x="838200" y="365125"/>
            <a:ext cx="11121662" cy="1325563"/>
          </a:xfrm>
          <a:prstGeom prst="rect">
            <a:avLst/>
          </a:prstGeom>
        </p:spPr>
        <p:txBody>
          <a:bodyPr anchor="ctr" bIns="45720" lIns="91440" rIns="91440" rtlCol="0" tIns="45720" vert="horz">
            <a:normAutofit/>
          </a:bodyPr>
          <a:lstStyle/>
          <a:p>
            <a:r>
              <a:rPr dirty="0" lang="en-US"/>
              <a:t>Click to edit Master title style</a:t>
            </a:r>
            <a:endParaRPr dirty="0" lang="en-GB"/>
          </a:p>
        </p:txBody>
      </p:sp>
      <p:sp>
        <p:nvSpPr>
          <p:cNvPr id="3" name="Text Placeholder 2">
            <a:extLst>
              <a:ext uri="{FF2B5EF4-FFF2-40B4-BE49-F238E27FC236}">
                <a16:creationId xmlns:a16="http://schemas.microsoft.com/office/drawing/2014/main" id="{0E00D0FB-AFF8-8B19-5813-4EF09909D6AD}"/>
              </a:ext>
            </a:extLst>
          </p:cNvPr>
          <p:cNvSpPr>
            <a:spLocks noGrp="1"/>
          </p:cNvSpPr>
          <p:nvPr>
            <p:ph idx="1" type="body"/>
          </p:nvPr>
        </p:nvSpPr>
        <p:spPr>
          <a:xfrm>
            <a:off x="838199" y="1825625"/>
            <a:ext cx="11121663" cy="4351338"/>
          </a:xfrm>
          <a:prstGeom prst="rect">
            <a:avLst/>
          </a:prstGeom>
        </p:spPr>
        <p:txBody>
          <a:bodyPr bIns="45720" lIns="91440" rIns="91440" rtlCol="0" tIns="45720" vert="horz">
            <a:normAutofit/>
          </a:bodyPr>
          <a:lstStyle/>
          <a:p>
            <a:pPr lvl="0"/>
            <a:r>
              <a:rPr dirty="0" lang="en-US"/>
              <a:t>Click to edit Master text styles</a:t>
            </a:r>
          </a:p>
          <a:p>
            <a:pPr lvl="1"/>
            <a:r>
              <a:rPr dirty="0" lang="en-US"/>
              <a:t>Second level</a:t>
            </a:r>
          </a:p>
          <a:p>
            <a:pPr lvl="2"/>
            <a:r>
              <a:rPr dirty="0" lang="en-US"/>
              <a:t>Third level</a:t>
            </a:r>
          </a:p>
          <a:p>
            <a:pPr lvl="3"/>
            <a:r>
              <a:rPr dirty="0" lang="en-US"/>
              <a:t>Fourth level</a:t>
            </a:r>
          </a:p>
          <a:p>
            <a:pPr lvl="4"/>
            <a:r>
              <a:rPr dirty="0" lang="en-US"/>
              <a:t>Fifth level</a:t>
            </a:r>
            <a:endParaRPr dirty="0" lang="en-GB"/>
          </a:p>
        </p:txBody>
      </p:sp>
      <p:sp>
        <p:nvSpPr>
          <p:cNvPr id="5" name="Footer Placeholder 4">
            <a:extLst>
              <a:ext uri="{FF2B5EF4-FFF2-40B4-BE49-F238E27FC236}">
                <a16:creationId xmlns:a16="http://schemas.microsoft.com/office/drawing/2014/main" id="{D3EB6931-F56A-1E57-D29D-26ECA325AA89}"/>
              </a:ext>
            </a:extLst>
          </p:cNvPr>
          <p:cNvSpPr>
            <a:spLocks noGrp="1"/>
          </p:cNvSpPr>
          <p:nvPr>
            <p:ph idx="3" sz="quarter" type="ftr"/>
          </p:nvPr>
        </p:nvSpPr>
        <p:spPr>
          <a:xfrm>
            <a:off x="838199" y="6418911"/>
            <a:ext cx="9435659" cy="365125"/>
          </a:xfrm>
          <a:prstGeom prst="rect">
            <a:avLst/>
          </a:prstGeom>
        </p:spPr>
        <p:txBody>
          <a:bodyPr anchor="ctr" bIns="45720" lIns="91440" rIns="91440" rtlCol="0" tIns="45720" vert="horz"/>
          <a:lstStyle>
            <a:lvl1pPr algn="l">
              <a:defRPr sz="1050">
                <a:solidFill>
                  <a:schemeClr val="tx1">
                    <a:tint val="82000"/>
                  </a:schemeClr>
                </a:solidFill>
                <a:latin charset="0" panose="00000500000000000000" pitchFamily="2" typeface="Montserrat"/>
              </a:defRPr>
            </a:lvl1pPr>
          </a:lstStyle>
          <a:p>
            <a:endParaRPr lang="en-GB"/>
          </a:p>
        </p:txBody>
      </p:sp>
      <p:sp>
        <p:nvSpPr>
          <p:cNvPr id="6" name="Slide Number Placeholder 5">
            <a:extLst>
              <a:ext uri="{FF2B5EF4-FFF2-40B4-BE49-F238E27FC236}">
                <a16:creationId xmlns:a16="http://schemas.microsoft.com/office/drawing/2014/main" id="{9CD460FE-A988-3C85-9441-F1304A3EA97C}"/>
              </a:ext>
            </a:extLst>
          </p:cNvPr>
          <p:cNvSpPr>
            <a:spLocks noGrp="1"/>
          </p:cNvSpPr>
          <p:nvPr>
            <p:ph idx="4" sz="quarter" type="sldNum"/>
          </p:nvPr>
        </p:nvSpPr>
        <p:spPr>
          <a:xfrm>
            <a:off x="10317707" y="6411908"/>
            <a:ext cx="458944" cy="365125"/>
          </a:xfrm>
          <a:prstGeom prst="rect">
            <a:avLst/>
          </a:prstGeom>
        </p:spPr>
        <p:txBody>
          <a:bodyPr anchor="ctr" bIns="45720" lIns="91440" rIns="91440" rtlCol="0" tIns="45720" vert="horz"/>
          <a:lstStyle>
            <a:lvl1pPr algn="r">
              <a:defRPr sz="1200">
                <a:solidFill>
                  <a:schemeClr val="tx1">
                    <a:tint val="82000"/>
                  </a:schemeClr>
                </a:solidFill>
                <a:latin charset="0" panose="00000500000000000000" pitchFamily="2" typeface="Montserrat"/>
              </a:defRPr>
            </a:lvl1pPr>
          </a:lstStyle>
          <a:p>
            <a:fld id="{E99D6286-9882-44A2-8896-5DF2107D801A}" type="slidenum">
              <a:rPr lang="en-GB" smtClean="0"/>
              <a:pPr/>
              <a:t>‹#›</a:t>
            </a:fld>
            <a:endParaRPr dirty="0" lang="en-GB"/>
          </a:p>
        </p:txBody>
      </p:sp>
      <p:grpSp>
        <p:nvGrpSpPr>
          <p:cNvPr id="7" name="Group 6">
            <a:extLst>
              <a:ext uri="{FF2B5EF4-FFF2-40B4-BE49-F238E27FC236}">
                <a16:creationId xmlns:a16="http://schemas.microsoft.com/office/drawing/2014/main" id="{58959641-FD55-40B2-2E14-697C667BAC36}"/>
              </a:ext>
            </a:extLst>
          </p:cNvPr>
          <p:cNvGrpSpPr>
            <a:grpSpLocks noChangeAspect="1"/>
          </p:cNvGrpSpPr>
          <p:nvPr userDrawn="1"/>
        </p:nvGrpSpPr>
        <p:grpSpPr>
          <a:xfrm>
            <a:off x="10776651" y="6473885"/>
            <a:ext cx="1183212" cy="238333"/>
            <a:chOff x="10491420" y="6349301"/>
            <a:chExt cx="1479013" cy="297916"/>
          </a:xfrm>
        </p:grpSpPr>
        <p:sp>
          <p:nvSpPr>
            <p:cNvPr id="8" name="object 3">
              <a:extLst>
                <a:ext uri="{FF2B5EF4-FFF2-40B4-BE49-F238E27FC236}">
                  <a16:creationId xmlns:a16="http://schemas.microsoft.com/office/drawing/2014/main" id="{8DE19C25-1993-F28F-1566-A74C464F3567}"/>
                </a:ext>
              </a:extLst>
            </p:cNvPr>
            <p:cNvSpPr/>
            <p:nvPr userDrawn="1"/>
          </p:nvSpPr>
          <p:spPr>
            <a:xfrm>
              <a:off x="10686263" y="6349301"/>
              <a:ext cx="180340" cy="138430"/>
            </a:xfrm>
            <a:custGeom>
              <a:avLst/>
              <a:gdLst/>
              <a:ahLst/>
              <a:cxnLst/>
              <a:rect b="b" l="l" r="r" t="t"/>
              <a:pathLst>
                <a:path h="138429" w="180340">
                  <a:moveTo>
                    <a:pt x="180174" y="84048"/>
                  </a:moveTo>
                  <a:lnTo>
                    <a:pt x="164922" y="76746"/>
                  </a:lnTo>
                  <a:lnTo>
                    <a:pt x="132829" y="61379"/>
                  </a:lnTo>
                  <a:lnTo>
                    <a:pt x="93967" y="61379"/>
                  </a:lnTo>
                  <a:lnTo>
                    <a:pt x="89954" y="66179"/>
                  </a:lnTo>
                  <a:lnTo>
                    <a:pt x="80378" y="61125"/>
                  </a:lnTo>
                  <a:lnTo>
                    <a:pt x="65189" y="58559"/>
                  </a:lnTo>
                  <a:lnTo>
                    <a:pt x="50025" y="61125"/>
                  </a:lnTo>
                  <a:lnTo>
                    <a:pt x="49568" y="53428"/>
                  </a:lnTo>
                  <a:lnTo>
                    <a:pt x="136690" y="53428"/>
                  </a:lnTo>
                  <a:lnTo>
                    <a:pt x="133642" y="23863"/>
                  </a:lnTo>
                  <a:lnTo>
                    <a:pt x="89789" y="838"/>
                  </a:lnTo>
                  <a:lnTo>
                    <a:pt x="26631" y="0"/>
                  </a:lnTo>
                  <a:lnTo>
                    <a:pt x="7188" y="254"/>
                  </a:lnTo>
                  <a:lnTo>
                    <a:pt x="0" y="419"/>
                  </a:lnTo>
                  <a:lnTo>
                    <a:pt x="0" y="53848"/>
                  </a:lnTo>
                  <a:lnTo>
                    <a:pt x="47345" y="76517"/>
                  </a:lnTo>
                  <a:lnTo>
                    <a:pt x="86207" y="76517"/>
                  </a:lnTo>
                  <a:lnTo>
                    <a:pt x="90220" y="71729"/>
                  </a:lnTo>
                  <a:lnTo>
                    <a:pt x="99771" y="76746"/>
                  </a:lnTo>
                  <a:lnTo>
                    <a:pt x="114947" y="79336"/>
                  </a:lnTo>
                  <a:lnTo>
                    <a:pt x="130175" y="76746"/>
                  </a:lnTo>
                  <a:lnTo>
                    <a:pt x="130581" y="84467"/>
                  </a:lnTo>
                  <a:lnTo>
                    <a:pt x="43484" y="84467"/>
                  </a:lnTo>
                  <a:lnTo>
                    <a:pt x="46520" y="114033"/>
                  </a:lnTo>
                  <a:lnTo>
                    <a:pt x="90398" y="137058"/>
                  </a:lnTo>
                  <a:lnTo>
                    <a:pt x="153543" y="137909"/>
                  </a:lnTo>
                  <a:lnTo>
                    <a:pt x="172999" y="137655"/>
                  </a:lnTo>
                  <a:lnTo>
                    <a:pt x="180174" y="137477"/>
                  </a:lnTo>
                  <a:lnTo>
                    <a:pt x="180174" y="84048"/>
                  </a:lnTo>
                  <a:close/>
                </a:path>
              </a:pathLst>
            </a:custGeom>
            <a:solidFill>
              <a:srgbClr val="2A354C"/>
            </a:solidFill>
          </p:spPr>
          <p:txBody>
            <a:bodyPr bIns="0" lIns="0" rIns="0" rtlCol="0" tIns="0" wrap="square"/>
            <a:lstStyle/>
            <a:p>
              <a:endParaRPr>
                <a:latin charset="0" panose="00000500000000000000" pitchFamily="2" typeface="Montserrat"/>
              </a:endParaRPr>
            </a:p>
          </p:txBody>
        </p:sp>
        <p:sp>
          <p:nvSpPr>
            <p:cNvPr id="9" name="object 4">
              <a:extLst>
                <a:ext uri="{FF2B5EF4-FFF2-40B4-BE49-F238E27FC236}">
                  <a16:creationId xmlns:a16="http://schemas.microsoft.com/office/drawing/2014/main" id="{E77C60A7-96CD-144F-1A4B-D71CD6505B3E}"/>
                </a:ext>
              </a:extLst>
            </p:cNvPr>
            <p:cNvSpPr/>
            <p:nvPr userDrawn="1"/>
          </p:nvSpPr>
          <p:spPr>
            <a:xfrm>
              <a:off x="10686263" y="6508787"/>
              <a:ext cx="180340" cy="138430"/>
            </a:xfrm>
            <a:custGeom>
              <a:avLst/>
              <a:gdLst/>
              <a:ahLst/>
              <a:cxnLst/>
              <a:rect b="b" l="l" r="r" t="t"/>
              <a:pathLst>
                <a:path h="138429" w="180340">
                  <a:moveTo>
                    <a:pt x="180174" y="419"/>
                  </a:moveTo>
                  <a:lnTo>
                    <a:pt x="172999" y="254"/>
                  </a:lnTo>
                  <a:lnTo>
                    <a:pt x="153543" y="0"/>
                  </a:lnTo>
                  <a:lnTo>
                    <a:pt x="124968" y="63"/>
                  </a:lnTo>
                  <a:lnTo>
                    <a:pt x="65582" y="2527"/>
                  </a:lnTo>
                  <a:lnTo>
                    <a:pt x="43484" y="53454"/>
                  </a:lnTo>
                  <a:lnTo>
                    <a:pt x="130581" y="53454"/>
                  </a:lnTo>
                  <a:lnTo>
                    <a:pt x="130175" y="61125"/>
                  </a:lnTo>
                  <a:lnTo>
                    <a:pt x="114947" y="58559"/>
                  </a:lnTo>
                  <a:lnTo>
                    <a:pt x="99771" y="61125"/>
                  </a:lnTo>
                  <a:lnTo>
                    <a:pt x="90208" y="66179"/>
                  </a:lnTo>
                  <a:lnTo>
                    <a:pt x="86207" y="61379"/>
                  </a:lnTo>
                  <a:lnTo>
                    <a:pt x="47345" y="61379"/>
                  </a:lnTo>
                  <a:lnTo>
                    <a:pt x="0" y="84048"/>
                  </a:lnTo>
                  <a:lnTo>
                    <a:pt x="0" y="137502"/>
                  </a:lnTo>
                  <a:lnTo>
                    <a:pt x="7188" y="137680"/>
                  </a:lnTo>
                  <a:lnTo>
                    <a:pt x="26631" y="137922"/>
                  </a:lnTo>
                  <a:lnTo>
                    <a:pt x="55219" y="137858"/>
                  </a:lnTo>
                  <a:lnTo>
                    <a:pt x="114592" y="135394"/>
                  </a:lnTo>
                  <a:lnTo>
                    <a:pt x="136690" y="84505"/>
                  </a:lnTo>
                  <a:lnTo>
                    <a:pt x="49568" y="84505"/>
                  </a:lnTo>
                  <a:lnTo>
                    <a:pt x="50025" y="76796"/>
                  </a:lnTo>
                  <a:lnTo>
                    <a:pt x="65189" y="79336"/>
                  </a:lnTo>
                  <a:lnTo>
                    <a:pt x="80378" y="76796"/>
                  </a:lnTo>
                  <a:lnTo>
                    <a:pt x="89966" y="71742"/>
                  </a:lnTo>
                  <a:lnTo>
                    <a:pt x="93967" y="76517"/>
                  </a:lnTo>
                  <a:lnTo>
                    <a:pt x="132829" y="76517"/>
                  </a:lnTo>
                  <a:lnTo>
                    <a:pt x="164973" y="61125"/>
                  </a:lnTo>
                  <a:lnTo>
                    <a:pt x="180174" y="53848"/>
                  </a:lnTo>
                  <a:lnTo>
                    <a:pt x="180174" y="419"/>
                  </a:lnTo>
                  <a:close/>
                </a:path>
              </a:pathLst>
            </a:custGeom>
            <a:solidFill>
              <a:srgbClr val="2A354C"/>
            </a:solidFill>
          </p:spPr>
          <p:txBody>
            <a:bodyPr bIns="0" lIns="0" rIns="0" rtlCol="0" tIns="0" wrap="square"/>
            <a:lstStyle/>
            <a:p>
              <a:endParaRPr>
                <a:latin charset="0" panose="00000500000000000000" pitchFamily="2" typeface="Montserrat"/>
              </a:endParaRPr>
            </a:p>
          </p:txBody>
        </p:sp>
        <p:sp>
          <p:nvSpPr>
            <p:cNvPr id="10" name="object 5">
              <a:extLst>
                <a:ext uri="{FF2B5EF4-FFF2-40B4-BE49-F238E27FC236}">
                  <a16:creationId xmlns:a16="http://schemas.microsoft.com/office/drawing/2014/main" id="{326DAD1A-906C-9590-59E3-F1FEE582174D}"/>
                </a:ext>
              </a:extLst>
            </p:cNvPr>
            <p:cNvSpPr/>
            <p:nvPr userDrawn="1"/>
          </p:nvSpPr>
          <p:spPr>
            <a:xfrm>
              <a:off x="10491420" y="6349301"/>
              <a:ext cx="180340" cy="138430"/>
            </a:xfrm>
            <a:custGeom>
              <a:avLst/>
              <a:gdLst/>
              <a:ahLst/>
              <a:cxnLst/>
              <a:rect b="b" l="l" r="r" t="t"/>
              <a:pathLst>
                <a:path h="138429" w="180340">
                  <a:moveTo>
                    <a:pt x="180187" y="419"/>
                  </a:moveTo>
                  <a:lnTo>
                    <a:pt x="172999" y="254"/>
                  </a:lnTo>
                  <a:lnTo>
                    <a:pt x="153555" y="0"/>
                  </a:lnTo>
                  <a:lnTo>
                    <a:pt x="124980" y="63"/>
                  </a:lnTo>
                  <a:lnTo>
                    <a:pt x="65582" y="2501"/>
                  </a:lnTo>
                  <a:lnTo>
                    <a:pt x="43472" y="53428"/>
                  </a:lnTo>
                  <a:lnTo>
                    <a:pt x="130594" y="53428"/>
                  </a:lnTo>
                  <a:lnTo>
                    <a:pt x="130149" y="61125"/>
                  </a:lnTo>
                  <a:lnTo>
                    <a:pt x="114973" y="58559"/>
                  </a:lnTo>
                  <a:lnTo>
                    <a:pt x="99758" y="61125"/>
                  </a:lnTo>
                  <a:lnTo>
                    <a:pt x="90220" y="66167"/>
                  </a:lnTo>
                  <a:lnTo>
                    <a:pt x="86207" y="61379"/>
                  </a:lnTo>
                  <a:lnTo>
                    <a:pt x="47345" y="61379"/>
                  </a:lnTo>
                  <a:lnTo>
                    <a:pt x="0" y="84048"/>
                  </a:lnTo>
                  <a:lnTo>
                    <a:pt x="0" y="137477"/>
                  </a:lnTo>
                  <a:lnTo>
                    <a:pt x="7188" y="137655"/>
                  </a:lnTo>
                  <a:lnTo>
                    <a:pt x="26644" y="137909"/>
                  </a:lnTo>
                  <a:lnTo>
                    <a:pt x="55219" y="137845"/>
                  </a:lnTo>
                  <a:lnTo>
                    <a:pt x="114579" y="135407"/>
                  </a:lnTo>
                  <a:lnTo>
                    <a:pt x="136690" y="84467"/>
                  </a:lnTo>
                  <a:lnTo>
                    <a:pt x="49593" y="84467"/>
                  </a:lnTo>
                  <a:lnTo>
                    <a:pt x="50025" y="76746"/>
                  </a:lnTo>
                  <a:lnTo>
                    <a:pt x="65227" y="79336"/>
                  </a:lnTo>
                  <a:lnTo>
                    <a:pt x="80416" y="76746"/>
                  </a:lnTo>
                  <a:lnTo>
                    <a:pt x="89954" y="71742"/>
                  </a:lnTo>
                  <a:lnTo>
                    <a:pt x="93967" y="76517"/>
                  </a:lnTo>
                  <a:lnTo>
                    <a:pt x="132816" y="76517"/>
                  </a:lnTo>
                  <a:lnTo>
                    <a:pt x="164973" y="61125"/>
                  </a:lnTo>
                  <a:lnTo>
                    <a:pt x="180187" y="53848"/>
                  </a:lnTo>
                  <a:lnTo>
                    <a:pt x="180187" y="419"/>
                  </a:lnTo>
                  <a:close/>
                </a:path>
              </a:pathLst>
            </a:custGeom>
            <a:solidFill>
              <a:srgbClr val="2A354C"/>
            </a:solidFill>
          </p:spPr>
          <p:txBody>
            <a:bodyPr bIns="0" lIns="0" rIns="0" rtlCol="0" tIns="0" wrap="square"/>
            <a:lstStyle/>
            <a:p>
              <a:endParaRPr>
                <a:latin charset="0" panose="00000500000000000000" pitchFamily="2" typeface="Montserrat"/>
              </a:endParaRPr>
            </a:p>
          </p:txBody>
        </p:sp>
        <p:sp>
          <p:nvSpPr>
            <p:cNvPr id="11" name="object 6">
              <a:extLst>
                <a:ext uri="{FF2B5EF4-FFF2-40B4-BE49-F238E27FC236}">
                  <a16:creationId xmlns:a16="http://schemas.microsoft.com/office/drawing/2014/main" id="{1467622B-84B7-6399-25A7-FAEF7C321E3A}"/>
                </a:ext>
              </a:extLst>
            </p:cNvPr>
            <p:cNvSpPr/>
            <p:nvPr userDrawn="1"/>
          </p:nvSpPr>
          <p:spPr>
            <a:xfrm>
              <a:off x="10491420" y="6508787"/>
              <a:ext cx="180340" cy="138430"/>
            </a:xfrm>
            <a:custGeom>
              <a:avLst/>
              <a:gdLst/>
              <a:ahLst/>
              <a:cxnLst/>
              <a:rect b="b" l="l" r="r" t="t"/>
              <a:pathLst>
                <a:path h="138429" w="180340">
                  <a:moveTo>
                    <a:pt x="180187" y="84048"/>
                  </a:moveTo>
                  <a:lnTo>
                    <a:pt x="165036" y="76796"/>
                  </a:lnTo>
                  <a:lnTo>
                    <a:pt x="132816" y="61379"/>
                  </a:lnTo>
                  <a:lnTo>
                    <a:pt x="93967" y="61379"/>
                  </a:lnTo>
                  <a:lnTo>
                    <a:pt x="89966" y="66167"/>
                  </a:lnTo>
                  <a:lnTo>
                    <a:pt x="80416" y="61125"/>
                  </a:lnTo>
                  <a:lnTo>
                    <a:pt x="65227" y="58559"/>
                  </a:lnTo>
                  <a:lnTo>
                    <a:pt x="50025" y="61125"/>
                  </a:lnTo>
                  <a:lnTo>
                    <a:pt x="49593" y="53454"/>
                  </a:lnTo>
                  <a:lnTo>
                    <a:pt x="136690" y="53454"/>
                  </a:lnTo>
                  <a:lnTo>
                    <a:pt x="133642" y="23901"/>
                  </a:lnTo>
                  <a:lnTo>
                    <a:pt x="127736" y="8572"/>
                  </a:lnTo>
                  <a:lnTo>
                    <a:pt x="114579" y="2527"/>
                  </a:lnTo>
                  <a:lnTo>
                    <a:pt x="89776" y="838"/>
                  </a:lnTo>
                  <a:lnTo>
                    <a:pt x="55219" y="63"/>
                  </a:lnTo>
                  <a:lnTo>
                    <a:pt x="26644" y="0"/>
                  </a:lnTo>
                  <a:lnTo>
                    <a:pt x="7188" y="254"/>
                  </a:lnTo>
                  <a:lnTo>
                    <a:pt x="0" y="419"/>
                  </a:lnTo>
                  <a:lnTo>
                    <a:pt x="0" y="53848"/>
                  </a:lnTo>
                  <a:lnTo>
                    <a:pt x="47345" y="76517"/>
                  </a:lnTo>
                  <a:lnTo>
                    <a:pt x="86207" y="76517"/>
                  </a:lnTo>
                  <a:lnTo>
                    <a:pt x="90208" y="71755"/>
                  </a:lnTo>
                  <a:lnTo>
                    <a:pt x="99758" y="76796"/>
                  </a:lnTo>
                  <a:lnTo>
                    <a:pt x="114973" y="79336"/>
                  </a:lnTo>
                  <a:lnTo>
                    <a:pt x="130149" y="76796"/>
                  </a:lnTo>
                  <a:lnTo>
                    <a:pt x="130594" y="84505"/>
                  </a:lnTo>
                  <a:lnTo>
                    <a:pt x="43472" y="84505"/>
                  </a:lnTo>
                  <a:lnTo>
                    <a:pt x="46520" y="114046"/>
                  </a:lnTo>
                  <a:lnTo>
                    <a:pt x="90411" y="137058"/>
                  </a:lnTo>
                  <a:lnTo>
                    <a:pt x="153555" y="137922"/>
                  </a:lnTo>
                  <a:lnTo>
                    <a:pt x="172999" y="137680"/>
                  </a:lnTo>
                  <a:lnTo>
                    <a:pt x="180187" y="137502"/>
                  </a:lnTo>
                  <a:lnTo>
                    <a:pt x="180187" y="84048"/>
                  </a:lnTo>
                  <a:close/>
                </a:path>
              </a:pathLst>
            </a:custGeom>
            <a:solidFill>
              <a:srgbClr val="2A354C"/>
            </a:solidFill>
          </p:spPr>
          <p:txBody>
            <a:bodyPr bIns="0" lIns="0" rIns="0" rtlCol="0" tIns="0" wrap="square"/>
            <a:lstStyle/>
            <a:p>
              <a:endParaRPr>
                <a:latin charset="0" panose="00000500000000000000" pitchFamily="2" typeface="Montserrat"/>
              </a:endParaRPr>
            </a:p>
          </p:txBody>
        </p:sp>
        <p:sp>
          <p:nvSpPr>
            <p:cNvPr id="12" name="object 7">
              <a:extLst>
                <a:ext uri="{FF2B5EF4-FFF2-40B4-BE49-F238E27FC236}">
                  <a16:creationId xmlns:a16="http://schemas.microsoft.com/office/drawing/2014/main" id="{07C726EA-D5AD-4E04-3AFA-7D915EB6BADE}"/>
                </a:ext>
              </a:extLst>
            </p:cNvPr>
            <p:cNvSpPr/>
            <p:nvPr userDrawn="1"/>
          </p:nvSpPr>
          <p:spPr>
            <a:xfrm>
              <a:off x="10921413" y="6406053"/>
              <a:ext cx="1049020" cy="187960"/>
            </a:xfrm>
            <a:custGeom>
              <a:avLst/>
              <a:gdLst/>
              <a:ahLst/>
              <a:cxnLst/>
              <a:rect b="b" l="l" r="r" t="t"/>
              <a:pathLst>
                <a:path h="187959" w="1049020">
                  <a:moveTo>
                    <a:pt x="95034" y="533"/>
                  </a:moveTo>
                  <a:lnTo>
                    <a:pt x="55094" y="7965"/>
                  </a:lnTo>
                  <a:lnTo>
                    <a:pt x="25214" y="28138"/>
                  </a:lnTo>
                  <a:lnTo>
                    <a:pt x="6485" y="57867"/>
                  </a:lnTo>
                  <a:lnTo>
                    <a:pt x="0" y="93967"/>
                  </a:lnTo>
                  <a:lnTo>
                    <a:pt x="6485" y="130074"/>
                  </a:lnTo>
                  <a:lnTo>
                    <a:pt x="25214" y="159807"/>
                  </a:lnTo>
                  <a:lnTo>
                    <a:pt x="55094" y="179981"/>
                  </a:lnTo>
                  <a:lnTo>
                    <a:pt x="95034" y="187413"/>
                  </a:lnTo>
                  <a:lnTo>
                    <a:pt x="128124" y="182138"/>
                  </a:lnTo>
                  <a:lnTo>
                    <a:pt x="154262" y="167327"/>
                  </a:lnTo>
                  <a:lnTo>
                    <a:pt x="158418" y="161950"/>
                  </a:lnTo>
                  <a:lnTo>
                    <a:pt x="95034" y="161950"/>
                  </a:lnTo>
                  <a:lnTo>
                    <a:pt x="67676" y="156141"/>
                  </a:lnTo>
                  <a:lnTo>
                    <a:pt x="48945" y="140793"/>
                  </a:lnTo>
                  <a:lnTo>
                    <a:pt x="38187" y="119028"/>
                  </a:lnTo>
                  <a:lnTo>
                    <a:pt x="34747" y="93967"/>
                  </a:lnTo>
                  <a:lnTo>
                    <a:pt x="38187" y="68896"/>
                  </a:lnTo>
                  <a:lnTo>
                    <a:pt x="48945" y="47137"/>
                  </a:lnTo>
                  <a:lnTo>
                    <a:pt x="67676" y="31800"/>
                  </a:lnTo>
                  <a:lnTo>
                    <a:pt x="95034" y="25996"/>
                  </a:lnTo>
                  <a:lnTo>
                    <a:pt x="161264" y="25996"/>
                  </a:lnTo>
                  <a:lnTo>
                    <a:pt x="152350" y="16678"/>
                  </a:lnTo>
                  <a:lnTo>
                    <a:pt x="126480" y="4754"/>
                  </a:lnTo>
                  <a:lnTo>
                    <a:pt x="95034" y="533"/>
                  </a:lnTo>
                  <a:close/>
                </a:path>
                <a:path h="187959" w="1049020">
                  <a:moveTo>
                    <a:pt x="179514" y="115188"/>
                  </a:moveTo>
                  <a:lnTo>
                    <a:pt x="145605" y="115188"/>
                  </a:lnTo>
                  <a:lnTo>
                    <a:pt x="140873" y="133473"/>
                  </a:lnTo>
                  <a:lnTo>
                    <a:pt x="130849" y="148328"/>
                  </a:lnTo>
                  <a:lnTo>
                    <a:pt x="115560" y="158303"/>
                  </a:lnTo>
                  <a:lnTo>
                    <a:pt x="95034" y="161950"/>
                  </a:lnTo>
                  <a:lnTo>
                    <a:pt x="158418" y="161950"/>
                  </a:lnTo>
                  <a:lnTo>
                    <a:pt x="171906" y="144503"/>
                  </a:lnTo>
                  <a:lnTo>
                    <a:pt x="179514" y="115188"/>
                  </a:lnTo>
                  <a:close/>
                </a:path>
                <a:path h="187959" w="1049020">
                  <a:moveTo>
                    <a:pt x="161264" y="25996"/>
                  </a:moveTo>
                  <a:lnTo>
                    <a:pt x="95034" y="25996"/>
                  </a:lnTo>
                  <a:lnTo>
                    <a:pt x="114130" y="28660"/>
                  </a:lnTo>
                  <a:lnTo>
                    <a:pt x="128411" y="36058"/>
                  </a:lnTo>
                  <a:lnTo>
                    <a:pt x="138369" y="47299"/>
                  </a:lnTo>
                  <a:lnTo>
                    <a:pt x="144500" y="61493"/>
                  </a:lnTo>
                  <a:lnTo>
                    <a:pt x="179235" y="61493"/>
                  </a:lnTo>
                  <a:lnTo>
                    <a:pt x="170613" y="35769"/>
                  </a:lnTo>
                  <a:lnTo>
                    <a:pt x="161264" y="25996"/>
                  </a:lnTo>
                  <a:close/>
                </a:path>
                <a:path h="187959" w="1049020">
                  <a:moveTo>
                    <a:pt x="318420" y="70015"/>
                  </a:moveTo>
                  <a:lnTo>
                    <a:pt x="261823" y="70015"/>
                  </a:lnTo>
                  <a:lnTo>
                    <a:pt x="272126" y="70692"/>
                  </a:lnTo>
                  <a:lnTo>
                    <a:pt x="282001" y="73317"/>
                  </a:lnTo>
                  <a:lnTo>
                    <a:pt x="289417" y="78780"/>
                  </a:lnTo>
                  <a:lnTo>
                    <a:pt x="292341" y="87972"/>
                  </a:lnTo>
                  <a:lnTo>
                    <a:pt x="288719" y="97608"/>
                  </a:lnTo>
                  <a:lnTo>
                    <a:pt x="278996" y="102341"/>
                  </a:lnTo>
                  <a:lnTo>
                    <a:pt x="264887" y="104576"/>
                  </a:lnTo>
                  <a:lnTo>
                    <a:pt x="248107" y="106718"/>
                  </a:lnTo>
                  <a:lnTo>
                    <a:pt x="227692" y="109711"/>
                  </a:lnTo>
                  <a:lnTo>
                    <a:pt x="209465" y="116017"/>
                  </a:lnTo>
                  <a:lnTo>
                    <a:pt x="196370" y="127995"/>
                  </a:lnTo>
                  <a:lnTo>
                    <a:pt x="191350" y="148005"/>
                  </a:lnTo>
                  <a:lnTo>
                    <a:pt x="195506" y="164995"/>
                  </a:lnTo>
                  <a:lnTo>
                    <a:pt x="206638" y="177099"/>
                  </a:lnTo>
                  <a:lnTo>
                    <a:pt x="222747" y="184344"/>
                  </a:lnTo>
                  <a:lnTo>
                    <a:pt x="241833" y="186753"/>
                  </a:lnTo>
                  <a:lnTo>
                    <a:pt x="255349" y="185813"/>
                  </a:lnTo>
                  <a:lnTo>
                    <a:pt x="269084" y="182897"/>
                  </a:lnTo>
                  <a:lnTo>
                    <a:pt x="281966" y="177864"/>
                  </a:lnTo>
                  <a:lnTo>
                    <a:pt x="292925" y="170573"/>
                  </a:lnTo>
                  <a:lnTo>
                    <a:pt x="338594" y="170573"/>
                  </a:lnTo>
                  <a:lnTo>
                    <a:pt x="338594" y="163639"/>
                  </a:lnTo>
                  <a:lnTo>
                    <a:pt x="253834" y="163639"/>
                  </a:lnTo>
                  <a:lnTo>
                    <a:pt x="244326" y="162839"/>
                  </a:lnTo>
                  <a:lnTo>
                    <a:pt x="234564" y="160097"/>
                  </a:lnTo>
                  <a:lnTo>
                    <a:pt x="226947" y="154900"/>
                  </a:lnTo>
                  <a:lnTo>
                    <a:pt x="223875" y="146735"/>
                  </a:lnTo>
                  <a:lnTo>
                    <a:pt x="226052" y="137082"/>
                  </a:lnTo>
                  <a:lnTo>
                    <a:pt x="271984" y="122034"/>
                  </a:lnTo>
                  <a:lnTo>
                    <a:pt x="281897" y="120121"/>
                  </a:lnTo>
                  <a:lnTo>
                    <a:pt x="290334" y="116712"/>
                  </a:lnTo>
                  <a:lnTo>
                    <a:pt x="322897" y="116712"/>
                  </a:lnTo>
                  <a:lnTo>
                    <a:pt x="322897" y="85407"/>
                  </a:lnTo>
                  <a:lnTo>
                    <a:pt x="318420" y="70015"/>
                  </a:lnTo>
                  <a:close/>
                </a:path>
                <a:path h="187959" w="1049020">
                  <a:moveTo>
                    <a:pt x="338594" y="170573"/>
                  </a:moveTo>
                  <a:lnTo>
                    <a:pt x="292925" y="170573"/>
                  </a:lnTo>
                  <a:lnTo>
                    <a:pt x="296074" y="178186"/>
                  </a:lnTo>
                  <a:lnTo>
                    <a:pt x="301507" y="183183"/>
                  </a:lnTo>
                  <a:lnTo>
                    <a:pt x="308916" y="185920"/>
                  </a:lnTo>
                  <a:lnTo>
                    <a:pt x="317995" y="186753"/>
                  </a:lnTo>
                  <a:lnTo>
                    <a:pt x="323443" y="186753"/>
                  </a:lnTo>
                  <a:lnTo>
                    <a:pt x="333705" y="184924"/>
                  </a:lnTo>
                  <a:lnTo>
                    <a:pt x="338594" y="183400"/>
                  </a:lnTo>
                  <a:lnTo>
                    <a:pt x="338594" y="170573"/>
                  </a:lnTo>
                  <a:close/>
                </a:path>
                <a:path h="187959" w="1049020">
                  <a:moveTo>
                    <a:pt x="322897" y="116712"/>
                  </a:moveTo>
                  <a:lnTo>
                    <a:pt x="290334" y="116712"/>
                  </a:lnTo>
                  <a:lnTo>
                    <a:pt x="290334" y="138506"/>
                  </a:lnTo>
                  <a:lnTo>
                    <a:pt x="286640" y="150223"/>
                  </a:lnTo>
                  <a:lnTo>
                    <a:pt x="277442" y="157997"/>
                  </a:lnTo>
                  <a:lnTo>
                    <a:pt x="265565" y="162309"/>
                  </a:lnTo>
                  <a:lnTo>
                    <a:pt x="253834" y="163639"/>
                  </a:lnTo>
                  <a:lnTo>
                    <a:pt x="324611" y="163639"/>
                  </a:lnTo>
                  <a:lnTo>
                    <a:pt x="322897" y="160858"/>
                  </a:lnTo>
                  <a:lnTo>
                    <a:pt x="322897" y="116712"/>
                  </a:lnTo>
                  <a:close/>
                </a:path>
                <a:path h="187959" w="1049020">
                  <a:moveTo>
                    <a:pt x="338594" y="163156"/>
                  </a:moveTo>
                  <a:lnTo>
                    <a:pt x="335140" y="163639"/>
                  </a:lnTo>
                  <a:lnTo>
                    <a:pt x="338594" y="163639"/>
                  </a:lnTo>
                  <a:lnTo>
                    <a:pt x="338594" y="163156"/>
                  </a:lnTo>
                  <a:close/>
                </a:path>
                <a:path h="187959" w="1049020">
                  <a:moveTo>
                    <a:pt x="263778" y="46951"/>
                  </a:moveTo>
                  <a:lnTo>
                    <a:pt x="239921" y="49043"/>
                  </a:lnTo>
                  <a:lnTo>
                    <a:pt x="218940" y="56207"/>
                  </a:lnTo>
                  <a:lnTo>
                    <a:pt x="203623" y="69776"/>
                  </a:lnTo>
                  <a:lnTo>
                    <a:pt x="196761" y="91084"/>
                  </a:lnTo>
                  <a:lnTo>
                    <a:pt x="229285" y="91084"/>
                  </a:lnTo>
                  <a:lnTo>
                    <a:pt x="232407" y="81737"/>
                  </a:lnTo>
                  <a:lnTo>
                    <a:pt x="239244" y="75168"/>
                  </a:lnTo>
                  <a:lnTo>
                    <a:pt x="249236" y="71289"/>
                  </a:lnTo>
                  <a:lnTo>
                    <a:pt x="261823" y="70015"/>
                  </a:lnTo>
                  <a:lnTo>
                    <a:pt x="318420" y="70015"/>
                  </a:lnTo>
                  <a:lnTo>
                    <a:pt x="317717" y="67600"/>
                  </a:lnTo>
                  <a:lnTo>
                    <a:pt x="304158" y="55692"/>
                  </a:lnTo>
                  <a:lnTo>
                    <a:pt x="285189" y="49027"/>
                  </a:lnTo>
                  <a:lnTo>
                    <a:pt x="263778" y="46951"/>
                  </a:lnTo>
                  <a:close/>
                </a:path>
                <a:path h="187959" w="1049020">
                  <a:moveTo>
                    <a:pt x="391642" y="50545"/>
                  </a:moveTo>
                  <a:lnTo>
                    <a:pt x="360857" y="50545"/>
                  </a:lnTo>
                  <a:lnTo>
                    <a:pt x="360857" y="183133"/>
                  </a:lnTo>
                  <a:lnTo>
                    <a:pt x="393395" y="183133"/>
                  </a:lnTo>
                  <a:lnTo>
                    <a:pt x="393395" y="104419"/>
                  </a:lnTo>
                  <a:lnTo>
                    <a:pt x="396062" y="89726"/>
                  </a:lnTo>
                  <a:lnTo>
                    <a:pt x="403193" y="78935"/>
                  </a:lnTo>
                  <a:lnTo>
                    <a:pt x="413476" y="72285"/>
                  </a:lnTo>
                  <a:lnTo>
                    <a:pt x="425602" y="70015"/>
                  </a:lnTo>
                  <a:lnTo>
                    <a:pt x="570821" y="70015"/>
                  </a:lnTo>
                  <a:lnTo>
                    <a:pt x="570092" y="68973"/>
                  </a:lnTo>
                  <a:lnTo>
                    <a:pt x="391642" y="68973"/>
                  </a:lnTo>
                  <a:lnTo>
                    <a:pt x="391642" y="50545"/>
                  </a:lnTo>
                  <a:close/>
                </a:path>
                <a:path h="187959" w="1049020">
                  <a:moveTo>
                    <a:pt x="515480" y="70015"/>
                  </a:moveTo>
                  <a:lnTo>
                    <a:pt x="425602" y="70015"/>
                  </a:lnTo>
                  <a:lnTo>
                    <a:pt x="437967" y="71827"/>
                  </a:lnTo>
                  <a:lnTo>
                    <a:pt x="445976" y="77176"/>
                  </a:lnTo>
                  <a:lnTo>
                    <a:pt x="450294" y="85933"/>
                  </a:lnTo>
                  <a:lnTo>
                    <a:pt x="451586" y="97967"/>
                  </a:lnTo>
                  <a:lnTo>
                    <a:pt x="451586" y="183133"/>
                  </a:lnTo>
                  <a:lnTo>
                    <a:pt x="484111" y="183133"/>
                  </a:lnTo>
                  <a:lnTo>
                    <a:pt x="484235" y="104419"/>
                  </a:lnTo>
                  <a:lnTo>
                    <a:pt x="485924" y="90481"/>
                  </a:lnTo>
                  <a:lnTo>
                    <a:pt x="491561" y="79349"/>
                  </a:lnTo>
                  <a:lnTo>
                    <a:pt x="501315" y="72408"/>
                  </a:lnTo>
                  <a:lnTo>
                    <a:pt x="515480" y="70015"/>
                  </a:lnTo>
                  <a:close/>
                </a:path>
                <a:path h="187959" w="1049020">
                  <a:moveTo>
                    <a:pt x="570821" y="70015"/>
                  </a:moveTo>
                  <a:lnTo>
                    <a:pt x="515480" y="70015"/>
                  </a:lnTo>
                  <a:lnTo>
                    <a:pt x="530389" y="72628"/>
                  </a:lnTo>
                  <a:lnTo>
                    <a:pt x="538437" y="79956"/>
                  </a:lnTo>
                  <a:lnTo>
                    <a:pt x="541724" y="91232"/>
                  </a:lnTo>
                  <a:lnTo>
                    <a:pt x="542298" y="104419"/>
                  </a:lnTo>
                  <a:lnTo>
                    <a:pt x="542353" y="183133"/>
                  </a:lnTo>
                  <a:lnTo>
                    <a:pt x="574827" y="183133"/>
                  </a:lnTo>
                  <a:lnTo>
                    <a:pt x="574769" y="91232"/>
                  </a:lnTo>
                  <a:lnTo>
                    <a:pt x="571489" y="70970"/>
                  </a:lnTo>
                  <a:lnTo>
                    <a:pt x="570821" y="70015"/>
                  </a:lnTo>
                  <a:close/>
                </a:path>
                <a:path h="187959" w="1049020">
                  <a:moveTo>
                    <a:pt x="437883" y="46951"/>
                  </a:moveTo>
                  <a:lnTo>
                    <a:pt x="422295" y="48556"/>
                  </a:lnTo>
                  <a:lnTo>
                    <a:pt x="410068" y="53066"/>
                  </a:lnTo>
                  <a:lnTo>
                    <a:pt x="400401" y="60024"/>
                  </a:lnTo>
                  <a:lnTo>
                    <a:pt x="392493" y="68973"/>
                  </a:lnTo>
                  <a:lnTo>
                    <a:pt x="479247" y="68973"/>
                  </a:lnTo>
                  <a:lnTo>
                    <a:pt x="472548" y="59151"/>
                  </a:lnTo>
                  <a:lnTo>
                    <a:pt x="462851" y="52290"/>
                  </a:lnTo>
                  <a:lnTo>
                    <a:pt x="451011" y="48265"/>
                  </a:lnTo>
                  <a:lnTo>
                    <a:pt x="437883" y="46951"/>
                  </a:lnTo>
                  <a:close/>
                </a:path>
                <a:path h="187959" w="1049020">
                  <a:moveTo>
                    <a:pt x="525475" y="46951"/>
                  </a:moveTo>
                  <a:lnTo>
                    <a:pt x="510765" y="48485"/>
                  </a:lnTo>
                  <a:lnTo>
                    <a:pt x="498417" y="52876"/>
                  </a:lnTo>
                  <a:lnTo>
                    <a:pt x="488041" y="59810"/>
                  </a:lnTo>
                  <a:lnTo>
                    <a:pt x="479247" y="68973"/>
                  </a:lnTo>
                  <a:lnTo>
                    <a:pt x="570092" y="68973"/>
                  </a:lnTo>
                  <a:lnTo>
                    <a:pt x="561814" y="57142"/>
                  </a:lnTo>
                  <a:lnTo>
                    <a:pt x="546307" y="49378"/>
                  </a:lnTo>
                  <a:lnTo>
                    <a:pt x="525475" y="46951"/>
                  </a:lnTo>
                  <a:close/>
                </a:path>
                <a:path h="187959" w="1049020">
                  <a:moveTo>
                    <a:pt x="656424" y="46951"/>
                  </a:moveTo>
                  <a:lnTo>
                    <a:pt x="632832" y="50985"/>
                  </a:lnTo>
                  <a:lnTo>
                    <a:pt x="612381" y="63455"/>
                  </a:lnTo>
                  <a:lnTo>
                    <a:pt x="597978" y="84917"/>
                  </a:lnTo>
                  <a:lnTo>
                    <a:pt x="592531" y="115925"/>
                  </a:lnTo>
                  <a:lnTo>
                    <a:pt x="596777" y="143773"/>
                  </a:lnTo>
                  <a:lnTo>
                    <a:pt x="609607" y="166255"/>
                  </a:lnTo>
                  <a:lnTo>
                    <a:pt x="631155" y="181280"/>
                  </a:lnTo>
                  <a:lnTo>
                    <a:pt x="661555" y="186753"/>
                  </a:lnTo>
                  <a:lnTo>
                    <a:pt x="675317" y="185513"/>
                  </a:lnTo>
                  <a:lnTo>
                    <a:pt x="688132" y="181649"/>
                  </a:lnTo>
                  <a:lnTo>
                    <a:pt x="699072" y="174950"/>
                  </a:lnTo>
                  <a:lnTo>
                    <a:pt x="707212" y="165201"/>
                  </a:lnTo>
                  <a:lnTo>
                    <a:pt x="738581" y="165201"/>
                  </a:lnTo>
                  <a:lnTo>
                    <a:pt x="738581" y="163639"/>
                  </a:lnTo>
                  <a:lnTo>
                    <a:pt x="665848" y="163639"/>
                  </a:lnTo>
                  <a:lnTo>
                    <a:pt x="647553" y="159756"/>
                  </a:lnTo>
                  <a:lnTo>
                    <a:pt x="634855" y="149502"/>
                  </a:lnTo>
                  <a:lnTo>
                    <a:pt x="627456" y="134969"/>
                  </a:lnTo>
                  <a:lnTo>
                    <a:pt x="625055" y="118249"/>
                  </a:lnTo>
                  <a:lnTo>
                    <a:pt x="627220" y="100651"/>
                  </a:lnTo>
                  <a:lnTo>
                    <a:pt x="634274" y="85188"/>
                  </a:lnTo>
                  <a:lnTo>
                    <a:pt x="647060" y="74197"/>
                  </a:lnTo>
                  <a:lnTo>
                    <a:pt x="666419" y="70015"/>
                  </a:lnTo>
                  <a:lnTo>
                    <a:pt x="738581" y="70015"/>
                  </a:lnTo>
                  <a:lnTo>
                    <a:pt x="738581" y="67729"/>
                  </a:lnTo>
                  <a:lnTo>
                    <a:pt x="705523" y="67729"/>
                  </a:lnTo>
                  <a:lnTo>
                    <a:pt x="696240" y="58315"/>
                  </a:lnTo>
                  <a:lnTo>
                    <a:pt x="684183" y="51858"/>
                  </a:lnTo>
                  <a:lnTo>
                    <a:pt x="670522" y="48142"/>
                  </a:lnTo>
                  <a:lnTo>
                    <a:pt x="656424" y="46951"/>
                  </a:lnTo>
                  <a:close/>
                </a:path>
                <a:path h="187959" w="1049020">
                  <a:moveTo>
                    <a:pt x="738581" y="165201"/>
                  </a:moveTo>
                  <a:lnTo>
                    <a:pt x="707783" y="165201"/>
                  </a:lnTo>
                  <a:lnTo>
                    <a:pt x="707783" y="183133"/>
                  </a:lnTo>
                  <a:lnTo>
                    <a:pt x="738581" y="183133"/>
                  </a:lnTo>
                  <a:lnTo>
                    <a:pt x="738581" y="165201"/>
                  </a:lnTo>
                  <a:close/>
                </a:path>
                <a:path h="187959" w="1049020">
                  <a:moveTo>
                    <a:pt x="738581" y="70015"/>
                  </a:moveTo>
                  <a:lnTo>
                    <a:pt x="666419" y="70015"/>
                  </a:lnTo>
                  <a:lnTo>
                    <a:pt x="683396" y="73198"/>
                  </a:lnTo>
                  <a:lnTo>
                    <a:pt x="696240" y="82396"/>
                  </a:lnTo>
                  <a:lnTo>
                    <a:pt x="704372" y="97077"/>
                  </a:lnTo>
                  <a:lnTo>
                    <a:pt x="707212" y="116712"/>
                  </a:lnTo>
                  <a:lnTo>
                    <a:pt x="704838" y="133775"/>
                  </a:lnTo>
                  <a:lnTo>
                    <a:pt x="697436" y="148824"/>
                  </a:lnTo>
                  <a:lnTo>
                    <a:pt x="684580" y="159550"/>
                  </a:lnTo>
                  <a:lnTo>
                    <a:pt x="665848" y="163639"/>
                  </a:lnTo>
                  <a:lnTo>
                    <a:pt x="738581" y="163639"/>
                  </a:lnTo>
                  <a:lnTo>
                    <a:pt x="738581" y="70015"/>
                  </a:lnTo>
                  <a:close/>
                </a:path>
                <a:path h="187959" w="1049020">
                  <a:moveTo>
                    <a:pt x="738581" y="0"/>
                  </a:moveTo>
                  <a:lnTo>
                    <a:pt x="706094" y="0"/>
                  </a:lnTo>
                  <a:lnTo>
                    <a:pt x="706094" y="67729"/>
                  </a:lnTo>
                  <a:lnTo>
                    <a:pt x="738581" y="67729"/>
                  </a:lnTo>
                  <a:lnTo>
                    <a:pt x="738581" y="0"/>
                  </a:lnTo>
                  <a:close/>
                </a:path>
                <a:path h="187959" w="1049020">
                  <a:moveTo>
                    <a:pt x="829487" y="46951"/>
                  </a:moveTo>
                  <a:lnTo>
                    <a:pt x="799788" y="52589"/>
                  </a:lnTo>
                  <a:lnTo>
                    <a:pt x="777319" y="67821"/>
                  </a:lnTo>
                  <a:lnTo>
                    <a:pt x="763093" y="90125"/>
                  </a:lnTo>
                  <a:lnTo>
                    <a:pt x="758126" y="116979"/>
                  </a:lnTo>
                  <a:lnTo>
                    <a:pt x="762906" y="145080"/>
                  </a:lnTo>
                  <a:lnTo>
                    <a:pt x="776890" y="167154"/>
                  </a:lnTo>
                  <a:lnTo>
                    <a:pt x="799542" y="181584"/>
                  </a:lnTo>
                  <a:lnTo>
                    <a:pt x="830325" y="186753"/>
                  </a:lnTo>
                  <a:lnTo>
                    <a:pt x="853354" y="183772"/>
                  </a:lnTo>
                  <a:lnTo>
                    <a:pt x="873132" y="175042"/>
                  </a:lnTo>
                  <a:lnTo>
                    <a:pt x="885264" y="163639"/>
                  </a:lnTo>
                  <a:lnTo>
                    <a:pt x="830325" y="163639"/>
                  </a:lnTo>
                  <a:lnTo>
                    <a:pt x="812703" y="160429"/>
                  </a:lnTo>
                  <a:lnTo>
                    <a:pt x="800334" y="151811"/>
                  </a:lnTo>
                  <a:lnTo>
                    <a:pt x="793042" y="139298"/>
                  </a:lnTo>
                  <a:lnTo>
                    <a:pt x="790651" y="124409"/>
                  </a:lnTo>
                  <a:lnTo>
                    <a:pt x="899096" y="124409"/>
                  </a:lnTo>
                  <a:lnTo>
                    <a:pt x="897736" y="105155"/>
                  </a:lnTo>
                  <a:lnTo>
                    <a:pt x="790651" y="105155"/>
                  </a:lnTo>
                  <a:lnTo>
                    <a:pt x="793929" y="91333"/>
                  </a:lnTo>
                  <a:lnTo>
                    <a:pt x="801954" y="80179"/>
                  </a:lnTo>
                  <a:lnTo>
                    <a:pt x="814036" y="72728"/>
                  </a:lnTo>
                  <a:lnTo>
                    <a:pt x="829487" y="70015"/>
                  </a:lnTo>
                  <a:lnTo>
                    <a:pt x="882773" y="70015"/>
                  </a:lnTo>
                  <a:lnTo>
                    <a:pt x="860745" y="53461"/>
                  </a:lnTo>
                  <a:lnTo>
                    <a:pt x="829487" y="46951"/>
                  </a:lnTo>
                  <a:close/>
                </a:path>
                <a:path h="187959" w="1049020">
                  <a:moveTo>
                    <a:pt x="897089" y="141604"/>
                  </a:moveTo>
                  <a:lnTo>
                    <a:pt x="866305" y="141604"/>
                  </a:lnTo>
                  <a:lnTo>
                    <a:pt x="860920" y="151209"/>
                  </a:lnTo>
                  <a:lnTo>
                    <a:pt x="853235" y="158099"/>
                  </a:lnTo>
                  <a:lnTo>
                    <a:pt x="843089" y="162250"/>
                  </a:lnTo>
                  <a:lnTo>
                    <a:pt x="830325" y="163639"/>
                  </a:lnTo>
                  <a:lnTo>
                    <a:pt x="885264" y="163639"/>
                  </a:lnTo>
                  <a:lnTo>
                    <a:pt x="888199" y="160880"/>
                  </a:lnTo>
                  <a:lnTo>
                    <a:pt x="897089" y="141604"/>
                  </a:lnTo>
                  <a:close/>
                </a:path>
                <a:path h="187959" w="1049020">
                  <a:moveTo>
                    <a:pt x="882773" y="70015"/>
                  </a:moveTo>
                  <a:lnTo>
                    <a:pt x="829487" y="70015"/>
                  </a:lnTo>
                  <a:lnTo>
                    <a:pt x="844404" y="72907"/>
                  </a:lnTo>
                  <a:lnTo>
                    <a:pt x="855859" y="80656"/>
                  </a:lnTo>
                  <a:lnTo>
                    <a:pt x="863399" y="91869"/>
                  </a:lnTo>
                  <a:lnTo>
                    <a:pt x="866571" y="105155"/>
                  </a:lnTo>
                  <a:lnTo>
                    <a:pt x="897736" y="105155"/>
                  </a:lnTo>
                  <a:lnTo>
                    <a:pt x="897056" y="95525"/>
                  </a:lnTo>
                  <a:lnTo>
                    <a:pt x="883770" y="70764"/>
                  </a:lnTo>
                  <a:lnTo>
                    <a:pt x="882773" y="70015"/>
                  </a:lnTo>
                  <a:close/>
                </a:path>
                <a:path h="187959" w="1049020">
                  <a:moveTo>
                    <a:pt x="949871" y="50545"/>
                  </a:moveTo>
                  <a:lnTo>
                    <a:pt x="919035" y="50545"/>
                  </a:lnTo>
                  <a:lnTo>
                    <a:pt x="919035" y="183133"/>
                  </a:lnTo>
                  <a:lnTo>
                    <a:pt x="951572" y="183133"/>
                  </a:lnTo>
                  <a:lnTo>
                    <a:pt x="951572" y="104927"/>
                  </a:lnTo>
                  <a:lnTo>
                    <a:pt x="954102" y="91237"/>
                  </a:lnTo>
                  <a:lnTo>
                    <a:pt x="961293" y="80151"/>
                  </a:lnTo>
                  <a:lnTo>
                    <a:pt x="972548" y="72725"/>
                  </a:lnTo>
                  <a:lnTo>
                    <a:pt x="984443" y="70535"/>
                  </a:lnTo>
                  <a:lnTo>
                    <a:pt x="950455" y="70535"/>
                  </a:lnTo>
                  <a:lnTo>
                    <a:pt x="949871" y="70015"/>
                  </a:lnTo>
                  <a:lnTo>
                    <a:pt x="949871" y="50545"/>
                  </a:lnTo>
                  <a:close/>
                </a:path>
                <a:path h="187959" w="1049020">
                  <a:moveTo>
                    <a:pt x="1043086" y="70015"/>
                  </a:moveTo>
                  <a:lnTo>
                    <a:pt x="987272" y="70015"/>
                  </a:lnTo>
                  <a:lnTo>
                    <a:pt x="999754" y="71744"/>
                  </a:lnTo>
                  <a:lnTo>
                    <a:pt x="1008629" y="77104"/>
                  </a:lnTo>
                  <a:lnTo>
                    <a:pt x="1014020" y="86356"/>
                  </a:lnTo>
                  <a:lnTo>
                    <a:pt x="1016050" y="99758"/>
                  </a:lnTo>
                  <a:lnTo>
                    <a:pt x="1016050" y="183133"/>
                  </a:lnTo>
                  <a:lnTo>
                    <a:pt x="1048588" y="183133"/>
                  </a:lnTo>
                  <a:lnTo>
                    <a:pt x="1048588" y="92125"/>
                  </a:lnTo>
                  <a:lnTo>
                    <a:pt x="1044923" y="72497"/>
                  </a:lnTo>
                  <a:lnTo>
                    <a:pt x="1043086" y="70015"/>
                  </a:lnTo>
                  <a:close/>
                </a:path>
                <a:path h="187959" w="1049020">
                  <a:moveTo>
                    <a:pt x="996378" y="46951"/>
                  </a:moveTo>
                  <a:lnTo>
                    <a:pt x="982395" y="48581"/>
                  </a:lnTo>
                  <a:lnTo>
                    <a:pt x="969787" y="53262"/>
                  </a:lnTo>
                  <a:lnTo>
                    <a:pt x="958995" y="60683"/>
                  </a:lnTo>
                  <a:lnTo>
                    <a:pt x="950455" y="70535"/>
                  </a:lnTo>
                  <a:lnTo>
                    <a:pt x="984443" y="70535"/>
                  </a:lnTo>
                  <a:lnTo>
                    <a:pt x="987272" y="70015"/>
                  </a:lnTo>
                  <a:lnTo>
                    <a:pt x="1043086" y="70015"/>
                  </a:lnTo>
                  <a:lnTo>
                    <a:pt x="1034465" y="58366"/>
                  </a:lnTo>
                  <a:lnTo>
                    <a:pt x="1018016" y="49820"/>
                  </a:lnTo>
                  <a:lnTo>
                    <a:pt x="996378" y="46951"/>
                  </a:lnTo>
                  <a:close/>
                </a:path>
              </a:pathLst>
            </a:custGeom>
            <a:solidFill>
              <a:srgbClr val="2A354C"/>
            </a:solidFill>
          </p:spPr>
          <p:txBody>
            <a:bodyPr bIns="0" lIns="0" rIns="0" rtlCol="0" tIns="0" wrap="square"/>
            <a:lstStyle/>
            <a:p>
              <a:endParaRPr>
                <a:latin charset="0" panose="00000500000000000000" pitchFamily="2" typeface="Montserrat"/>
              </a:endParaRPr>
            </a:p>
          </p:txBody>
        </p:sp>
      </p:grpSp>
    </p:spTree>
    <p:extLst>
      <p:ext uri="{BB962C8B-B14F-4D97-AF65-F5344CB8AC3E}">
        <p14:creationId xmlns:p14="http://schemas.microsoft.com/office/powerpoint/2010/main" val="1318983044"/>
      </p:ext>
    </p:extLst>
  </p:cSld>
  <p:clrMap accent1="accent1" accent2="accent2" accent3="accent3" accent4="accent4" accent5="accent5" accent6="accent6" bg1="lt1" bg2="lt2" folHlink="folHlink" hlink="hlink" tx1="dk1" tx2="dk2"/>
  <p:sldLayoutIdLst>
    <p:sldLayoutId id="2147483649" r:id="rId1"/>
    <p:sldLayoutId id="2147483650" r:id="rId2"/>
    <p:sldLayoutId id="2147483662" r:id="rId3"/>
    <p:sldLayoutId id="2147483652" r:id="rId4"/>
    <p:sldLayoutId id="2147483660" r:id="rId5"/>
    <p:sldLayoutId id="2147483653" r:id="rId6"/>
    <p:sldLayoutId id="2147483654" r:id="rId7"/>
    <p:sldLayoutId id="2147483655" r:id="rId8"/>
    <p:sldLayoutId id="2147483663" r:id="rId9"/>
  </p:sldLayoutIdLst>
  <p:hf ftr="0" hdr="0" sldNum="0"/>
  <p:txStyles>
    <p:titleStyle>
      <a:lvl1pPr algn="l" defTabSz="914400" eaLnBrk="1" hangingPunct="1" latinLnBrk="0" rtl="0">
        <a:lnSpc>
          <a:spcPct val="90000"/>
        </a:lnSpc>
        <a:spcBef>
          <a:spcPct val="0"/>
        </a:spcBef>
        <a:buNone/>
        <a:defRPr b="1" kern="1200" sz="2800">
          <a:solidFill>
            <a:schemeClr val="tx1"/>
          </a:solidFill>
          <a:latin charset="0" panose="00000500000000000000" pitchFamily="2" typeface="Montserrat"/>
          <a:ea typeface="+mj-ea"/>
          <a:cs typeface="+mj-cs"/>
        </a:defRPr>
      </a:lvl1pPr>
    </p:titleStyle>
    <p:bodyStyle>
      <a:lvl1pPr algn="l" defTabSz="914400" eaLnBrk="1" hangingPunct="1" indent="-228600" latinLnBrk="0" marL="228600" rtl="0">
        <a:lnSpc>
          <a:spcPct val="90000"/>
        </a:lnSpc>
        <a:spcBef>
          <a:spcPts val="1000"/>
        </a:spcBef>
        <a:buFont charset="0" panose="020B0604020202020204" pitchFamily="34" typeface="Arial"/>
        <a:buChar char="•"/>
        <a:defRPr kern="1200" sz="1600">
          <a:solidFill>
            <a:schemeClr val="tx1"/>
          </a:solidFill>
          <a:latin charset="0" panose="00000500000000000000" pitchFamily="2" typeface="Montserrat"/>
          <a:ea typeface="+mn-ea"/>
          <a:cs typeface="+mn-cs"/>
        </a:defRPr>
      </a:lvl1pPr>
      <a:lvl2pPr algn="l" defTabSz="914400" eaLnBrk="1" hangingPunct="1" indent="-228600" latinLnBrk="0" marL="685800" rtl="0">
        <a:lnSpc>
          <a:spcPct val="90000"/>
        </a:lnSpc>
        <a:spcBef>
          <a:spcPts val="500"/>
        </a:spcBef>
        <a:buFont charset="0" panose="020B0604020202020204" pitchFamily="34" typeface="Arial"/>
        <a:buChar char="•"/>
        <a:defRPr kern="1200" sz="1400">
          <a:solidFill>
            <a:schemeClr val="tx1"/>
          </a:solidFill>
          <a:latin charset="0" panose="00000500000000000000" pitchFamily="2" typeface="Montserrat"/>
          <a:ea typeface="+mn-ea"/>
          <a:cs typeface="+mn-cs"/>
        </a:defRPr>
      </a:lvl2pPr>
      <a:lvl3pPr algn="l" defTabSz="914400" eaLnBrk="1" hangingPunct="1" indent="-228600" latinLnBrk="0" marL="1143000" rtl="0">
        <a:lnSpc>
          <a:spcPct val="90000"/>
        </a:lnSpc>
        <a:spcBef>
          <a:spcPts val="500"/>
        </a:spcBef>
        <a:buFont charset="0" panose="020B0604020202020204" pitchFamily="34" typeface="Arial"/>
        <a:buChar char="•"/>
        <a:defRPr kern="1200" sz="1200">
          <a:solidFill>
            <a:schemeClr val="tx1"/>
          </a:solidFill>
          <a:latin charset="0" panose="00000500000000000000" pitchFamily="2" typeface="Montserrat"/>
          <a:ea typeface="+mn-ea"/>
          <a:cs typeface="+mn-cs"/>
        </a:defRPr>
      </a:lvl3pPr>
      <a:lvl4pPr algn="l" defTabSz="914400" eaLnBrk="1" hangingPunct="1" indent="-228600" latinLnBrk="0" marL="1600200" rtl="0">
        <a:lnSpc>
          <a:spcPct val="90000"/>
        </a:lnSpc>
        <a:spcBef>
          <a:spcPts val="500"/>
        </a:spcBef>
        <a:buFont charset="0" panose="020B0604020202020204" pitchFamily="34" typeface="Arial"/>
        <a:buChar char="•"/>
        <a:defRPr kern="1200" sz="1100">
          <a:solidFill>
            <a:schemeClr val="tx1"/>
          </a:solidFill>
          <a:latin charset="0" panose="00000500000000000000" pitchFamily="2" typeface="Montserrat"/>
          <a:ea typeface="+mn-ea"/>
          <a:cs typeface="+mn-cs"/>
        </a:defRPr>
      </a:lvl4pPr>
      <a:lvl5pPr algn="l" defTabSz="914400" eaLnBrk="1" hangingPunct="1" indent="-228600" latinLnBrk="0" marL="2057400" rtl="0">
        <a:lnSpc>
          <a:spcPct val="90000"/>
        </a:lnSpc>
        <a:spcBef>
          <a:spcPts val="500"/>
        </a:spcBef>
        <a:buFont charset="0" panose="020B0604020202020204" pitchFamily="34" typeface="Arial"/>
        <a:buChar char="•"/>
        <a:defRPr kern="1200" sz="1100">
          <a:solidFill>
            <a:schemeClr val="tx1"/>
          </a:solidFill>
          <a:latin charset="0" panose="00000500000000000000" pitchFamily="2" typeface="Montserrat"/>
          <a:ea typeface="+mn-ea"/>
          <a:cs typeface="+mn-cs"/>
        </a:defRPr>
      </a:lvl5pPr>
      <a:lvl6pPr algn="l" defTabSz="914400" eaLnBrk="1" hangingPunct="1" indent="-228600" latinLnBrk="0" marL="25146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6pPr>
      <a:lvl7pPr algn="l" defTabSz="914400" eaLnBrk="1" hangingPunct="1" indent="-228600" latinLnBrk="0" marL="29718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7pPr>
      <a:lvl8pPr algn="l" defTabSz="914400" eaLnBrk="1" hangingPunct="1" indent="-228600" latinLnBrk="0" marL="34290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8pPr>
      <a:lvl9pPr algn="l" defTabSz="914400" eaLnBrk="1" hangingPunct="1" indent="-228600" latinLnBrk="0" marL="38862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9pPr>
    </p:bodyStyle>
    <p:otherStyle>
      <a:defPPr>
        <a:defRPr lang="en-US"/>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slide" Target="slide4.xml" /></Relationships>
</file>

<file path=ppt/slides/_rels/slide3.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Relationships xmlns="http://schemas.openxmlformats.org/package/2006/relationships"><Relationship Id="rId1" Type="http://schemas.openxmlformats.org/officeDocument/2006/relationships/slideLayout" Target="../slideLayouts/slideLayout3.xml" /></Relationships>
</file>

<file path=ppt/slides/_rels/slide5.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33200-7215-DC79-06B6-34B0D7C27BE8}"/>
              </a:ext>
            </a:extLst>
          </p:cNvPr>
          <p:cNvSpPr>
            <a:spLocks noGrp="1"/>
          </p:cNvSpPr>
          <p:nvPr>
            <p:ph type="ctrTitle"/>
          </p:nvPr>
        </p:nvSpPr>
        <p:spPr>
          <a:xfrm>
            <a:off x="917713" y="2242515"/>
            <a:ext cx="7460974" cy="1325563"/>
          </a:xfrm>
        </p:spPr>
        <p:txBody>
          <a:bodyPr/>
          <a:lstStyle/>
          <a:p>
            <a:pPr lvl="0" indent="0" marL="0">
              <a:buNone/>
            </a:pPr>
            <a:r>
              <a:rPr/>
              <a:t>Literature Review</a:t>
            </a:r>
          </a:p>
        </p:txBody>
      </p:sp>
      <p:sp>
        <p:nvSpPr>
          <p:cNvPr id="5" name="Date Placeholder 3">
            <a:extLst>
              <a:ext uri="{FF2B5EF4-FFF2-40B4-BE49-F238E27FC236}">
                <a16:creationId xmlns:a16="http://schemas.microsoft.com/office/drawing/2014/main" id="{42EDB735-F79F-84B9-8799-546EA61D6235}"/>
              </a:ext>
            </a:extLst>
          </p:cNvPr>
          <p:cNvSpPr>
            <a:spLocks noGrp="1"/>
          </p:cNvSpPr>
          <p:nvPr>
            <p:ph idx="10" sz="half" type="dt"/>
          </p:nvPr>
        </p:nvSpPr>
        <p:spPr>
          <a:xfrm>
            <a:off x="838200" y="6356350"/>
            <a:ext cx="2743200" cy="365125"/>
          </a:xfrm>
          <a:prstGeom prst="rect">
            <a:avLst/>
          </a:prstGeom>
        </p:spPr>
        <p:txBody>
          <a:bodyPr/>
          <a:lstStyle>
            <a:lvl1pPr>
              <a:defRPr/>
            </a:lvl1pPr>
          </a:lstStyle>
          <a:p>
            <a:fld id="{00CFDB79-E735-4FBE-927A-2D3B6EB77C66}" type="datetime1">
              <a:rPr lang="en-US" smtClean="0"/>
              <a:t>3/11/2025</a:t>
            </a:fld>
            <a:endParaRPr dirty="0" lang="en-GB"/>
          </a:p>
        </p:txBody>
      </p:sp>
    </p:spTree>
  </p:cSl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B42A7-A7E4-D1CC-6431-87A67F241A01}"/>
              </a:ext>
            </a:extLst>
          </p:cNvPr>
          <p:cNvSpPr>
            <a:spLocks noGrp="1"/>
          </p:cNvSpPr>
          <p:nvPr>
            <p:ph type="title"/>
          </p:nvPr>
        </p:nvSpPr>
        <p:spPr/>
        <p:txBody>
          <a:bodyPr/>
          <a:lstStyle/>
          <a:p>
            <a:pPr lvl="0" indent="0" marL="0">
              <a:buNone/>
            </a:pPr>
            <a:r>
              <a:rPr/>
              <a:t>Contributing factors and inequalities in care</a:t>
            </a:r>
          </a:p>
        </p:txBody>
      </p:sp>
      <p:sp>
        <p:nvSpPr>
          <p:cNvPr id="3" name="Content Placeholder 2">
            <a:extLst>
              <a:ext uri="{FF2B5EF4-FFF2-40B4-BE49-F238E27FC236}">
                <a16:creationId xmlns:a16="http://schemas.microsoft.com/office/drawing/2014/main" id="{565E33ED-E698-3331-4AE5-2F45400EE074}"/>
              </a:ext>
            </a:extLst>
          </p:cNvPr>
          <p:cNvSpPr>
            <a:spLocks noGrp="1"/>
          </p:cNvSpPr>
          <p:nvPr>
            <p:ph idx="1"/>
          </p:nvPr>
        </p:nvSpPr>
        <p:spPr/>
        <p:txBody>
          <a:bodyPr/>
          <a:lstStyle/>
          <a:p>
            <a:pPr lvl="0" indent="0" marL="0">
              <a:buNone/>
            </a:pPr>
            <a:r>
              <a:rPr/>
              <a:t>People with learning disabilities may experience barriers to recognising or communicating symptoms, particularly where information is complex or services are not adapted to their needs. Difficulties obtaining accessible information and appointments and participating in shared decision-making can delay diagnosis and treatment. These barriers result from the interaction between individual communication needs and the accessibility of healthcare services, rather than learning disability alone. [2,12,16]</a:t>
            </a:r>
          </a:p>
          <a:p>
            <a:pPr lvl="0" indent="0" marL="0">
              <a:buNone/>
            </a:pPr>
            <a:r>
              <a:rPr/>
              <a:t>Health services do not always identify and record learning disability consistently. People who are not recorded on a GP learning disability register may be less likely to receive Annual Health Checks, reasonable adjustments and proactive follow-up. This is a persistent issue as an estimated 1.3 million people in England have a learning disability, but only around a quarter are represented on GP learning disability registers. [23,33] Accurate identification is therefore both a clinical and a population-health priority: individuals may otherwise miss proactive care, while commissioners may underestimate population need and inequalities. [17,18,24]</a:t>
            </a:r>
          </a:p>
          <a:p>
            <a:pPr lvl="0" indent="0" marL="0">
              <a:buNone/>
            </a:pPr>
            <a:r>
              <a:rPr/>
              <a:t>Diagnostic overshadowing remains a major cause of avoidable harm. This occurs when physical or mental health symptoms are wrongly attributed to the person’s learning disability rather than investigated as possible illness, pain or distress. As a result, diagnosis and treatment may be delayed. Risks can be compounded where care is fragmented across primary care, hospitals, community services and social care. [16,25,35]</a:t>
            </a:r>
          </a:p>
          <a:p>
            <a:pPr lvl="0" indent="0" marL="0">
              <a:buNone/>
            </a:pPr>
            <a:r>
              <a:rPr/>
              <a:t>Prescribing is another area of concern. Concerns about inappropriate psychotropic prescribing led to the NHS England programme, STOMP (Stopping Over-Medication of People with a Learning Disability, Autism or Both). Although adults with learning disabilities experience a higher burden of mental health need than the general population, prescribing rates for antipsychotic and antidepressant medication remain substantially higher. [2, 26] In 2024/25, NHS Digital found that 13.8% of patients with learning disabilities were prescribed antipsychotics compared with 0.9% of patients without learning disability, and 22.4% were prescribed antidepressants compared with 11.0% of patients without learning disability. [24] Medication reviews, clear indications, side-effect monitoring and access to non-medication support remain important. [27]</a:t>
            </a:r>
          </a:p>
          <a:p>
            <a:pPr lvl="0" indent="0" marL="0">
              <a:buNone/>
            </a:pPr>
            <a:r>
              <a:rPr/>
              <a:t>End-of-life care can also reflect wider inequalities in access to and quality of care. NHS England reported that people with learning disabilities consistently die more often in hospital than the general population, 57% compared with 43%. [23] LeDeR and related learning reports highlight ongoing concerns around discussions with patients and families, application of the Mental Capacity Act, Do Not Attempt Cardiopulmonary Resuscitation (DNACPR) decisions, and end-of-life discussions. These issues can directly affect access to investigations, treatment and escalation of care. [16,22,37]</a:t>
            </a:r>
          </a:p>
        </p:txBody>
      </p:sp>
    </p:spTree>
  </p:cSl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B42A7-A7E4-D1CC-6431-87A67F241A01}"/>
              </a:ext>
            </a:extLst>
          </p:cNvPr>
          <p:cNvSpPr>
            <a:spLocks noGrp="1"/>
          </p:cNvSpPr>
          <p:nvPr>
            <p:ph type="title"/>
          </p:nvPr>
        </p:nvSpPr>
        <p:spPr/>
        <p:txBody>
          <a:bodyPr/>
          <a:lstStyle/>
          <a:p>
            <a:pPr lvl="0" indent="0" marL="0">
              <a:buNone/>
            </a:pPr>
            <a:r>
              <a:rPr/>
              <a:t>Social determinants of health</a:t>
            </a:r>
          </a:p>
        </p:txBody>
      </p:sp>
      <p:sp>
        <p:nvSpPr>
          <p:cNvPr id="3" name="Content Placeholder 2">
            <a:extLst>
              <a:ext uri="{FF2B5EF4-FFF2-40B4-BE49-F238E27FC236}">
                <a16:creationId xmlns:a16="http://schemas.microsoft.com/office/drawing/2014/main" id="{565E33ED-E698-3331-4AE5-2F45400EE074}"/>
              </a:ext>
            </a:extLst>
          </p:cNvPr>
          <p:cNvSpPr>
            <a:spLocks noGrp="1"/>
          </p:cNvSpPr>
          <p:nvPr>
            <p:ph idx="1"/>
          </p:nvPr>
        </p:nvSpPr>
        <p:spPr/>
        <p:txBody>
          <a:bodyPr/>
          <a:lstStyle/>
          <a:p>
            <a:pPr lvl="0" indent="0" marL="0">
              <a:buNone/>
            </a:pPr>
            <a:r>
              <a:rPr/>
              <a:t>Health inequalities experienced by adults with learning disabilities are shaped not only by healthcare access and quality, but also by the wider social conditions in which people live. The Institute of Health Equity highlights that people with learning disabilities are more likely than the general population to experience poverty, unemployment, poor or unsuitable housing, discrimination, social exclusion and loneliness. These disadvantages can adversely affect physical health, mental health and wellbeing throughout life. [40] Inequalities cannot be addressed through healthcare services alone and require coordinated action across public health, adult social care, and community services, as well as healthcare.</a:t>
            </a:r>
          </a:p>
          <a:p>
            <a:pPr lvl="0" indent="0" marL="0">
              <a:buNone/>
            </a:pPr>
            <a:r>
              <a:rPr/>
              <a:t>Loneliness and social isolation appear particularly important determinants of health. The Institute of Health Equity estimated that around half of people with learning disabilities experience chronic loneliness, compared with approximately 15% to 30% of the general population. Loneliness is associated with poorer mental and physical health, while social exclusion may also contribute to physical inactivity and obesity. Addressing poorer health outcomes therefore requires reviewing these upstream determinants and coming up with solutions that are suitable and holistic. [40]</a:t>
            </a:r>
          </a:p>
          <a:p>
            <a:pPr lvl="0" indent="0" marL="0">
              <a:buNone/>
            </a:pPr>
            <a:r>
              <a:rPr/>
              <a:t>Employment data illustrate the extent of social and economic exclusion experienced by many adults with learning disabilities who receive long-term support. In England in 2022/23, only 4.8% were in paid employment, compared with an overall working-age employment rate of approximately 75.7%. In practical terms, this means around 1 in 21 adults receiving long-term learning disability support were in paid work, compared with approximately 3 in 4 working-age adults overall. [41]</a:t>
            </a:r>
          </a:p>
        </p:txBody>
      </p:sp>
    </p:spTree>
  </p:cSl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B42A7-A7E4-D1CC-6431-87A67F241A01}"/>
              </a:ext>
            </a:extLst>
          </p:cNvPr>
          <p:cNvSpPr>
            <a:spLocks noGrp="1"/>
          </p:cNvSpPr>
          <p:nvPr>
            <p:ph type="title"/>
          </p:nvPr>
        </p:nvSpPr>
        <p:spPr/>
        <p:txBody>
          <a:bodyPr/>
          <a:lstStyle/>
          <a:p>
            <a:pPr lvl="0" indent="0" marL="0">
              <a:buNone/>
            </a:pPr>
            <a:r>
              <a:rPr/>
              <a:t>Inequalities within the learning disability population</a:t>
            </a:r>
          </a:p>
        </p:txBody>
      </p:sp>
      <p:sp>
        <p:nvSpPr>
          <p:cNvPr id="3" name="Content Placeholder 2">
            <a:extLst>
              <a:ext uri="{FF2B5EF4-FFF2-40B4-BE49-F238E27FC236}">
                <a16:creationId xmlns:a16="http://schemas.microsoft.com/office/drawing/2014/main" id="{565E33ED-E698-3331-4AE5-2F45400EE074}"/>
              </a:ext>
            </a:extLst>
          </p:cNvPr>
          <p:cNvSpPr>
            <a:spLocks noGrp="1"/>
          </p:cNvSpPr>
          <p:nvPr>
            <p:ph idx="1"/>
          </p:nvPr>
        </p:nvSpPr>
        <p:spPr/>
        <p:txBody>
          <a:bodyPr/>
          <a:lstStyle/>
          <a:p>
            <a:pPr lvl="0" indent="0" marL="0">
              <a:buNone/>
            </a:pPr>
            <a:r>
              <a:rPr/>
              <a:t>Health inequalities are not experienced uniformly within the learning disability population. Learning disability can interact with ethnicity, sex, socioeconomic disadvantage and other characteristics to create overlapping forms of marginalisation, sometimes described as double discrimination. [42] LeDeR found that, between 2021 and 2023, people from Asian and Asian British backgrounds who died had a median age at death of 43 years, around 20 years younger than people from White backgrounds. [22]</a:t>
            </a:r>
          </a:p>
          <a:p>
            <a:pPr lvl="0" indent="0" marL="0">
              <a:buNone/>
            </a:pPr>
            <a:r>
              <a:rPr/>
              <a:t>Despite this substantial difference in mortality, little is known about the health status of people with intellectual disabilities from global majority ethnic groups in the UK. The available evidence suggests that they may face additional barriers to accessing specialist services and other forms of health care, but this remains an important gap in the evidence base and highlights the need for more research and better routine data on ethnicity and health outcomes within the learning disability population. [42,43]</a:t>
            </a:r>
          </a:p>
          <a:p>
            <a:pPr lvl="0" indent="0" marL="0">
              <a:buNone/>
            </a:pPr>
            <a:r>
              <a:rPr/>
              <a:t>Sex and gender may also shape health needs and experiences of care. Women with learning disabilities have lower uptake of cervical and breast screening than the general female population, and some evidence suggests that the mortality gap may be greater for women than for men. Qualitative research has identified gender-specific barriers which affect access to appropriate health information, autonomy, support and protection from harm. Furthermore, assumptions about the capabilities of women with intellectual disabilities can restrict their agency, supported decision-making and opportunities for motherhood. [2,12,24,44,45]</a:t>
            </a:r>
          </a:p>
          <a:p>
            <a:pPr lvl="0" indent="0" marL="0">
              <a:buNone/>
            </a:pPr>
            <a:r>
              <a:rPr/>
              <a:t>Services should therefore avoid treating adults with learning disabilities as a homogeneous group and should monitor access, experience and outcomes by ethnicity, sex, deprivation, age and level of support need wherever data quality permits.</a:t>
            </a:r>
          </a:p>
        </p:txBody>
      </p:sp>
    </p:spTree>
  </p:cSl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B42A7-A7E4-D1CC-6431-87A67F241A01}"/>
              </a:ext>
            </a:extLst>
          </p:cNvPr>
          <p:cNvSpPr>
            <a:spLocks noGrp="1"/>
          </p:cNvSpPr>
          <p:nvPr>
            <p:ph type="title"/>
          </p:nvPr>
        </p:nvSpPr>
        <p:spPr/>
        <p:txBody>
          <a:bodyPr/>
          <a:lstStyle/>
          <a:p>
            <a:pPr lvl="0" indent="0" marL="0">
              <a:buNone/>
            </a:pPr>
            <a:r>
              <a:rPr/>
              <a:t>Best practice in healthcare and service delivery</a:t>
            </a:r>
          </a:p>
        </p:txBody>
      </p:sp>
      <p:sp>
        <p:nvSpPr>
          <p:cNvPr id="3" name="Content Placeholder 2">
            <a:extLst>
              <a:ext uri="{FF2B5EF4-FFF2-40B4-BE49-F238E27FC236}">
                <a16:creationId xmlns:a16="http://schemas.microsoft.com/office/drawing/2014/main" id="{565E33ED-E698-3331-4AE5-2F45400EE074}"/>
              </a:ext>
            </a:extLst>
          </p:cNvPr>
          <p:cNvSpPr>
            <a:spLocks noGrp="1"/>
          </p:cNvSpPr>
          <p:nvPr>
            <p:ph idx="1"/>
          </p:nvPr>
        </p:nvSpPr>
        <p:spPr/>
        <p:txBody>
          <a:bodyPr/>
          <a:lstStyle/>
          <a:p>
            <a:pPr lvl="0" indent="0" marL="0">
              <a:buNone/>
            </a:pPr>
            <a:r>
              <a:rPr/>
              <a:t>Best practice in healthcare and service delivery for people with learning disabilities focuses on ensuring equitable access to mainstream services, rather than creating separate systems of care. Mainstream and specialist services should be accessible, responsive and able to provide additional support where required, rather than developing separate pathways by default. [12–16,18,23] Central to this approach is the consistent use of reasonable adjustments, including:</a:t>
            </a:r>
          </a:p>
          <a:p>
            <a:pPr lvl="0"/>
            <a:r>
              <a:rPr/>
              <a:t>accessible letters,</a:t>
            </a:r>
          </a:p>
          <a:p>
            <a:pPr lvl="0"/>
            <a:r>
              <a:rPr/>
              <a:t>Easy Read information,</a:t>
            </a:r>
          </a:p>
          <a:p>
            <a:pPr lvl="0"/>
            <a:r>
              <a:rPr/>
              <a:t>longer appointments,</a:t>
            </a:r>
          </a:p>
          <a:p>
            <a:pPr lvl="0"/>
            <a:r>
              <a:rPr/>
              <a:t>adapted communication,</a:t>
            </a:r>
          </a:p>
          <a:p>
            <a:pPr lvl="0"/>
            <a:r>
              <a:rPr/>
              <a:t>quieter waiting areas,</a:t>
            </a:r>
          </a:p>
          <a:p>
            <a:pPr lvl="0"/>
            <a:r>
              <a:rPr/>
              <a:t>support from carers or advocates, and</a:t>
            </a:r>
          </a:p>
          <a:p>
            <a:pPr lvl="0"/>
            <a:r>
              <a:rPr/>
              <a:t>flexibility in how care is delivered. [11,12]</a:t>
            </a:r>
          </a:p>
          <a:p>
            <a:pPr lvl="0" indent="0" marL="0">
              <a:buNone/>
            </a:pPr>
            <a:r>
              <a:rPr/>
              <a:t>To support delivery of these reasonable adjustments, the Reasonable Adjustment Digital Flag was introduced to improve how these needs are recorded and shared across services, reducing reliance on individuals and carers repeatedly explaining the same adjustments. [13]</a:t>
            </a:r>
          </a:p>
          <a:p>
            <a:pPr lvl="0" indent="0" marL="0">
              <a:buNone/>
            </a:pPr>
            <a:r>
              <a:rPr/>
              <a:t>Annual Health Checks are a key national prevention mechanism for people aged 14 and over on GP learning disability registers. They aim to identify unmet health needs earlier, support medication review, improve uptake of screening and vaccinations, and produce a health action plan for follow-up. [17,18] Systematic review evidence shows that health checks can identify previously unrecognised health needs and lead to targeted actions, although evidence on longer-term mortality impact is more limited. [30]</a:t>
            </a:r>
          </a:p>
          <a:p>
            <a:pPr lvl="0" indent="0" marL="0">
              <a:buNone/>
            </a:pPr>
            <a:r>
              <a:rPr/>
              <a:t>For people with behaviour that challenges or complex support needs, best practice emphasises timely community-based support that prevents crisis and avoids unnecessary admission. Building the Right Support promotes community alternatives to inpatient care and reduced reliance on specialist mental health hospitals. [9,10]</a:t>
            </a:r>
          </a:p>
          <a:p>
            <a:pPr lvl="0" indent="0" marL="0">
              <a:buNone/>
            </a:pPr>
            <a:r>
              <a:rPr/>
              <a:t>Consistent with the principles of STOMP, services should provide structured medication reviews, clear documentation of indication, monitoring of side effects and access to non-medication support where behaviour reflects distress or unmet need. This approach aims to reduce inappropriate psychotropic prescribing, including antipsychotic prescribing, which remains higher among people with learning disabilities than the general population. [24,26,27]</a:t>
            </a:r>
          </a:p>
          <a:p>
            <a:pPr lvl="0" indent="0" marL="0">
              <a:buNone/>
            </a:pPr>
            <a:r>
              <a:rPr/>
              <a:t>Finally, achieving best practice requires a capable workforce. The Oliver McGowan Code of Practice sets standards for statutory learning disability and autism training for CQC-registered providers. [14] Training should help staff recognise learning disability, communicate effectively, make reasonable adjustments, avoid diagnostic overshadowing and involve families or carers appropriately.</a:t>
            </a:r>
          </a:p>
          <a:p>
            <a:pPr lvl="0" indent="0" marL="0">
              <a:buNone/>
            </a:pPr>
            <a:r>
              <a:rPr/>
              <a:t>Overall, the literature suggests that best practice is characterised by a combination of system-level accessibility and proactive, person-centred care. Key components include accurate identification, accessible communication, reasonable adjustments, proactive health checks, medication review, community-based support, learning from LeDeR and a workforce trained to deliver equitable care. [12–18,21–24,26,27,30,31]</a:t>
            </a:r>
          </a:p>
        </p:txBody>
      </p:sp>
    </p:spTree>
  </p:cSl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B42A7-A7E4-D1CC-6431-87A67F241A01}"/>
              </a:ext>
            </a:extLst>
          </p:cNvPr>
          <p:cNvSpPr>
            <a:spLocks noGrp="1"/>
          </p:cNvSpPr>
          <p:nvPr>
            <p:ph type="title"/>
          </p:nvPr>
        </p:nvSpPr>
        <p:spPr/>
        <p:txBody>
          <a:bodyPr/>
          <a:lstStyle/>
          <a:p>
            <a:pPr lvl="0" indent="0" marL="0">
              <a:buNone/>
            </a:pPr>
            <a:r>
              <a:rPr/>
              <a:t>Best practice in transition from children’s to adult services</a:t>
            </a:r>
          </a:p>
        </p:txBody>
      </p:sp>
      <p:sp>
        <p:nvSpPr>
          <p:cNvPr id="3" name="Content Placeholder 2">
            <a:extLst>
              <a:ext uri="{FF2B5EF4-FFF2-40B4-BE49-F238E27FC236}">
                <a16:creationId xmlns:a16="http://schemas.microsoft.com/office/drawing/2014/main" id="{565E33ED-E698-3331-4AE5-2F45400EE074}"/>
              </a:ext>
            </a:extLst>
          </p:cNvPr>
          <p:cNvSpPr>
            <a:spLocks noGrp="1"/>
          </p:cNvSpPr>
          <p:nvPr>
            <p:ph idx="1"/>
          </p:nvPr>
        </p:nvSpPr>
        <p:spPr/>
        <p:txBody>
          <a:bodyPr/>
          <a:lstStyle/>
          <a:p>
            <a:pPr lvl="0" indent="0" marL="0">
              <a:buNone/>
            </a:pPr>
            <a:r>
              <a:rPr/>
              <a:t>Best practice in transition from children’s services to adult services is characterised by early planning, a named point of coordination, clear accountability between services, and continuity of reasonable adjustments and support after transfer. Adult services may have different eligibility thresholds and may not provide an exact equivalent to children’s services, creating a risk of ‘cliff edges’ if planning is delayed. [28,29] Transition planning should be person-centred and co-produced with the young person and their family or carers where appropriate. [28]</a:t>
            </a:r>
          </a:p>
          <a:p>
            <a:pPr lvl="0" indent="0" marL="0">
              <a:buNone/>
            </a:pPr>
            <a:r>
              <a:rPr/>
              <a:t>A named coordinator or keyworker can reduce fragmentation by acting as a consistent point of contact and helping families navigate complex systems. NHS England’s keyworker model for children and young people with learning disabilities and/or autism was developed to support joined-up care, particularly for those with complex needs or at risk of admission to mental health inpatient settings. [32]</a:t>
            </a:r>
          </a:p>
          <a:p>
            <a:pPr lvl="0" indent="0" marL="0">
              <a:buNone/>
            </a:pPr>
            <a:r>
              <a:rPr/>
              <a:t>Good transition also requires clear accountability between services. Adult and children’s services should agree who is responsible before, during and after transfer, and should ensure that reasonable adjustments, care plans, communication needs, health action plans and safeguarding concerns are shared appropriately. [28,29]</a:t>
            </a:r>
          </a:p>
          <a:p>
            <a:pPr lvl="0" indent="0" marL="0">
              <a:buNone/>
            </a:pPr>
            <a:r>
              <a:rPr/>
              <a:t>The legal framework governing transition further reinforces the importance of planned and coordinated support. The Mental Capacity Act 2005 becomes increasingly relevant as young people approach adulthood, as they may require support to participate in decisions. Capacity should be assessed for the specific decision at the specific time. Where a person lacks capacity, decisions must follow best-interest principles and involve the person, family members, carers or advocates where appropriate. [38] The Care Act 2014 also places duties on local authorities in relation to transition from children’s to adult care and support. The Act requires a transition assessment where a young person is likely to have needs for care and support after turning 18 and where such an assessment would be of significant benefit. It further emphasises wellbeing, prevention, person-centred planning and the continuity of support during periods of change. [39]</a:t>
            </a:r>
          </a:p>
        </p:txBody>
      </p:sp>
    </p:spTree>
  </p:cSl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B42A7-A7E4-D1CC-6431-87A67F241A01}"/>
              </a:ext>
            </a:extLst>
          </p:cNvPr>
          <p:cNvSpPr>
            <a:spLocks noGrp="1"/>
          </p:cNvSpPr>
          <p:nvPr>
            <p:ph type="title"/>
          </p:nvPr>
        </p:nvSpPr>
        <p:spPr/>
        <p:txBody>
          <a:bodyPr/>
          <a:lstStyle/>
          <a:p>
            <a:pPr lvl="0" indent="0" marL="0">
              <a:buNone/>
            </a:pPr>
            <a:r>
              <a:rPr/>
              <a:t>Table of contents</a:t>
            </a:r>
          </a:p>
        </p:txBody>
      </p:sp>
      <p:sp>
        <p:nvSpPr>
          <p:cNvPr id="3" name="Content Placeholder 2">
            <a:extLst>
              <a:ext uri="{FF2B5EF4-FFF2-40B4-BE49-F238E27FC236}">
                <a16:creationId xmlns:a16="http://schemas.microsoft.com/office/drawing/2014/main" id="{565E33ED-E698-3331-4AE5-2F45400EE074}"/>
              </a:ext>
            </a:extLst>
          </p:cNvPr>
          <p:cNvSpPr>
            <a:spLocks noGrp="1"/>
          </p:cNvSpPr>
          <p:nvPr>
            <p:ph idx="1"/>
          </p:nvPr>
        </p:nvSpPr>
        <p:spPr/>
        <p:txBody>
          <a:bodyPr/>
          <a:lstStyle/>
          <a:p>
            <a:pPr lvl="0"/>
            <a:r>
              <a:rPr>
                <a:hlinkClick r:id="rId2" action="ppaction://hlinksldjump"/>
              </a:rPr>
              <a:t>Literature Review</a:t>
            </a:r>
          </a:p>
        </p:txBody>
      </p:sp>
    </p:spTree>
  </p:cSl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65E33ED-E698-3331-4AE5-2F45400EE074}"/>
              </a:ext>
            </a:extLst>
          </p:cNvPr>
          <p:cNvSpPr>
            <a:spLocks noGrp="1"/>
          </p:cNvSpPr>
          <p:nvPr>
            <p:ph idx="1"/>
          </p:nvPr>
        </p:nvSpPr>
        <p:spPr/>
        <p:txBody>
          <a:bodyPr/>
          <a:lstStyle/>
          <a:p>
            <a:pPr lvl="0" indent="0" marL="0">
              <a:spcBef>
                <a:spcPts val="3000"/>
              </a:spcBef>
              <a:buNone/>
            </a:pPr>
            <a:r>
              <a:rPr b="1"/>
              <a:t>Health Needs Assessment</a:t>
            </a:r>
          </a:p>
        </p:txBody>
      </p:sp>
    </p:spTree>
  </p:cSl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2C23E-569A-8212-17CC-549EF53C3F67}"/>
              </a:ext>
            </a:extLst>
          </p:cNvPr>
          <p:cNvSpPr>
            <a:spLocks noGrp="1"/>
          </p:cNvSpPr>
          <p:nvPr>
            <p:ph type="title"/>
          </p:nvPr>
        </p:nvSpPr>
        <p:spPr>
          <a:xfrm>
            <a:off x="748748" y="1956182"/>
            <a:ext cx="6655904" cy="1084405"/>
          </a:xfrm>
        </p:spPr>
        <p:txBody>
          <a:bodyPr/>
          <a:lstStyle/>
          <a:p>
            <a:pPr lvl="0" indent="0" marL="0">
              <a:buNone/>
            </a:pPr>
            <a:r>
              <a:rPr/>
              <a:t>Literature Review</a:t>
            </a:r>
          </a:p>
        </p:txBody>
      </p:sp>
    </p:spTree>
  </p:cSl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B42A7-A7E4-D1CC-6431-87A67F241A01}"/>
              </a:ext>
            </a:extLst>
          </p:cNvPr>
          <p:cNvSpPr>
            <a:spLocks noGrp="1"/>
          </p:cNvSpPr>
          <p:nvPr>
            <p:ph type="title"/>
          </p:nvPr>
        </p:nvSpPr>
        <p:spPr/>
        <p:txBody>
          <a:bodyPr/>
          <a:lstStyle/>
          <a:p>
            <a:pPr lvl="0" indent="0" marL="0">
              <a:buNone/>
            </a:pPr>
            <a:r>
              <a:rPr/>
              <a:t>Defining learning disability</a:t>
            </a:r>
          </a:p>
        </p:txBody>
      </p:sp>
      <p:sp>
        <p:nvSpPr>
          <p:cNvPr id="3" name="Content Placeholder 2">
            <a:extLst>
              <a:ext uri="{FF2B5EF4-FFF2-40B4-BE49-F238E27FC236}">
                <a16:creationId xmlns:a16="http://schemas.microsoft.com/office/drawing/2014/main" id="{565E33ED-E698-3331-4AE5-2F45400EE074}"/>
              </a:ext>
            </a:extLst>
          </p:cNvPr>
          <p:cNvSpPr>
            <a:spLocks noGrp="1"/>
          </p:cNvSpPr>
          <p:nvPr>
            <p:ph idx="1"/>
          </p:nvPr>
        </p:nvSpPr>
        <p:spPr/>
        <p:txBody>
          <a:bodyPr/>
          <a:lstStyle/>
          <a:p>
            <a:pPr lvl="0" indent="0" marL="0">
              <a:buNone/>
            </a:pPr>
            <a:r>
              <a:rPr/>
              <a:t>In UK health and social care practice, learning disability is a lifelong neurodevelopmental condition with three linked features:</a:t>
            </a:r>
          </a:p>
          <a:p>
            <a:pPr lvl="0" indent="0" marL="0">
              <a:buNone/>
            </a:pPr>
            <a:r>
              <a:rPr/>
              <a:t>1) significantly reduced intellectual functioning</a:t>
            </a:r>
          </a:p>
          <a:p>
            <a:pPr lvl="0" indent="0" marL="0">
              <a:buNone/>
            </a:pPr>
            <a:r>
              <a:rPr/>
              <a:t>2) significant impairment in adaptive or social functioning</a:t>
            </a:r>
          </a:p>
          <a:p>
            <a:pPr lvl="0" indent="0" marL="0">
              <a:buNone/>
            </a:pPr>
            <a:r>
              <a:rPr/>
              <a:t>3) onset before adulthood, with lifelong impact on development.</a:t>
            </a:r>
          </a:p>
          <a:p>
            <a:pPr lvl="0" indent="0" marL="0">
              <a:buNone/>
            </a:pPr>
            <a:r>
              <a:rPr/>
              <a:t>In practice, this means that a person may have difficulties understanding new or complex information, learning new skills and managing aspects of daily life independently. This three-part definition is used consistently in UK clinical and public health sources and forms the basis for identifying who has a learning disability in health and care services. [1,2]</a:t>
            </a:r>
          </a:p>
          <a:p>
            <a:pPr lvl="0" indent="0" marL="0">
              <a:buNone/>
            </a:pPr>
            <a:r>
              <a:rPr/>
              <a:t>The diagnosis does not describe a person’s specific needs and learning disability affects people differently. Some people need targeted help with specific tasks whereas others need lifelong, intensive support with many aspects of daily living. Assessment and care planning therefore need to look beyond the diagnostic label, consider each patient and evaluate their specific needs. [1,2,5]</a:t>
            </a:r>
          </a:p>
          <a:p>
            <a:pPr lvl="0" indent="0" marL="0">
              <a:buNone/>
            </a:pPr>
            <a:r>
              <a:rPr/>
              <a:t>Severity is commonly described as mild, moderate, severe, or profound. The term ‘Profound and Multiple Learning Disability’ (PMLD) is used for people at the most severe end of this spectrum and refers to profound learning disability alongside at least one other significant disability.</a:t>
            </a:r>
          </a:p>
          <a:p>
            <a:pPr lvl="0" indent="0" marL="0">
              <a:buNone/>
            </a:pPr>
            <a:r>
              <a:rPr/>
              <a:t>IQ testing can contribute to assessment, and a score below 70 has traditionally been used as a guide. However, the National Institute for Health and Care Excellence (NICE) cautions against using IQ alone because it does not capture adaptive functioning (the ability to manage daily activities) and can be difficult to measure accurately. UK practice therefore relies on evidence of both intellectual impairment and adaptive impairment, with onset during the developmental period, rather than on IQ alone. [1,5]</a:t>
            </a:r>
          </a:p>
          <a:p>
            <a:pPr lvl="0" indent="0" marL="0">
              <a:buNone/>
            </a:pPr>
            <a:r>
              <a:rPr/>
              <a:t>In the UK, ‘learning disability’ is distinct from ‘learning difficulty’. A learning difficulty typically refers to a specific difficulty in one area of learning rather than a global impairment. Government guidance gives examples such as dyslexia, dyspraxia and attention deficit hyperactivity disorder (ADHD). A person with a learning disability may also have one or more learning difficulties, but a learning difficulty on its own does not meet the definition of learning disability. [2]</a:t>
            </a:r>
          </a:p>
        </p:txBody>
      </p:sp>
    </p:spTree>
  </p:cSl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B42A7-A7E4-D1CC-6431-87A67F241A01}"/>
              </a:ext>
            </a:extLst>
          </p:cNvPr>
          <p:cNvSpPr>
            <a:spLocks noGrp="1"/>
          </p:cNvSpPr>
          <p:nvPr>
            <p:ph type="title"/>
          </p:nvPr>
        </p:nvSpPr>
        <p:spPr/>
        <p:txBody>
          <a:bodyPr/>
          <a:lstStyle/>
          <a:p>
            <a:pPr lvl="0" indent="0" marL="0">
              <a:buNone/>
            </a:pPr>
            <a:r>
              <a:rPr/>
              <a:t>Policy and historical context</a:t>
            </a:r>
          </a:p>
        </p:txBody>
      </p:sp>
      <p:sp>
        <p:nvSpPr>
          <p:cNvPr id="3" name="Content Placeholder 2">
            <a:extLst>
              <a:ext uri="{FF2B5EF4-FFF2-40B4-BE49-F238E27FC236}">
                <a16:creationId xmlns:a16="http://schemas.microsoft.com/office/drawing/2014/main" id="{565E33ED-E698-3331-4AE5-2F45400EE074}"/>
              </a:ext>
            </a:extLst>
          </p:cNvPr>
          <p:cNvSpPr>
            <a:spLocks noGrp="1"/>
          </p:cNvSpPr>
          <p:nvPr>
            <p:ph idx="1"/>
          </p:nvPr>
        </p:nvSpPr>
        <p:spPr/>
        <p:txBody>
          <a:bodyPr/>
          <a:lstStyle/>
          <a:p>
            <a:pPr lvl="0" indent="0" marL="0">
              <a:buNone/>
            </a:pPr>
            <a:r>
              <a:rPr/>
              <a:t>Historically, support for people who would now be described as having a learning disability was often provided through institutional and segregated models of care. During the 19th and first half of the 20th, asylums expanded and legislation often treated learning disability and mental illness as a single issue, rather than recognising them as distinct conditions with different support needs. [6]</a:t>
            </a:r>
          </a:p>
          <a:p>
            <a:pPr lvl="0" indent="0" marL="0">
              <a:buNone/>
            </a:pPr>
            <a:r>
              <a:rPr/>
              <a:t>The second half of the twentieth century saw a gradual and uneven shift away from large institutions towards community-based care. Campaigning by families, self-advocates and disability rights groups increased scrutiny of segregated services and laid the foundations for a more explicit rights-based approach. This shift was formalised in the 2001 government white paper Valuing People, which set out a vision centred on rights, independence, choice and inclusion. It also recognised the importance of planning for transition into adult life and improving access to mainstream services, including health services. [7]</a:t>
            </a:r>
          </a:p>
          <a:p>
            <a:pPr lvl="0" indent="0" marL="0">
              <a:buNone/>
            </a:pPr>
            <a:r>
              <a:rPr/>
              <a:t>In 2011, a BBC Panorama investigation exposed widespread physical and psychological abuse of people with learning disabilities at Winterbourne View, a private hospital. The subsequent Department of Health response, published in 2012, reinforced a national commitment to accountability and community-based care. It aimed to reduce inappropriate inpatient admissions, strengthen regulation and ensure people receive the right care in the right place, rather than ‘living’ in hospital. [8] Building the Right Support and the Building the Right Support Action Plan reinforced this direction by promoting community-based support and reduced reliance on specialist inpatient mental health care for people with learning disabilities. [9,10]</a:t>
            </a:r>
          </a:p>
          <a:p>
            <a:pPr lvl="0" indent="0" marL="0">
              <a:buNone/>
            </a:pPr>
            <a:r>
              <a:rPr/>
              <a:t>Current delivery is shaped by legal and regulatory duties. Under the 2010 Equality Act, health and care services must make reasonable adjustments to remove disability-related barriers. [11,12] The Reasonable Adjustment Digital Flag provides a national mechanism to record and share adjustment needs across services. [13] The Oliver McGowan code of practice supports a legal requirement for relevant health and care staff to receive learning disability and autism training. [14] These duties sit alongside wider NHS equality and health inequalities responsibilities for commissioners and providers. [15]</a:t>
            </a:r>
          </a:p>
          <a:p>
            <a:pPr lvl="0" indent="0" marL="0">
              <a:buNone/>
            </a:pPr>
            <a:r>
              <a:rPr/>
              <a:t>National policy is also delivered through improvement and monitoring programmes. The Learning Disabilities Mortality Review (LeDeR) programme reviews deaths of people with a learning disability (and, since 2021, autistic people) to identify learning for health and care systems and reduce avoidable premature mortality. [16] Annual Health Checks for people aged 14 and over on GP learning disability registers aim to identify unmet health needs, support medication review and produce personalised health action plans to support follow-up care. [17,18]</a:t>
            </a:r>
          </a:p>
        </p:txBody>
      </p:sp>
    </p:spTree>
  </p:cSl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B42A7-A7E4-D1CC-6431-87A67F241A01}"/>
              </a:ext>
            </a:extLst>
          </p:cNvPr>
          <p:cNvSpPr>
            <a:spLocks noGrp="1"/>
          </p:cNvSpPr>
          <p:nvPr>
            <p:ph type="title"/>
          </p:nvPr>
        </p:nvSpPr>
        <p:spPr/>
        <p:txBody>
          <a:bodyPr/>
          <a:lstStyle/>
          <a:p>
            <a:pPr lvl="0" indent="0" marL="0">
              <a:buNone/>
            </a:pPr>
            <a:r>
              <a:rPr/>
              <a:t>Causes and risk factors</a:t>
            </a:r>
          </a:p>
        </p:txBody>
      </p:sp>
      <p:sp>
        <p:nvSpPr>
          <p:cNvPr id="3" name="Content Placeholder 2">
            <a:extLst>
              <a:ext uri="{FF2B5EF4-FFF2-40B4-BE49-F238E27FC236}">
                <a16:creationId xmlns:a16="http://schemas.microsoft.com/office/drawing/2014/main" id="{565E33ED-E698-3331-4AE5-2F45400EE074}"/>
              </a:ext>
            </a:extLst>
          </p:cNvPr>
          <p:cNvSpPr>
            <a:spLocks noGrp="1"/>
          </p:cNvSpPr>
          <p:nvPr>
            <p:ph idx="1"/>
          </p:nvPr>
        </p:nvSpPr>
        <p:spPr/>
        <p:txBody>
          <a:bodyPr/>
          <a:lstStyle/>
          <a:p>
            <a:pPr lvl="0" indent="0" marL="0">
              <a:buNone/>
            </a:pPr>
            <a:r>
              <a:rPr/>
              <a:t>Learning disability can arise from factors that affect brain development before birth, around the time of birth, or in early childhood. In many cases, causes are multifactorial, and for some people no single cause is identified. [2,19]</a:t>
            </a:r>
          </a:p>
          <a:p>
            <a:pPr lvl="0" indent="0" marL="0">
              <a:buNone/>
            </a:pPr>
            <a:r>
              <a:rPr/>
              <a:t>Genetic and chromosomal conditions contribute to learning disability in some people. Examples include Down syndrome, Fragile X syndrome, and a range of other genetic or syndromic conditions associated with neurodevelopmental impairment. [2,19] Learning disability may also co-occur with conditions such as autism, cerebral palsy or epilepsy, although this does not mean that one condition directly causes the other. [2]</a:t>
            </a:r>
          </a:p>
          <a:p>
            <a:pPr lvl="0" indent="0" marL="0">
              <a:buNone/>
            </a:pPr>
            <a:r>
              <a:rPr/>
              <a:t>Before birth, risk factors include issues that affect foetal brain development during pregnancy, such as maternal illness, exposure to alcohol or drugs, and other environmental or nutritional factors. [2,19] Around the time of birth, complications such as reduced oxygen supply to the baby during delivery can also contribute to the development of a learning disability. [2] After birth, serious early childhood illness or injury affecting the developing brain, such as meningitis or significant head injury, may also be a cause. [2,19] The impact of these factors varies according to their severity and timing.</a:t>
            </a:r>
          </a:p>
        </p:txBody>
      </p:sp>
    </p:spTree>
  </p:cSl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B42A7-A7E4-D1CC-6431-87A67F241A01}"/>
              </a:ext>
            </a:extLst>
          </p:cNvPr>
          <p:cNvSpPr>
            <a:spLocks noGrp="1"/>
          </p:cNvSpPr>
          <p:nvPr>
            <p:ph type="title"/>
          </p:nvPr>
        </p:nvSpPr>
        <p:spPr/>
        <p:txBody>
          <a:bodyPr/>
          <a:lstStyle/>
          <a:p>
            <a:pPr lvl="0" indent="0" marL="0">
              <a:buNone/>
            </a:pPr>
            <a:r>
              <a:rPr/>
              <a:t>Presentation, assessment, management and support needs</a:t>
            </a:r>
          </a:p>
        </p:txBody>
      </p:sp>
      <p:sp>
        <p:nvSpPr>
          <p:cNvPr id="3" name="Content Placeholder 2">
            <a:extLst>
              <a:ext uri="{FF2B5EF4-FFF2-40B4-BE49-F238E27FC236}">
                <a16:creationId xmlns:a16="http://schemas.microsoft.com/office/drawing/2014/main" id="{565E33ED-E698-3331-4AE5-2F45400EE074}"/>
              </a:ext>
            </a:extLst>
          </p:cNvPr>
          <p:cNvSpPr>
            <a:spLocks noGrp="1"/>
          </p:cNvSpPr>
          <p:nvPr>
            <p:ph idx="1"/>
          </p:nvPr>
        </p:nvSpPr>
        <p:spPr/>
        <p:txBody>
          <a:bodyPr/>
          <a:lstStyle/>
          <a:p>
            <a:pPr lvl="0" indent="0" marL="0">
              <a:buNone/>
            </a:pPr>
            <a:r>
              <a:rPr/>
              <a:t>Learning disability affects understanding, learning, communication and day-to-day functioning, but its presentation varies widely. It may be recognised in childhood through delayed development, speech and language delay, slower learning of new skills or reduced independence compared with peers. Some people are identified later, when demands related to education, employment, social relationships or independent living increase. [1,2,5,20]</a:t>
            </a:r>
          </a:p>
          <a:p>
            <a:pPr lvl="0" indent="0" marL="0">
              <a:buNone/>
            </a:pPr>
            <a:r>
              <a:rPr/>
              <a:t>Assessment should focus on understanding what the person needs to live safely and well. It should consider developmental history, intellectual functioning, adaptive functioning, communication, sensory impairment, physical and mental health, learning difficulties and any cognitive impairment acquired later in life. Conditions such as dementia, for example, may increase support needs and make a pre-existing learning disability more apparent.</a:t>
            </a:r>
          </a:p>
          <a:p>
            <a:pPr lvl="0" indent="0" marL="0">
              <a:buNone/>
            </a:pPr>
            <a:r>
              <a:rPr/>
              <a:t>Medical management does not aim to ‘cure’ learning disability but should address treatable health and environmental factors, and ensure equitable access to healthcare and other services to ensure best treatment of new and chronic conditions. [1,2,5,12,13]</a:t>
            </a:r>
          </a:p>
          <a:p>
            <a:pPr lvl="0" indent="0" marL="0">
              <a:buNone/>
            </a:pPr>
            <a:r>
              <a:rPr/>
              <a:t>‘Behaviour that challenges’ refers to behaviour that puts the person or others at risk, or significant limits the person’s ability to participate in everyday life without additional support. It can include aggression, self-injury, severe distress or behaviour that disrupts care. Such behaviour should be understood in context and may signal communication difficulties, pain, sensory needs, environmental stressors or unmet support needs. NICE recommends person-centred support focused on understanding what the behaviour may communicate and reducing triggers for distress, rather than focusing solely on the behaviour itself. [5,21]</a:t>
            </a:r>
          </a:p>
        </p:txBody>
      </p:sp>
    </p:spTree>
  </p:cSl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B42A7-A7E4-D1CC-6431-87A67F241A01}"/>
              </a:ext>
            </a:extLst>
          </p:cNvPr>
          <p:cNvSpPr>
            <a:spLocks noGrp="1"/>
          </p:cNvSpPr>
          <p:nvPr>
            <p:ph type="title"/>
          </p:nvPr>
        </p:nvSpPr>
        <p:spPr/>
        <p:txBody>
          <a:bodyPr/>
          <a:lstStyle/>
          <a:p>
            <a:pPr lvl="0" indent="0" marL="0">
              <a:buNone/>
            </a:pPr>
            <a:r>
              <a:rPr/>
              <a:t>Poorer health outcomes and mortality</a:t>
            </a:r>
          </a:p>
        </p:txBody>
      </p:sp>
      <p:sp>
        <p:nvSpPr>
          <p:cNvPr id="3" name="Content Placeholder 2">
            <a:extLst>
              <a:ext uri="{FF2B5EF4-FFF2-40B4-BE49-F238E27FC236}">
                <a16:creationId xmlns:a16="http://schemas.microsoft.com/office/drawing/2014/main" id="{565E33ED-E698-3331-4AE5-2F45400EE074}"/>
              </a:ext>
            </a:extLst>
          </p:cNvPr>
          <p:cNvSpPr>
            <a:spLocks noGrp="1"/>
          </p:cNvSpPr>
          <p:nvPr>
            <p:ph idx="1"/>
          </p:nvPr>
        </p:nvSpPr>
        <p:spPr/>
        <p:txBody>
          <a:bodyPr/>
          <a:lstStyle/>
          <a:p>
            <a:pPr lvl="0" indent="0" marL="0">
              <a:buNone/>
            </a:pPr>
            <a:r>
              <a:rPr/>
              <a:t>Adults with learning disabilities have substantially poorer health outcomes than the general population. They die around 19.5 years earlier and are almost twice as likely to die from an avoidable cause. [22,23] Some health risk relates to congenital, chromosomal or neurological conditions, but most of the excess mortality relates to conditions that services can prevent, treat or manage with appropriate care. [22,23,24,34,35]</a:t>
            </a:r>
          </a:p>
          <a:p>
            <a:pPr lvl="0" indent="0" marL="0">
              <a:buNone/>
            </a:pPr>
            <a:r>
              <a:rPr/>
              <a:t>Common clinical conditions are a significant contributor to these statistics. National LeDeR reporting and wider studies identify respiratory disease, cardiovascular disease, cancer, epilepsy and neurological conditions as major contributors to premature mortality. The most common avoidable deaths include flu and pneumonia, cancers of the digestive tract and heart disease. [22,23,25,34]</a:t>
            </a:r>
          </a:p>
          <a:p>
            <a:pPr lvl="0" indent="0" marL="0">
              <a:buNone/>
            </a:pPr>
            <a:r>
              <a:rPr/>
              <a:t>Respiratory disease: Pneumonia, including aspiration pneumonia, is overrepresented among avoidable deaths of people with learning disabilities. Increased risk is associated with swallowing difficulties (dysphagia), which can allow food, drink or saliva to enter the lungs, as well as poor oral health, sedating medication and difficulties recognising or communicating symptoms. Poor oral health can further increase the risk of aspiration pneumonia because bacteria from the mouth may be carried into the lungs. Prevention and management include good oral care, speech and language assessment and early escalation. [22,25,35]</a:t>
            </a:r>
          </a:p>
          <a:p>
            <a:pPr lvl="0"/>
            <a:r>
              <a:rPr/>
              <a:t>Cardiovascular disease: Cerebrovascular disease and ischaemic heart disease are important contributors to avoidable mortality. Many risk factors can be prevented or managed through effective blood pressure, lipid and diabetes management, alongside timely investigation and treatment. Annual Health Checks and health action plans provide an important route for detecting and managing these risks, but only if people are identified on registers and follow up actions are completed. [18,30,34,35]</a:t>
            </a:r>
          </a:p>
          <a:p>
            <a:pPr lvl="0"/>
            <a:r>
              <a:rPr/>
              <a:t>Cancer: Reduced access to prevention, screening, investigation and treatment are all driving factors. Evidence suggests that people with a learning disability are significantly less likely to receive screening for common cancers than people without a learning disability. [46] Improving outcomes may require accessible screening invitations, support to complete bowel screening, reasonable adjustments for diagnostic procedures and clear escalation when vague or non-specific symptoms such as pain, change in appetite and weight loss are present. [22,35]</a:t>
            </a:r>
          </a:p>
          <a:p>
            <a:pPr lvl="0"/>
            <a:r>
              <a:rPr/>
              <a:t>Constipation, sepsis and venous thromboembolism: These conditions are important because they are often identifiable, monitorable and treatable. Delayed recognition can occur when symptoms are atypical or difficult to communicate. Constipation and sepsis may become life-threatening if left untreated, while venous thromboembolism requires active risk identification, particularly during periods of reduced mobility or hospital admission. Early recognition and treatment can substantially reduce the risk of serious complications and death. [25,27,35]</a:t>
            </a:r>
          </a:p>
          <a:p>
            <a:pPr lvl="0" indent="0" marL="0">
              <a:buNone/>
            </a:pPr>
            <a:r>
              <a:rPr/>
              <a:t>Across these conditions, the recurring problem is not simply a higher prevalence of illness. People with learning disabilities may face barriers to prevention, prompt recognition of symptoms, appropriate investigation and timely treatment and follow-up. Action on common service processes, including accessible communication, reasonable adjustments, proactive monitoring and coordination of care, could therefore reduce harm across multiple causes of premature mortality. [22,25,34,35]</a:t>
            </a:r>
          </a:p>
          <a:p>
            <a:pPr lvl="0" indent="0" marL="0">
              <a:buNone/>
            </a:pPr>
            <a:r>
              <a:rPr/>
              <a:t>National LeDeR evidence shows the scale of these inequalities. The latest national LeDeR annual report available at the time of writing is the 2023 report, updated in January 2026. The updated analysis continues to show that around 40% of deaths among people with learning disabilities were avoidable, compared with around 22% in the general population. It also found delays in care or treatment in more than one third of reviewed deaths and cases where diagnosis and treatment guidelines were not met in more than one quarter. [16,22,23]</a:t>
            </a:r>
          </a:p>
          <a:p>
            <a:pPr lvl="0" indent="0" marL="0">
              <a:buNone/>
            </a:pPr>
            <a:r>
              <a:rPr/>
              <a:t>Other research supports these findings. Large cohort studies suggest that 37.0% of deaths among adults with intellectual disability would have been potentially preventable with good quality preventative care or early treatment, compared with 22.5% in the general population. Other literature suggests that avoidable mortality among adults with intellectual disability is concentrated in common conditions where prevention, monitoring and treatment can make a difference. [34,35]</a:t>
            </a:r>
          </a:p>
        </p:txBody>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58</TotalTime>
  <Words>1</Words>
  <Application>Microsoft Office PowerPoint</Application>
  <PresentationFormat>Widescreen</PresentationFormat>
  <Paragraphs>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Aptos</vt:lpstr>
      <vt:lpstr>Arial</vt:lpstr>
      <vt:lpstr>Montserrat</vt:lpstr>
      <vt:lpstr>Office Theme</vt:lpstr>
      <vt:lpstr>PowerPoint Presentation</vt:lpstr>
    </vt:vector>
  </TitlesOfParts>
  <Company>London Borough of Camden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Literature Review</dc:title>
  <dc:creator/>
  <cp:keywords/>
  <dcterms:created xsi:type="dcterms:W3CDTF">2026-09-04T15:08:12Z</dcterms:created>
  <dcterms:modified xsi:type="dcterms:W3CDTF">2026-09-04T15:08:12Z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bstract-title">
    <vt:lpwstr>Summary</vt:lpwstr>
  </property>
  <property fmtid="{D5CDD505-2E9C-101B-9397-08002B2CF9AE}" pid="3" name="biblio-config">
    <vt:lpwstr>True</vt:lpwstr>
  </property>
  <property fmtid="{D5CDD505-2E9C-101B-9397-08002B2CF9AE}" pid="4" name="date-format">
    <vt:lpwstr>MMM YYYY</vt:lpwstr>
  </property>
  <property fmtid="{D5CDD505-2E9C-101B-9397-08002B2CF9AE}" pid="5" name="draft-mode">
    <vt:lpwstr>unlinked</vt:lpwstr>
  </property>
  <property fmtid="{D5CDD505-2E9C-101B-9397-08002B2CF9AE}" pid="6" name="editor">
    <vt:lpwstr>visual</vt:lpwstr>
  </property>
  <property fmtid="{D5CDD505-2E9C-101B-9397-08002B2CF9AE}" pid="7" name="header-includes">
    <vt:lpwstr/>
  </property>
  <property fmtid="{D5CDD505-2E9C-101B-9397-08002B2CF9AE}" pid="8" name="include-after">
    <vt:lpwstr/>
  </property>
  <property fmtid="{D5CDD505-2E9C-101B-9397-08002B2CF9AE}" pid="9" name="include-before">
    <vt:lpwstr/>
  </property>
  <property fmtid="{D5CDD505-2E9C-101B-9397-08002B2CF9AE}" pid="10" name="labels">
    <vt:lpwstr/>
  </property>
  <property fmtid="{D5CDD505-2E9C-101B-9397-08002B2CF9AE}" pid="11" name="margin-footer">
    <vt:lpwstr>  Provide feedback</vt:lpwstr>
  </property>
  <property fmtid="{D5CDD505-2E9C-101B-9397-08002B2CF9AE}" pid="12" name="order">
    <vt:lpwstr>2</vt:lpwstr>
  </property>
  <property fmtid="{D5CDD505-2E9C-101B-9397-08002B2CF9AE}" pid="13" name="page-navigation">
    <vt:lpwstr>True</vt:lpwstr>
  </property>
  <property fmtid="{D5CDD505-2E9C-101B-9397-08002B2CF9AE}" pid="14" name="resources">
    <vt:lpwstr/>
  </property>
  <property fmtid="{D5CDD505-2E9C-101B-9397-08002B2CF9AE}" pid="15" name="sidebar">
    <vt:lpwstr/>
  </property>
  <property fmtid="{D5CDD505-2E9C-101B-9397-08002B2CF9AE}" pid="16" name="title-block-banner">
    <vt:lpwstr>#A9D6D8</vt:lpwstr>
  </property>
  <property fmtid="{D5CDD505-2E9C-101B-9397-08002B2CF9AE}" pid="17" name="title-block-banner-color">
    <vt:lpwstr>#29344c</vt:lpwstr>
  </property>
  <property fmtid="{D5CDD505-2E9C-101B-9397-08002B2CF9AE}" pid="18" name="toc-title">
    <vt:lpwstr>Table of contents</vt:lpwstr>
  </property>
</Properties>
</file>