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a:defRPr lang="en-US"/>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4A49"/>
    <a:srgbClr val="B9BF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982"/>
    <p:restoredTop sz="94660"/>
  </p:normalViewPr>
  <p:slideViewPr>
    <p:cSldViewPr snapToGrid="0">
      <p:cViewPr varScale="1">
        <p:scale>
          <a:sx d="100" n="74"/>
          <a:sy d="100" n="74"/>
        </p:scale>
        <p:origin x="340" y="47"/>
      </p:cViewPr>
      <p:guideLst/>
    </p:cSldViewPr>
  </p:slideViewPr>
  <p:notesTextViewPr>
    <p:cViewPr>
      <p:scale>
        <a:sx d="1" n="1"/>
        <a:sy d="1" n="1"/>
      </p:scale>
      <p:origin x="0" y="0"/>
    </p:cViewPr>
  </p:notesTextViewPr>
  <p:gridSpacing cx="72008" cy="72008"/>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9" Type="http://schemas.openxmlformats.org/officeDocument/2006/relationships/tableStyles" Target="tableStyles.xml" /><Relationship Id="rId1" Type="http://schemas.openxmlformats.org/officeDocument/2006/relationships/slideMaster" Target="slideMasters/slideMaster1.xml" /><Relationship Id="rId38" Type="http://schemas.openxmlformats.org/officeDocument/2006/relationships/theme" Target="theme/theme1.xml" /><Relationship Id="rId37" Type="http://schemas.openxmlformats.org/officeDocument/2006/relationships/viewProps" Target="viewProps.xml" /><Relationship Id="rId36"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5" name="object 2">
            <a:extLst>
              <a:ext uri="{FF2B5EF4-FFF2-40B4-BE49-F238E27FC236}">
                <a16:creationId xmlns:a16="http://schemas.microsoft.com/office/drawing/2014/main" id="{43856C59-6837-550B-3E56-38644D72B6AF}"/>
              </a:ext>
            </a:extLst>
          </p:cNvPr>
          <p:cNvSpPr/>
          <p:nvPr userDrawn="1"/>
        </p:nvSpPr>
        <p:spPr>
          <a:xfrm>
            <a:off x="0" y="0"/>
            <a:ext cx="12193270" cy="6858000"/>
          </a:xfrm>
          <a:custGeom>
            <a:avLst/>
            <a:gdLst/>
            <a:ahLst/>
            <a:cxnLst/>
            <a:rect l="l" t="t" r="r" b="b"/>
            <a:pathLst>
              <a:path w="12193270" h="6858000">
                <a:moveTo>
                  <a:pt x="12193206" y="0"/>
                </a:moveTo>
                <a:lnTo>
                  <a:pt x="0" y="0"/>
                </a:lnTo>
                <a:lnTo>
                  <a:pt x="0" y="6858000"/>
                </a:lnTo>
                <a:lnTo>
                  <a:pt x="12193206" y="6858000"/>
                </a:lnTo>
                <a:lnTo>
                  <a:pt x="12193206" y="0"/>
                </a:lnTo>
                <a:close/>
              </a:path>
            </a:pathLst>
          </a:custGeom>
          <a:solidFill>
            <a:srgbClr val="3D5174"/>
          </a:solidFill>
        </p:spPr>
        <p:txBody>
          <a:bodyPr wrap="square" lIns="0" tIns="0" rIns="0" bIns="0" rtlCol="0"/>
          <a:lstStyle/>
          <a:p>
            <a:endParaRPr/>
          </a:p>
        </p:txBody>
      </p:sp>
      <p:sp>
        <p:nvSpPr>
          <p:cNvPr id="2" name="Title 1">
            <a:extLst>
              <a:ext uri="{FF2B5EF4-FFF2-40B4-BE49-F238E27FC236}">
                <a16:creationId xmlns:a16="http://schemas.microsoft.com/office/drawing/2014/main" id="{62533200-7215-DC79-06B6-34B0D7C27BE8}"/>
              </a:ext>
            </a:extLst>
          </p:cNvPr>
          <p:cNvSpPr>
            <a:spLocks noGrp="1"/>
          </p:cNvSpPr>
          <p:nvPr>
            <p:ph type="ctrTitle"/>
          </p:nvPr>
        </p:nvSpPr>
        <p:spPr>
          <a:xfrm>
            <a:off x="917713" y="2242515"/>
            <a:ext cx="7460974" cy="1325563"/>
          </a:xfrm>
        </p:spPr>
        <p:txBody>
          <a:bodyPr anchor="b">
            <a:noAutofit/>
          </a:bodyPr>
          <a:lstStyle>
            <a:lvl1pPr algn="l">
              <a:defRPr sz="4800" b="1">
                <a:solidFill>
                  <a:schemeClr val="bg1"/>
                </a:solidFill>
                <a:latin typeface="Montserrat" panose="000005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86D7C27F-8802-4CD2-4914-C6DF054B5AC3}"/>
              </a:ext>
            </a:extLst>
          </p:cNvPr>
          <p:cNvSpPr>
            <a:spLocks noGrp="1"/>
          </p:cNvSpPr>
          <p:nvPr>
            <p:ph type="subTitle" idx="1"/>
          </p:nvPr>
        </p:nvSpPr>
        <p:spPr>
          <a:xfrm>
            <a:off x="917713" y="3956214"/>
            <a:ext cx="5832000" cy="441616"/>
          </a:xfrm>
        </p:spPr>
        <p:txBody>
          <a:bodyPr/>
          <a:lstStyle>
            <a:lvl1pPr marL="0" indent="0" algn="l">
              <a:buNone/>
              <a:defRPr sz="2400" b="1">
                <a:solidFill>
                  <a:srgbClr val="B9BF60"/>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grpSp>
        <p:nvGrpSpPr>
          <p:cNvPr id="22" name="object 8">
            <a:extLst>
              <a:ext uri="{FF2B5EF4-FFF2-40B4-BE49-F238E27FC236}">
                <a16:creationId xmlns:a16="http://schemas.microsoft.com/office/drawing/2014/main" id="{6D497E11-5063-5F1F-BEA6-E3FE664A7D69}"/>
              </a:ext>
            </a:extLst>
          </p:cNvPr>
          <p:cNvGrpSpPr/>
          <p:nvPr userDrawn="1"/>
        </p:nvGrpSpPr>
        <p:grpSpPr>
          <a:xfrm>
            <a:off x="7207200" y="0"/>
            <a:ext cx="4985993" cy="6858000"/>
            <a:chOff x="7207200" y="0"/>
            <a:chExt cx="4985993" cy="6858000"/>
          </a:xfrm>
        </p:grpSpPr>
        <p:pic>
          <p:nvPicPr>
            <p:cNvPr id="23" name="object 10">
              <a:extLst>
                <a:ext uri="{FF2B5EF4-FFF2-40B4-BE49-F238E27FC236}">
                  <a16:creationId xmlns:a16="http://schemas.microsoft.com/office/drawing/2014/main" id="{FD052922-FC81-FBEE-6209-7A5E4068ACF5}"/>
                </a:ext>
              </a:extLst>
            </p:cNvPr>
            <p:cNvPicPr/>
            <p:nvPr/>
          </p:nvPicPr>
          <p:blipFill>
            <a:blip r:embed="rId2" cstate="print"/>
            <a:stretch>
              <a:fillRect/>
            </a:stretch>
          </p:blipFill>
          <p:spPr>
            <a:xfrm>
              <a:off x="7207200" y="0"/>
              <a:ext cx="4985993" cy="6858000"/>
            </a:xfrm>
            <a:prstGeom prst="rect">
              <a:avLst/>
            </a:prstGeom>
          </p:spPr>
        </p:pic>
        <p:sp>
          <p:nvSpPr>
            <p:cNvPr id="24" name="object 9">
              <a:extLst>
                <a:ext uri="{FF2B5EF4-FFF2-40B4-BE49-F238E27FC236}">
                  <a16:creationId xmlns:a16="http://schemas.microsoft.com/office/drawing/2014/main" id="{5F12EA49-B79C-B479-9BB2-83028DB8344C}"/>
                </a:ext>
              </a:extLst>
            </p:cNvPr>
            <p:cNvSpPr/>
            <p:nvPr/>
          </p:nvSpPr>
          <p:spPr>
            <a:xfrm>
              <a:off x="10491419" y="6349301"/>
              <a:ext cx="1478915" cy="297815"/>
            </a:xfrm>
            <a:custGeom>
              <a:avLst/>
              <a:gdLst/>
              <a:ahLst/>
              <a:cxnLst/>
              <a:rect l="l" t="t" r="r" b="b"/>
              <a:pathLst>
                <a:path w="1478915" h="297815">
                  <a:moveTo>
                    <a:pt x="180187" y="243535"/>
                  </a:moveTo>
                  <a:lnTo>
                    <a:pt x="165036" y="236283"/>
                  </a:lnTo>
                  <a:lnTo>
                    <a:pt x="132816" y="220865"/>
                  </a:lnTo>
                  <a:lnTo>
                    <a:pt x="93967" y="220865"/>
                  </a:lnTo>
                  <a:lnTo>
                    <a:pt x="89966" y="225653"/>
                  </a:lnTo>
                  <a:lnTo>
                    <a:pt x="80416" y="220611"/>
                  </a:lnTo>
                  <a:lnTo>
                    <a:pt x="65227" y="218046"/>
                  </a:lnTo>
                  <a:lnTo>
                    <a:pt x="50025" y="220611"/>
                  </a:lnTo>
                  <a:lnTo>
                    <a:pt x="49593" y="212940"/>
                  </a:lnTo>
                  <a:lnTo>
                    <a:pt x="136690" y="212940"/>
                  </a:lnTo>
                  <a:lnTo>
                    <a:pt x="133642" y="183388"/>
                  </a:lnTo>
                  <a:lnTo>
                    <a:pt x="127736" y="168059"/>
                  </a:lnTo>
                  <a:lnTo>
                    <a:pt x="114579" y="162013"/>
                  </a:lnTo>
                  <a:lnTo>
                    <a:pt x="89776" y="160324"/>
                  </a:lnTo>
                  <a:lnTo>
                    <a:pt x="55219" y="159550"/>
                  </a:lnTo>
                  <a:lnTo>
                    <a:pt x="26644" y="159486"/>
                  </a:lnTo>
                  <a:lnTo>
                    <a:pt x="7188" y="159740"/>
                  </a:lnTo>
                  <a:lnTo>
                    <a:pt x="0" y="159905"/>
                  </a:lnTo>
                  <a:lnTo>
                    <a:pt x="0" y="213334"/>
                  </a:lnTo>
                  <a:lnTo>
                    <a:pt x="47345" y="236004"/>
                  </a:lnTo>
                  <a:lnTo>
                    <a:pt x="86207" y="236004"/>
                  </a:lnTo>
                  <a:lnTo>
                    <a:pt x="90208" y="231241"/>
                  </a:lnTo>
                  <a:lnTo>
                    <a:pt x="99758" y="236283"/>
                  </a:lnTo>
                  <a:lnTo>
                    <a:pt x="114973" y="238823"/>
                  </a:lnTo>
                  <a:lnTo>
                    <a:pt x="130149" y="236283"/>
                  </a:lnTo>
                  <a:lnTo>
                    <a:pt x="130594" y="243992"/>
                  </a:lnTo>
                  <a:lnTo>
                    <a:pt x="43472" y="243992"/>
                  </a:lnTo>
                  <a:lnTo>
                    <a:pt x="46520" y="273532"/>
                  </a:lnTo>
                  <a:lnTo>
                    <a:pt x="90411" y="296545"/>
                  </a:lnTo>
                  <a:lnTo>
                    <a:pt x="153555" y="297408"/>
                  </a:lnTo>
                  <a:lnTo>
                    <a:pt x="172999" y="297167"/>
                  </a:lnTo>
                  <a:lnTo>
                    <a:pt x="180187" y="296989"/>
                  </a:lnTo>
                  <a:lnTo>
                    <a:pt x="180187" y="243535"/>
                  </a:lnTo>
                  <a:close/>
                </a:path>
                <a:path w="1478915" h="297815">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 w="1478915" h="297815">
                  <a:moveTo>
                    <a:pt x="375018" y="159905"/>
                  </a:moveTo>
                  <a:lnTo>
                    <a:pt x="367842" y="159740"/>
                  </a:lnTo>
                  <a:lnTo>
                    <a:pt x="348386" y="159486"/>
                  </a:lnTo>
                  <a:lnTo>
                    <a:pt x="319811" y="159550"/>
                  </a:lnTo>
                  <a:lnTo>
                    <a:pt x="260426" y="162013"/>
                  </a:lnTo>
                  <a:lnTo>
                    <a:pt x="238328" y="212940"/>
                  </a:lnTo>
                  <a:lnTo>
                    <a:pt x="325424" y="212940"/>
                  </a:lnTo>
                  <a:lnTo>
                    <a:pt x="325018" y="220611"/>
                  </a:lnTo>
                  <a:lnTo>
                    <a:pt x="309791" y="218046"/>
                  </a:lnTo>
                  <a:lnTo>
                    <a:pt x="294614" y="220611"/>
                  </a:lnTo>
                  <a:lnTo>
                    <a:pt x="285051" y="225666"/>
                  </a:lnTo>
                  <a:lnTo>
                    <a:pt x="281051" y="220865"/>
                  </a:lnTo>
                  <a:lnTo>
                    <a:pt x="242189" y="220865"/>
                  </a:lnTo>
                  <a:lnTo>
                    <a:pt x="194843" y="243535"/>
                  </a:lnTo>
                  <a:lnTo>
                    <a:pt x="194843" y="296989"/>
                  </a:lnTo>
                  <a:lnTo>
                    <a:pt x="202031" y="297167"/>
                  </a:lnTo>
                  <a:lnTo>
                    <a:pt x="221475" y="297408"/>
                  </a:lnTo>
                  <a:lnTo>
                    <a:pt x="250063" y="297345"/>
                  </a:lnTo>
                  <a:lnTo>
                    <a:pt x="309435" y="294881"/>
                  </a:lnTo>
                  <a:lnTo>
                    <a:pt x="331533" y="243992"/>
                  </a:lnTo>
                  <a:lnTo>
                    <a:pt x="244411" y="243992"/>
                  </a:lnTo>
                  <a:lnTo>
                    <a:pt x="244868" y="236283"/>
                  </a:lnTo>
                  <a:lnTo>
                    <a:pt x="260032" y="238823"/>
                  </a:lnTo>
                  <a:lnTo>
                    <a:pt x="275221" y="236283"/>
                  </a:lnTo>
                  <a:lnTo>
                    <a:pt x="284810" y="231228"/>
                  </a:lnTo>
                  <a:lnTo>
                    <a:pt x="288810" y="236004"/>
                  </a:lnTo>
                  <a:lnTo>
                    <a:pt x="327672" y="236004"/>
                  </a:lnTo>
                  <a:lnTo>
                    <a:pt x="359816" y="220611"/>
                  </a:lnTo>
                  <a:lnTo>
                    <a:pt x="375018" y="213334"/>
                  </a:lnTo>
                  <a:lnTo>
                    <a:pt x="375018" y="159905"/>
                  </a:lnTo>
                  <a:close/>
                </a:path>
                <a:path w="1478915" h="297815">
                  <a:moveTo>
                    <a:pt x="375018" y="84048"/>
                  </a:moveTo>
                  <a:lnTo>
                    <a:pt x="359765" y="76746"/>
                  </a:lnTo>
                  <a:lnTo>
                    <a:pt x="327672" y="61379"/>
                  </a:lnTo>
                  <a:lnTo>
                    <a:pt x="288810" y="61379"/>
                  </a:lnTo>
                  <a:lnTo>
                    <a:pt x="284797" y="66179"/>
                  </a:lnTo>
                  <a:lnTo>
                    <a:pt x="275221" y="61125"/>
                  </a:lnTo>
                  <a:lnTo>
                    <a:pt x="260032" y="58559"/>
                  </a:lnTo>
                  <a:lnTo>
                    <a:pt x="244868" y="61125"/>
                  </a:lnTo>
                  <a:lnTo>
                    <a:pt x="244411" y="53428"/>
                  </a:lnTo>
                  <a:lnTo>
                    <a:pt x="331533" y="53428"/>
                  </a:lnTo>
                  <a:lnTo>
                    <a:pt x="328485" y="23863"/>
                  </a:lnTo>
                  <a:lnTo>
                    <a:pt x="284632" y="838"/>
                  </a:lnTo>
                  <a:lnTo>
                    <a:pt x="221475" y="0"/>
                  </a:lnTo>
                  <a:lnTo>
                    <a:pt x="202031" y="254"/>
                  </a:lnTo>
                  <a:lnTo>
                    <a:pt x="194843" y="419"/>
                  </a:lnTo>
                  <a:lnTo>
                    <a:pt x="194843" y="53848"/>
                  </a:lnTo>
                  <a:lnTo>
                    <a:pt x="242189" y="76517"/>
                  </a:lnTo>
                  <a:lnTo>
                    <a:pt x="281051" y="76517"/>
                  </a:lnTo>
                  <a:lnTo>
                    <a:pt x="285064" y="71729"/>
                  </a:lnTo>
                  <a:lnTo>
                    <a:pt x="294614" y="76746"/>
                  </a:lnTo>
                  <a:lnTo>
                    <a:pt x="309791" y="79336"/>
                  </a:lnTo>
                  <a:lnTo>
                    <a:pt x="325018" y="76746"/>
                  </a:lnTo>
                  <a:lnTo>
                    <a:pt x="325424" y="84467"/>
                  </a:lnTo>
                  <a:lnTo>
                    <a:pt x="238328" y="84467"/>
                  </a:lnTo>
                  <a:lnTo>
                    <a:pt x="241363" y="114033"/>
                  </a:lnTo>
                  <a:lnTo>
                    <a:pt x="285242" y="137058"/>
                  </a:lnTo>
                  <a:lnTo>
                    <a:pt x="348386" y="137909"/>
                  </a:lnTo>
                  <a:lnTo>
                    <a:pt x="367842" y="137655"/>
                  </a:lnTo>
                  <a:lnTo>
                    <a:pt x="375018" y="137477"/>
                  </a:lnTo>
                  <a:lnTo>
                    <a:pt x="375018" y="84048"/>
                  </a:lnTo>
                  <a:close/>
                </a:path>
                <a:path w="1478915" h="297815">
                  <a:moveTo>
                    <a:pt x="609498" y="171945"/>
                  </a:moveTo>
                  <a:lnTo>
                    <a:pt x="575589" y="171945"/>
                  </a:lnTo>
                  <a:lnTo>
                    <a:pt x="570865" y="190233"/>
                  </a:lnTo>
                  <a:lnTo>
                    <a:pt x="560832" y="205092"/>
                  </a:lnTo>
                  <a:lnTo>
                    <a:pt x="545553" y="215061"/>
                  </a:lnTo>
                  <a:lnTo>
                    <a:pt x="525018" y="218706"/>
                  </a:lnTo>
                  <a:lnTo>
                    <a:pt x="497662" y="212902"/>
                  </a:lnTo>
                  <a:lnTo>
                    <a:pt x="478929" y="197548"/>
                  </a:lnTo>
                  <a:lnTo>
                    <a:pt x="468172" y="175793"/>
                  </a:lnTo>
                  <a:lnTo>
                    <a:pt x="464731" y="150723"/>
                  </a:lnTo>
                  <a:lnTo>
                    <a:pt x="468172" y="125653"/>
                  </a:lnTo>
                  <a:lnTo>
                    <a:pt x="478929" y="103898"/>
                  </a:lnTo>
                  <a:lnTo>
                    <a:pt x="497662" y="88557"/>
                  </a:lnTo>
                  <a:lnTo>
                    <a:pt x="525018" y="82753"/>
                  </a:lnTo>
                  <a:lnTo>
                    <a:pt x="544118" y="85420"/>
                  </a:lnTo>
                  <a:lnTo>
                    <a:pt x="558393" y="92811"/>
                  </a:lnTo>
                  <a:lnTo>
                    <a:pt x="568363" y="104063"/>
                  </a:lnTo>
                  <a:lnTo>
                    <a:pt x="574484" y="118249"/>
                  </a:lnTo>
                  <a:lnTo>
                    <a:pt x="609219" y="118249"/>
                  </a:lnTo>
                  <a:lnTo>
                    <a:pt x="591248" y="82753"/>
                  </a:lnTo>
                  <a:lnTo>
                    <a:pt x="556463" y="61518"/>
                  </a:lnTo>
                  <a:lnTo>
                    <a:pt x="525018" y="57289"/>
                  </a:lnTo>
                  <a:lnTo>
                    <a:pt x="485076" y="64719"/>
                  </a:lnTo>
                  <a:lnTo>
                    <a:pt x="455206" y="84899"/>
                  </a:lnTo>
                  <a:lnTo>
                    <a:pt x="436473" y="114630"/>
                  </a:lnTo>
                  <a:lnTo>
                    <a:pt x="429983" y="150723"/>
                  </a:lnTo>
                  <a:lnTo>
                    <a:pt x="436473" y="186829"/>
                  </a:lnTo>
                  <a:lnTo>
                    <a:pt x="455206" y="216560"/>
                  </a:lnTo>
                  <a:lnTo>
                    <a:pt x="485076" y="236740"/>
                  </a:lnTo>
                  <a:lnTo>
                    <a:pt x="525018" y="244170"/>
                  </a:lnTo>
                  <a:lnTo>
                    <a:pt x="558114" y="238899"/>
                  </a:lnTo>
                  <a:lnTo>
                    <a:pt x="584250" y="224091"/>
                  </a:lnTo>
                  <a:lnTo>
                    <a:pt x="588403" y="218706"/>
                  </a:lnTo>
                  <a:lnTo>
                    <a:pt x="601891" y="201256"/>
                  </a:lnTo>
                  <a:lnTo>
                    <a:pt x="609498" y="171945"/>
                  </a:lnTo>
                  <a:close/>
                </a:path>
                <a:path w="1478915" h="297815">
                  <a:moveTo>
                    <a:pt x="768578" y="219913"/>
                  </a:moveTo>
                  <a:lnTo>
                    <a:pt x="765124" y="220395"/>
                  </a:lnTo>
                  <a:lnTo>
                    <a:pt x="754595" y="220395"/>
                  </a:lnTo>
                  <a:lnTo>
                    <a:pt x="752881" y="217614"/>
                  </a:lnTo>
                  <a:lnTo>
                    <a:pt x="752881" y="173469"/>
                  </a:lnTo>
                  <a:lnTo>
                    <a:pt x="752881" y="142163"/>
                  </a:lnTo>
                  <a:lnTo>
                    <a:pt x="715175" y="105791"/>
                  </a:lnTo>
                  <a:lnTo>
                    <a:pt x="693762" y="103708"/>
                  </a:lnTo>
                  <a:lnTo>
                    <a:pt x="669912" y="105803"/>
                  </a:lnTo>
                  <a:lnTo>
                    <a:pt x="648931" y="112966"/>
                  </a:lnTo>
                  <a:lnTo>
                    <a:pt x="633615" y="126530"/>
                  </a:lnTo>
                  <a:lnTo>
                    <a:pt x="626745" y="147840"/>
                  </a:lnTo>
                  <a:lnTo>
                    <a:pt x="659269" y="147840"/>
                  </a:lnTo>
                  <a:lnTo>
                    <a:pt x="662393" y="138493"/>
                  </a:lnTo>
                  <a:lnTo>
                    <a:pt x="669226" y="131927"/>
                  </a:lnTo>
                  <a:lnTo>
                    <a:pt x="679221" y="128054"/>
                  </a:lnTo>
                  <a:lnTo>
                    <a:pt x="691807" y="126771"/>
                  </a:lnTo>
                  <a:lnTo>
                    <a:pt x="702119" y="127457"/>
                  </a:lnTo>
                  <a:lnTo>
                    <a:pt x="711987" y="130073"/>
                  </a:lnTo>
                  <a:lnTo>
                    <a:pt x="719404" y="135534"/>
                  </a:lnTo>
                  <a:lnTo>
                    <a:pt x="722325" y="144729"/>
                  </a:lnTo>
                  <a:lnTo>
                    <a:pt x="720318" y="150075"/>
                  </a:lnTo>
                  <a:lnTo>
                    <a:pt x="720318" y="173469"/>
                  </a:lnTo>
                  <a:lnTo>
                    <a:pt x="720318" y="195262"/>
                  </a:lnTo>
                  <a:lnTo>
                    <a:pt x="716622" y="206984"/>
                  </a:lnTo>
                  <a:lnTo>
                    <a:pt x="707428" y="214757"/>
                  </a:lnTo>
                  <a:lnTo>
                    <a:pt x="695553" y="219062"/>
                  </a:lnTo>
                  <a:lnTo>
                    <a:pt x="683818" y="220395"/>
                  </a:lnTo>
                  <a:lnTo>
                    <a:pt x="674319" y="219595"/>
                  </a:lnTo>
                  <a:lnTo>
                    <a:pt x="664552" y="216852"/>
                  </a:lnTo>
                  <a:lnTo>
                    <a:pt x="656932" y="211658"/>
                  </a:lnTo>
                  <a:lnTo>
                    <a:pt x="653859" y="203492"/>
                  </a:lnTo>
                  <a:lnTo>
                    <a:pt x="656043" y="193840"/>
                  </a:lnTo>
                  <a:lnTo>
                    <a:pt x="701967" y="178790"/>
                  </a:lnTo>
                  <a:lnTo>
                    <a:pt x="711885" y="176885"/>
                  </a:lnTo>
                  <a:lnTo>
                    <a:pt x="720318" y="173469"/>
                  </a:lnTo>
                  <a:lnTo>
                    <a:pt x="720318" y="150075"/>
                  </a:lnTo>
                  <a:lnTo>
                    <a:pt x="718705" y="154368"/>
                  </a:lnTo>
                  <a:lnTo>
                    <a:pt x="708990" y="159105"/>
                  </a:lnTo>
                  <a:lnTo>
                    <a:pt x="694880" y="161340"/>
                  </a:lnTo>
                  <a:lnTo>
                    <a:pt x="678091" y="163474"/>
                  </a:lnTo>
                  <a:lnTo>
                    <a:pt x="657682" y="166471"/>
                  </a:lnTo>
                  <a:lnTo>
                    <a:pt x="639457" y="172770"/>
                  </a:lnTo>
                  <a:lnTo>
                    <a:pt x="626364" y="184759"/>
                  </a:lnTo>
                  <a:lnTo>
                    <a:pt x="621334" y="204762"/>
                  </a:lnTo>
                  <a:lnTo>
                    <a:pt x="625487" y="221754"/>
                  </a:lnTo>
                  <a:lnTo>
                    <a:pt x="636625" y="233857"/>
                  </a:lnTo>
                  <a:lnTo>
                    <a:pt x="652729" y="241096"/>
                  </a:lnTo>
                  <a:lnTo>
                    <a:pt x="671817" y="243509"/>
                  </a:lnTo>
                  <a:lnTo>
                    <a:pt x="685342" y="242570"/>
                  </a:lnTo>
                  <a:lnTo>
                    <a:pt x="699071" y="239661"/>
                  </a:lnTo>
                  <a:lnTo>
                    <a:pt x="711949" y="234619"/>
                  </a:lnTo>
                  <a:lnTo>
                    <a:pt x="722909" y="227330"/>
                  </a:lnTo>
                  <a:lnTo>
                    <a:pt x="726059" y="234950"/>
                  </a:lnTo>
                  <a:lnTo>
                    <a:pt x="731494" y="239941"/>
                  </a:lnTo>
                  <a:lnTo>
                    <a:pt x="738898" y="242684"/>
                  </a:lnTo>
                  <a:lnTo>
                    <a:pt x="747979" y="243509"/>
                  </a:lnTo>
                  <a:lnTo>
                    <a:pt x="753427" y="243509"/>
                  </a:lnTo>
                  <a:lnTo>
                    <a:pt x="763689" y="241681"/>
                  </a:lnTo>
                  <a:lnTo>
                    <a:pt x="768578" y="240157"/>
                  </a:lnTo>
                  <a:lnTo>
                    <a:pt x="768578" y="227330"/>
                  </a:lnTo>
                  <a:lnTo>
                    <a:pt x="768578" y="220395"/>
                  </a:lnTo>
                  <a:lnTo>
                    <a:pt x="768578" y="219913"/>
                  </a:lnTo>
                  <a:close/>
                </a:path>
                <a:path w="1478915" h="297815">
                  <a:moveTo>
                    <a:pt x="1004811" y="239890"/>
                  </a:moveTo>
                  <a:lnTo>
                    <a:pt x="1004760" y="147993"/>
                  </a:lnTo>
                  <a:lnTo>
                    <a:pt x="1001483" y="127723"/>
                  </a:lnTo>
                  <a:lnTo>
                    <a:pt x="1000810" y="126771"/>
                  </a:lnTo>
                  <a:lnTo>
                    <a:pt x="1000074" y="125730"/>
                  </a:lnTo>
                  <a:lnTo>
                    <a:pt x="991806" y="113906"/>
                  </a:lnTo>
                  <a:lnTo>
                    <a:pt x="976299" y="106133"/>
                  </a:lnTo>
                  <a:lnTo>
                    <a:pt x="955459" y="103708"/>
                  </a:lnTo>
                  <a:lnTo>
                    <a:pt x="940752" y="105244"/>
                  </a:lnTo>
                  <a:lnTo>
                    <a:pt x="928408" y="109639"/>
                  </a:lnTo>
                  <a:lnTo>
                    <a:pt x="918032" y="116573"/>
                  </a:lnTo>
                  <a:lnTo>
                    <a:pt x="909231" y="125730"/>
                  </a:lnTo>
                  <a:lnTo>
                    <a:pt x="902538" y="115912"/>
                  </a:lnTo>
                  <a:lnTo>
                    <a:pt x="892835" y="109054"/>
                  </a:lnTo>
                  <a:lnTo>
                    <a:pt x="880999" y="105029"/>
                  </a:lnTo>
                  <a:lnTo>
                    <a:pt x="867867" y="103708"/>
                  </a:lnTo>
                  <a:lnTo>
                    <a:pt x="852284" y="105321"/>
                  </a:lnTo>
                  <a:lnTo>
                    <a:pt x="840054" y="109829"/>
                  </a:lnTo>
                  <a:lnTo>
                    <a:pt x="830389" y="116789"/>
                  </a:lnTo>
                  <a:lnTo>
                    <a:pt x="822477" y="125730"/>
                  </a:lnTo>
                  <a:lnTo>
                    <a:pt x="821626" y="125730"/>
                  </a:lnTo>
                  <a:lnTo>
                    <a:pt x="821626" y="107302"/>
                  </a:lnTo>
                  <a:lnTo>
                    <a:pt x="790841" y="107302"/>
                  </a:lnTo>
                  <a:lnTo>
                    <a:pt x="790841" y="239890"/>
                  </a:lnTo>
                  <a:lnTo>
                    <a:pt x="823379" y="239890"/>
                  </a:lnTo>
                  <a:lnTo>
                    <a:pt x="823379" y="161175"/>
                  </a:lnTo>
                  <a:lnTo>
                    <a:pt x="826046" y="146481"/>
                  </a:lnTo>
                  <a:lnTo>
                    <a:pt x="833183" y="135699"/>
                  </a:lnTo>
                  <a:lnTo>
                    <a:pt x="843457" y="129044"/>
                  </a:lnTo>
                  <a:lnTo>
                    <a:pt x="855586" y="126771"/>
                  </a:lnTo>
                  <a:lnTo>
                    <a:pt x="867956" y="128587"/>
                  </a:lnTo>
                  <a:lnTo>
                    <a:pt x="875969" y="133934"/>
                  </a:lnTo>
                  <a:lnTo>
                    <a:pt x="880287" y="142697"/>
                  </a:lnTo>
                  <a:lnTo>
                    <a:pt x="881570" y="154724"/>
                  </a:lnTo>
                  <a:lnTo>
                    <a:pt x="881570" y="239890"/>
                  </a:lnTo>
                  <a:lnTo>
                    <a:pt x="914095" y="239890"/>
                  </a:lnTo>
                  <a:lnTo>
                    <a:pt x="914222" y="161175"/>
                  </a:lnTo>
                  <a:lnTo>
                    <a:pt x="945464" y="126771"/>
                  </a:lnTo>
                  <a:lnTo>
                    <a:pt x="960374" y="129387"/>
                  </a:lnTo>
                  <a:lnTo>
                    <a:pt x="968425" y="136715"/>
                  </a:lnTo>
                  <a:lnTo>
                    <a:pt x="971715" y="147993"/>
                  </a:lnTo>
                  <a:lnTo>
                    <a:pt x="972286" y="161175"/>
                  </a:lnTo>
                  <a:lnTo>
                    <a:pt x="972337" y="239890"/>
                  </a:lnTo>
                  <a:lnTo>
                    <a:pt x="1004811" y="239890"/>
                  </a:lnTo>
                  <a:close/>
                </a:path>
                <a:path w="1478915" h="297815">
                  <a:moveTo>
                    <a:pt x="1168565" y="56756"/>
                  </a:moveTo>
                  <a:lnTo>
                    <a:pt x="1137196" y="56756"/>
                  </a:lnTo>
                  <a:lnTo>
                    <a:pt x="1137196" y="173469"/>
                  </a:lnTo>
                  <a:lnTo>
                    <a:pt x="1134821" y="190538"/>
                  </a:lnTo>
                  <a:lnTo>
                    <a:pt x="1127429" y="205587"/>
                  </a:lnTo>
                  <a:lnTo>
                    <a:pt x="1114564" y="216306"/>
                  </a:lnTo>
                  <a:lnTo>
                    <a:pt x="1095832" y="220395"/>
                  </a:lnTo>
                  <a:lnTo>
                    <a:pt x="1077544" y="216509"/>
                  </a:lnTo>
                  <a:lnTo>
                    <a:pt x="1064844" y="206260"/>
                  </a:lnTo>
                  <a:lnTo>
                    <a:pt x="1057440" y="191731"/>
                  </a:lnTo>
                  <a:lnTo>
                    <a:pt x="1055039" y="175006"/>
                  </a:lnTo>
                  <a:lnTo>
                    <a:pt x="1057211" y="157403"/>
                  </a:lnTo>
                  <a:lnTo>
                    <a:pt x="1064260" y="141947"/>
                  </a:lnTo>
                  <a:lnTo>
                    <a:pt x="1077048" y="130962"/>
                  </a:lnTo>
                  <a:lnTo>
                    <a:pt x="1096403" y="126771"/>
                  </a:lnTo>
                  <a:lnTo>
                    <a:pt x="1113383" y="129959"/>
                  </a:lnTo>
                  <a:lnTo>
                    <a:pt x="1126223" y="139153"/>
                  </a:lnTo>
                  <a:lnTo>
                    <a:pt x="1134364" y="153835"/>
                  </a:lnTo>
                  <a:lnTo>
                    <a:pt x="1137196" y="173469"/>
                  </a:lnTo>
                  <a:lnTo>
                    <a:pt x="1137196" y="56756"/>
                  </a:lnTo>
                  <a:lnTo>
                    <a:pt x="1136078" y="56756"/>
                  </a:lnTo>
                  <a:lnTo>
                    <a:pt x="1136078" y="124485"/>
                  </a:lnTo>
                  <a:lnTo>
                    <a:pt x="1135507" y="124485"/>
                  </a:lnTo>
                  <a:lnTo>
                    <a:pt x="1126223" y="115074"/>
                  </a:lnTo>
                  <a:lnTo>
                    <a:pt x="1114171" y="108623"/>
                  </a:lnTo>
                  <a:lnTo>
                    <a:pt x="1100505" y="104902"/>
                  </a:lnTo>
                  <a:lnTo>
                    <a:pt x="1086408" y="103708"/>
                  </a:lnTo>
                  <a:lnTo>
                    <a:pt x="1062824" y="107746"/>
                  </a:lnTo>
                  <a:lnTo>
                    <a:pt x="1042365" y="120218"/>
                  </a:lnTo>
                  <a:lnTo>
                    <a:pt x="1027963" y="141681"/>
                  </a:lnTo>
                  <a:lnTo>
                    <a:pt x="1022515" y="172681"/>
                  </a:lnTo>
                  <a:lnTo>
                    <a:pt x="1026769" y="200533"/>
                  </a:lnTo>
                  <a:lnTo>
                    <a:pt x="1039596" y="223012"/>
                  </a:lnTo>
                  <a:lnTo>
                    <a:pt x="1061148" y="238036"/>
                  </a:lnTo>
                  <a:lnTo>
                    <a:pt x="1091539" y="243509"/>
                  </a:lnTo>
                  <a:lnTo>
                    <a:pt x="1105306" y="242277"/>
                  </a:lnTo>
                  <a:lnTo>
                    <a:pt x="1118120" y="238404"/>
                  </a:lnTo>
                  <a:lnTo>
                    <a:pt x="1129055" y="231711"/>
                  </a:lnTo>
                  <a:lnTo>
                    <a:pt x="1137196" y="221957"/>
                  </a:lnTo>
                  <a:lnTo>
                    <a:pt x="1137767" y="221957"/>
                  </a:lnTo>
                  <a:lnTo>
                    <a:pt x="1137767" y="239890"/>
                  </a:lnTo>
                  <a:lnTo>
                    <a:pt x="1168565" y="239890"/>
                  </a:lnTo>
                  <a:lnTo>
                    <a:pt x="1168565" y="221957"/>
                  </a:lnTo>
                  <a:lnTo>
                    <a:pt x="1168565" y="220395"/>
                  </a:lnTo>
                  <a:lnTo>
                    <a:pt x="1168565" y="126771"/>
                  </a:lnTo>
                  <a:lnTo>
                    <a:pt x="1168565" y="124485"/>
                  </a:lnTo>
                  <a:lnTo>
                    <a:pt x="1168565" y="56756"/>
                  </a:lnTo>
                  <a:close/>
                </a:path>
                <a:path w="1478915" h="297815">
                  <a:moveTo>
                    <a:pt x="1329080" y="181165"/>
                  </a:moveTo>
                  <a:lnTo>
                    <a:pt x="1327721" y="161912"/>
                  </a:lnTo>
                  <a:lnTo>
                    <a:pt x="1327048" y="152285"/>
                  </a:lnTo>
                  <a:lnTo>
                    <a:pt x="1313764" y="127520"/>
                  </a:lnTo>
                  <a:lnTo>
                    <a:pt x="1312760" y="126771"/>
                  </a:lnTo>
                  <a:lnTo>
                    <a:pt x="1296555" y="114604"/>
                  </a:lnTo>
                  <a:lnTo>
                    <a:pt x="1296555" y="161912"/>
                  </a:lnTo>
                  <a:lnTo>
                    <a:pt x="1220635" y="161912"/>
                  </a:lnTo>
                  <a:lnTo>
                    <a:pt x="1223911" y="148094"/>
                  </a:lnTo>
                  <a:lnTo>
                    <a:pt x="1231938" y="136944"/>
                  </a:lnTo>
                  <a:lnTo>
                    <a:pt x="1244028" y="129489"/>
                  </a:lnTo>
                  <a:lnTo>
                    <a:pt x="1259471" y="126771"/>
                  </a:lnTo>
                  <a:lnTo>
                    <a:pt x="1274394" y="129667"/>
                  </a:lnTo>
                  <a:lnTo>
                    <a:pt x="1285849" y="137414"/>
                  </a:lnTo>
                  <a:lnTo>
                    <a:pt x="1293380" y="148628"/>
                  </a:lnTo>
                  <a:lnTo>
                    <a:pt x="1296555" y="161912"/>
                  </a:lnTo>
                  <a:lnTo>
                    <a:pt x="1296555" y="114604"/>
                  </a:lnTo>
                  <a:lnTo>
                    <a:pt x="1290739" y="110223"/>
                  </a:lnTo>
                  <a:lnTo>
                    <a:pt x="1259471" y="103708"/>
                  </a:lnTo>
                  <a:lnTo>
                    <a:pt x="1229779" y="109347"/>
                  </a:lnTo>
                  <a:lnTo>
                    <a:pt x="1207312" y="124574"/>
                  </a:lnTo>
                  <a:lnTo>
                    <a:pt x="1193076" y="146888"/>
                  </a:lnTo>
                  <a:lnTo>
                    <a:pt x="1188110" y="173736"/>
                  </a:lnTo>
                  <a:lnTo>
                    <a:pt x="1192898" y="201841"/>
                  </a:lnTo>
                  <a:lnTo>
                    <a:pt x="1206881" y="223913"/>
                  </a:lnTo>
                  <a:lnTo>
                    <a:pt x="1229525" y="238340"/>
                  </a:lnTo>
                  <a:lnTo>
                    <a:pt x="1260309" y="243509"/>
                  </a:lnTo>
                  <a:lnTo>
                    <a:pt x="1283347" y="240525"/>
                  </a:lnTo>
                  <a:lnTo>
                    <a:pt x="1303121" y="231800"/>
                  </a:lnTo>
                  <a:lnTo>
                    <a:pt x="1315250" y="220395"/>
                  </a:lnTo>
                  <a:lnTo>
                    <a:pt x="1318183" y="217639"/>
                  </a:lnTo>
                  <a:lnTo>
                    <a:pt x="1327073" y="198361"/>
                  </a:lnTo>
                  <a:lnTo>
                    <a:pt x="1296289" y="198361"/>
                  </a:lnTo>
                  <a:lnTo>
                    <a:pt x="1290904" y="207962"/>
                  </a:lnTo>
                  <a:lnTo>
                    <a:pt x="1283220" y="214858"/>
                  </a:lnTo>
                  <a:lnTo>
                    <a:pt x="1273073" y="219011"/>
                  </a:lnTo>
                  <a:lnTo>
                    <a:pt x="1260309" y="220395"/>
                  </a:lnTo>
                  <a:lnTo>
                    <a:pt x="1242695" y="217182"/>
                  </a:lnTo>
                  <a:lnTo>
                    <a:pt x="1230325" y="208572"/>
                  </a:lnTo>
                  <a:lnTo>
                    <a:pt x="1223035" y="196062"/>
                  </a:lnTo>
                  <a:lnTo>
                    <a:pt x="1220635" y="181165"/>
                  </a:lnTo>
                  <a:lnTo>
                    <a:pt x="1329080" y="181165"/>
                  </a:lnTo>
                  <a:close/>
                </a:path>
                <a:path w="1478915" h="297815">
                  <a:moveTo>
                    <a:pt x="1478572" y="148882"/>
                  </a:moveTo>
                  <a:lnTo>
                    <a:pt x="1448003" y="106578"/>
                  </a:lnTo>
                  <a:lnTo>
                    <a:pt x="1426362" y="103708"/>
                  </a:lnTo>
                  <a:lnTo>
                    <a:pt x="1412379" y="105333"/>
                  </a:lnTo>
                  <a:lnTo>
                    <a:pt x="1399781" y="110020"/>
                  </a:lnTo>
                  <a:lnTo>
                    <a:pt x="1388986" y="117436"/>
                  </a:lnTo>
                  <a:lnTo>
                    <a:pt x="1380439" y="127292"/>
                  </a:lnTo>
                  <a:lnTo>
                    <a:pt x="1379855" y="126771"/>
                  </a:lnTo>
                  <a:lnTo>
                    <a:pt x="1379855" y="107302"/>
                  </a:lnTo>
                  <a:lnTo>
                    <a:pt x="1349019" y="107302"/>
                  </a:lnTo>
                  <a:lnTo>
                    <a:pt x="1349019" y="239890"/>
                  </a:lnTo>
                  <a:lnTo>
                    <a:pt x="1381556" y="239890"/>
                  </a:lnTo>
                  <a:lnTo>
                    <a:pt x="1381556" y="161683"/>
                  </a:lnTo>
                  <a:lnTo>
                    <a:pt x="1384084" y="147993"/>
                  </a:lnTo>
                  <a:lnTo>
                    <a:pt x="1391285" y="136906"/>
                  </a:lnTo>
                  <a:lnTo>
                    <a:pt x="1402537" y="129489"/>
                  </a:lnTo>
                  <a:lnTo>
                    <a:pt x="1414437" y="127292"/>
                  </a:lnTo>
                  <a:lnTo>
                    <a:pt x="1417256" y="126771"/>
                  </a:lnTo>
                  <a:lnTo>
                    <a:pt x="1429740" y="128498"/>
                  </a:lnTo>
                  <a:lnTo>
                    <a:pt x="1438617" y="133858"/>
                  </a:lnTo>
                  <a:lnTo>
                    <a:pt x="1444002" y="143116"/>
                  </a:lnTo>
                  <a:lnTo>
                    <a:pt x="1446034" y="156514"/>
                  </a:lnTo>
                  <a:lnTo>
                    <a:pt x="1446034" y="239890"/>
                  </a:lnTo>
                  <a:lnTo>
                    <a:pt x="1478572" y="239890"/>
                  </a:lnTo>
                  <a:lnTo>
                    <a:pt x="1478572" y="148882"/>
                  </a:lnTo>
                  <a:close/>
                </a:path>
              </a:pathLst>
            </a:custGeom>
            <a:solidFill>
              <a:srgbClr val="FFFFFF"/>
            </a:solidFill>
          </p:spPr>
          <p:txBody>
            <a:bodyPr wrap="square" lIns="0" tIns="0" rIns="0" bIns="0" rtlCol="0"/>
            <a:lstStyle/>
            <a:p>
              <a:endParaRPr dirty="0"/>
            </a:p>
          </p:txBody>
        </p:sp>
      </p:grpSp>
      <p:sp>
        <p:nvSpPr>
          <p:cNvPr id="29" name="object 7">
            <a:extLst>
              <a:ext uri="{FF2B5EF4-FFF2-40B4-BE49-F238E27FC236}">
                <a16:creationId xmlns:a16="http://schemas.microsoft.com/office/drawing/2014/main" id="{A16DAEE1-4F11-BC64-1A14-8EA4FD0E552E}"/>
              </a:ext>
            </a:extLst>
          </p:cNvPr>
          <p:cNvSpPr/>
          <p:nvPr userDrawn="1"/>
        </p:nvSpPr>
        <p:spPr>
          <a:xfrm>
            <a:off x="917713" y="3765350"/>
            <a:ext cx="5819775" cy="0"/>
          </a:xfrm>
          <a:custGeom>
            <a:avLst/>
            <a:gdLst/>
            <a:ahLst/>
            <a:cxnLst/>
            <a:rect l="l" t="t" r="r" b="b"/>
            <a:pathLst>
              <a:path w="5819775">
                <a:moveTo>
                  <a:pt x="0" y="0"/>
                </a:moveTo>
                <a:lnTo>
                  <a:pt x="5819394" y="0"/>
                </a:lnTo>
              </a:path>
            </a:pathLst>
          </a:custGeom>
          <a:ln w="25400">
            <a:solidFill>
              <a:srgbClr val="B9BF61"/>
            </a:solidFill>
          </a:ln>
        </p:spPr>
        <p:txBody>
          <a:bodyPr wrap="square" lIns="0" tIns="0" rIns="0" bIns="0" rtlCol="0"/>
          <a:lstStyle/>
          <a:p>
            <a:endParaRPr/>
          </a:p>
        </p:txBody>
      </p:sp>
      <p:sp>
        <p:nvSpPr>
          <p:cNvPr id="5" name="Date Placeholder 3">
            <a:extLst>
              <a:ext uri="{FF2B5EF4-FFF2-40B4-BE49-F238E27FC236}">
                <a16:creationId xmlns:a16="http://schemas.microsoft.com/office/drawing/2014/main" id="{42EDB735-F79F-84B9-8799-546EA61D6235}"/>
              </a:ext>
            </a:extLst>
          </p:cNvPr>
          <p:cNvSpPr>
            <a:spLocks noGrp="1"/>
          </p:cNvSpPr>
          <p:nvPr>
            <p:ph type="dt" sz="half" idx="10"/>
          </p:nvPr>
        </p:nvSpPr>
        <p:spPr>
          <a:xfrm>
            <a:off x="838200" y="6356350"/>
            <a:ext cx="2743200" cy="365125"/>
          </a:xfrm>
          <a:prstGeom prst="rect">
            <a:avLst/>
          </a:prstGeom>
        </p:spPr>
        <p:txBody>
          <a:bodyPr/>
          <a:lstStyle>
            <a:lvl1pPr>
              <a:defRPr/>
            </a:lvl1pPr>
          </a:lstStyle>
          <a:p>
            <a:fld id="{00CFDB79-E735-4FBE-927A-2D3B6EB77C66}" type="datetime1">
              <a:rPr lang="en-US" smtClean="0"/>
              <a:t>3/11/2025</a:t>
            </a:fld>
            <a:endParaRPr lang="en-GB" dirty="0"/>
          </a:p>
        </p:txBody>
      </p:sp>
    </p:spTree>
    <p:extLst>
      <p:ext uri="{BB962C8B-B14F-4D97-AF65-F5344CB8AC3E}">
        <p14:creationId xmlns:p14="http://schemas.microsoft.com/office/powerpoint/2010/main" val="3920487434"/>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normAutofit/>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0271713-93E5-7452-B3D5-1A33DC36C567}"/>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1FB29F9-C6BA-FF76-448A-DA95E6023B2F}"/>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2706580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object 8">
            <a:extLst>
              <a:ext uri="{FF2B5EF4-FFF2-40B4-BE49-F238E27FC236}">
                <a16:creationId xmlns:a16="http://schemas.microsoft.com/office/drawing/2014/main" id="{FA0EDF6A-EEEB-9BE1-DDAB-8ACBE5C437A5}"/>
              </a:ext>
            </a:extLst>
          </p:cNvPr>
          <p:cNvSpPr/>
          <p:nvPr userDrawn="1"/>
        </p:nvSpPr>
        <p:spPr>
          <a:xfrm>
            <a:off x="0" y="1472566"/>
            <a:ext cx="8839200" cy="1956434"/>
          </a:xfrm>
          <a:custGeom>
            <a:avLst/>
            <a:gdLst/>
            <a:ahLst/>
            <a:cxnLst/>
            <a:rect l="l" t="t" r="r" b="b"/>
            <a:pathLst>
              <a:path w="8580755" h="1956435">
                <a:moveTo>
                  <a:pt x="8580602" y="0"/>
                </a:moveTo>
                <a:lnTo>
                  <a:pt x="0" y="0"/>
                </a:lnTo>
                <a:lnTo>
                  <a:pt x="0" y="1956003"/>
                </a:lnTo>
                <a:lnTo>
                  <a:pt x="8580602" y="1956003"/>
                </a:lnTo>
                <a:lnTo>
                  <a:pt x="8580602" y="0"/>
                </a:lnTo>
                <a:close/>
              </a:path>
            </a:pathLst>
          </a:custGeom>
          <a:gradFill>
            <a:gsLst>
              <a:gs pos="100000">
                <a:schemeClr val="bg1">
                  <a:alpha val="0"/>
                </a:schemeClr>
              </a:gs>
              <a:gs pos="0">
                <a:schemeClr val="bg1"/>
              </a:gs>
            </a:gsLst>
            <a:lin ang="0" scaled="0"/>
          </a:gradFill>
        </p:spPr>
        <p:txBody>
          <a:bodyPr wrap="square" lIns="0" tIns="0" rIns="0" bIns="0" rtlCol="0"/>
          <a:lstStyle/>
          <a:p>
            <a:endParaRPr/>
          </a:p>
        </p:txBody>
      </p:sp>
      <p:sp>
        <p:nvSpPr>
          <p:cNvPr id="2" name="Title 1">
            <a:extLst>
              <a:ext uri="{FF2B5EF4-FFF2-40B4-BE49-F238E27FC236}">
                <a16:creationId xmlns:a16="http://schemas.microsoft.com/office/drawing/2014/main" id="{D522C23E-569A-8212-17CC-549EF53C3F67}"/>
              </a:ext>
            </a:extLst>
          </p:cNvPr>
          <p:cNvSpPr>
            <a:spLocks noGrp="1"/>
          </p:cNvSpPr>
          <p:nvPr>
            <p:ph type="title"/>
          </p:nvPr>
        </p:nvSpPr>
        <p:spPr>
          <a:xfrm>
            <a:off x="748748" y="1956182"/>
            <a:ext cx="6655904" cy="1084405"/>
          </a:xfrm>
        </p:spPr>
        <p:txBody>
          <a:bodyPr anchor="ctr"/>
          <a:lstStyle>
            <a:lvl1pPr>
              <a:defRPr sz="4000">
                <a:solidFill>
                  <a:srgbClr val="4A4A49"/>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0504CD6-FEB5-7DFD-4C4D-42294E4D99DE}"/>
              </a:ext>
            </a:extLst>
          </p:cNvPr>
          <p:cNvSpPr>
            <a:spLocks noGrp="1"/>
          </p:cNvSpPr>
          <p:nvPr>
            <p:ph type="body" idx="1"/>
          </p:nvPr>
        </p:nvSpPr>
        <p:spPr>
          <a:xfrm>
            <a:off x="838200" y="3643313"/>
            <a:ext cx="6368923" cy="2583751"/>
          </a:xfrm>
        </p:spPr>
        <p:txBody>
          <a:bodyPr>
            <a:normAutofit/>
          </a:bodyPr>
          <a:lstStyle>
            <a:lvl1pPr marL="0" indent="0">
              <a:buNone/>
              <a:defRPr sz="1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F3CCC39B-DC1E-D52C-2F46-40D14A7A0102}"/>
              </a:ext>
            </a:extLst>
          </p:cNvPr>
          <p:cNvSpPr>
            <a:spLocks noGrp="1"/>
          </p:cNvSpPr>
          <p:nvPr>
            <p:ph type="ftr" sz="quarter" idx="11"/>
          </p:nvPr>
        </p:nvSpPr>
        <p:spPr>
          <a:xfrm>
            <a:off x="838200" y="6418911"/>
            <a:ext cx="9435600" cy="365125"/>
          </a:xfrm>
          <a:prstGeom prst="rect">
            <a:avLst/>
          </a:prstGeom>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8785B180-3AFD-9D84-710F-B79C50EEEB78}"/>
              </a:ext>
            </a:extLst>
          </p:cNvPr>
          <p:cNvSpPr>
            <a:spLocks noGrp="1"/>
          </p:cNvSpPr>
          <p:nvPr>
            <p:ph type="sldNum" sz="quarter" idx="12"/>
          </p:nvPr>
        </p:nvSpPr>
        <p:spPr/>
        <p:txBody>
          <a:bodyPr/>
          <a:lstStyle>
            <a:lvl1pPr>
              <a:defRPr>
                <a:solidFill>
                  <a:schemeClr val="bg1"/>
                </a:solidFill>
              </a:defRPr>
            </a:lvl1pPr>
          </a:lstStyle>
          <a:p>
            <a:fld id="{E99D6286-9882-44A2-8896-5DF2107D801A}" type="slidenum">
              <a:rPr lang="en-GB" smtClean="0"/>
              <a:pPr/>
              <a:t>‹#›</a:t>
            </a:fld>
            <a:endParaRPr lang="en-GB"/>
          </a:p>
        </p:txBody>
      </p:sp>
      <p:pic>
        <p:nvPicPr>
          <p:cNvPr id="7" name="object 10">
            <a:extLst>
              <a:ext uri="{FF2B5EF4-FFF2-40B4-BE49-F238E27FC236}">
                <a16:creationId xmlns:a16="http://schemas.microsoft.com/office/drawing/2014/main" id="{623898C6-DB91-B98F-A515-D1A2D0E8D4C0}"/>
              </a:ext>
            </a:extLst>
          </p:cNvPr>
          <p:cNvPicPr/>
          <p:nvPr userDrawn="1"/>
        </p:nvPicPr>
        <p:blipFill>
          <a:blip r:embed="rId2" cstate="print"/>
          <a:stretch>
            <a:fillRect/>
          </a:stretch>
        </p:blipFill>
        <p:spPr>
          <a:xfrm>
            <a:off x="7207200" y="0"/>
            <a:ext cx="4985993" cy="6858000"/>
          </a:xfrm>
          <a:prstGeom prst="rect">
            <a:avLst/>
          </a:prstGeom>
        </p:spPr>
      </p:pic>
      <p:grpSp>
        <p:nvGrpSpPr>
          <p:cNvPr id="11" name="Group 10">
            <a:extLst>
              <a:ext uri="{FF2B5EF4-FFF2-40B4-BE49-F238E27FC236}">
                <a16:creationId xmlns:a16="http://schemas.microsoft.com/office/drawing/2014/main" id="{FC4104C9-80C5-9643-8236-9E5F3E0CDBA6}"/>
              </a:ext>
            </a:extLst>
          </p:cNvPr>
          <p:cNvGrpSpPr>
            <a:grpSpLocks noChangeAspect="1"/>
          </p:cNvGrpSpPr>
          <p:nvPr userDrawn="1"/>
        </p:nvGrpSpPr>
        <p:grpSpPr>
          <a:xfrm>
            <a:off x="10776651" y="6473885"/>
            <a:ext cx="1183212" cy="238333"/>
            <a:chOff x="10491420" y="6349301"/>
            <a:chExt cx="1479013" cy="297916"/>
          </a:xfrm>
        </p:grpSpPr>
        <p:sp>
          <p:nvSpPr>
            <p:cNvPr id="12" name="object 3">
              <a:extLst>
                <a:ext uri="{FF2B5EF4-FFF2-40B4-BE49-F238E27FC236}">
                  <a16:creationId xmlns:a16="http://schemas.microsoft.com/office/drawing/2014/main" id="{D1CF172D-0919-1A9C-F4B2-1DC437D01B31}"/>
                </a:ext>
              </a:extLst>
            </p:cNvPr>
            <p:cNvSpPr/>
            <p:nvPr userDrawn="1"/>
          </p:nvSpPr>
          <p:spPr>
            <a:xfrm>
              <a:off x="10686263" y="6349301"/>
              <a:ext cx="180340" cy="138430"/>
            </a:xfrm>
            <a:custGeom>
              <a:avLst/>
              <a:gdLst/>
              <a:ahLst/>
              <a:cxnLst/>
              <a:rect l="l" t="t" r="r" b="b"/>
              <a:pathLst>
                <a:path w="180340" h="138429">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3" name="object 4">
              <a:extLst>
                <a:ext uri="{FF2B5EF4-FFF2-40B4-BE49-F238E27FC236}">
                  <a16:creationId xmlns:a16="http://schemas.microsoft.com/office/drawing/2014/main" id="{935C4AF4-E04D-FBD5-598C-445B34D88A9C}"/>
                </a:ext>
              </a:extLst>
            </p:cNvPr>
            <p:cNvSpPr/>
            <p:nvPr userDrawn="1"/>
          </p:nvSpPr>
          <p:spPr>
            <a:xfrm>
              <a:off x="10686263" y="6508787"/>
              <a:ext cx="180340" cy="138430"/>
            </a:xfrm>
            <a:custGeom>
              <a:avLst/>
              <a:gdLst/>
              <a:ahLst/>
              <a:cxnLst/>
              <a:rect l="l" t="t" r="r" b="b"/>
              <a:pathLst>
                <a:path w="180340" h="138429">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4" name="object 5">
              <a:extLst>
                <a:ext uri="{FF2B5EF4-FFF2-40B4-BE49-F238E27FC236}">
                  <a16:creationId xmlns:a16="http://schemas.microsoft.com/office/drawing/2014/main" id="{4AF7A87A-2BE2-EB88-BC9B-2D09F94568FA}"/>
                </a:ext>
              </a:extLst>
            </p:cNvPr>
            <p:cNvSpPr/>
            <p:nvPr userDrawn="1"/>
          </p:nvSpPr>
          <p:spPr>
            <a:xfrm>
              <a:off x="10491420" y="6349301"/>
              <a:ext cx="180340" cy="138430"/>
            </a:xfrm>
            <a:custGeom>
              <a:avLst/>
              <a:gdLst/>
              <a:ahLst/>
              <a:cxnLst/>
              <a:rect l="l" t="t" r="r" b="b"/>
              <a:pathLst>
                <a:path w="180340" h="138429">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5" name="object 6">
              <a:extLst>
                <a:ext uri="{FF2B5EF4-FFF2-40B4-BE49-F238E27FC236}">
                  <a16:creationId xmlns:a16="http://schemas.microsoft.com/office/drawing/2014/main" id="{230ABBD0-1002-D3BD-5600-7B8097A2FDAD}"/>
                </a:ext>
              </a:extLst>
            </p:cNvPr>
            <p:cNvSpPr/>
            <p:nvPr userDrawn="1"/>
          </p:nvSpPr>
          <p:spPr>
            <a:xfrm>
              <a:off x="10491420" y="6508787"/>
              <a:ext cx="180340" cy="138430"/>
            </a:xfrm>
            <a:custGeom>
              <a:avLst/>
              <a:gdLst/>
              <a:ahLst/>
              <a:cxnLst/>
              <a:rect l="l" t="t" r="r" b="b"/>
              <a:pathLst>
                <a:path w="180340" h="138429">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6" name="object 7">
              <a:extLst>
                <a:ext uri="{FF2B5EF4-FFF2-40B4-BE49-F238E27FC236}">
                  <a16:creationId xmlns:a16="http://schemas.microsoft.com/office/drawing/2014/main" id="{7641A549-CC95-5C51-7BFC-4B55582B9C70}"/>
                </a:ext>
              </a:extLst>
            </p:cNvPr>
            <p:cNvSpPr/>
            <p:nvPr userDrawn="1"/>
          </p:nvSpPr>
          <p:spPr>
            <a:xfrm>
              <a:off x="10921413" y="6406053"/>
              <a:ext cx="1049020" cy="187960"/>
            </a:xfrm>
            <a:custGeom>
              <a:avLst/>
              <a:gdLst/>
              <a:ahLst/>
              <a:cxnLst/>
              <a:rect l="l" t="t" r="r" b="b"/>
              <a:pathLst>
                <a:path w="1049020" h="187959">
                  <a:moveTo>
                    <a:pt x="95034" y="533"/>
                  </a:moveTo>
                  <a:lnTo>
                    <a:pt x="55094" y="7965"/>
                  </a:lnTo>
                  <a:lnTo>
                    <a:pt x="25214" y="28138"/>
                  </a:lnTo>
                  <a:lnTo>
                    <a:pt x="6485" y="57867"/>
                  </a:lnTo>
                  <a:lnTo>
                    <a:pt x="0" y="93967"/>
                  </a:lnTo>
                  <a:lnTo>
                    <a:pt x="6485" y="130074"/>
                  </a:lnTo>
                  <a:lnTo>
                    <a:pt x="25214" y="159807"/>
                  </a:lnTo>
                  <a:lnTo>
                    <a:pt x="55094" y="179981"/>
                  </a:lnTo>
                  <a:lnTo>
                    <a:pt x="95034" y="187413"/>
                  </a:lnTo>
                  <a:lnTo>
                    <a:pt x="128124" y="182138"/>
                  </a:lnTo>
                  <a:lnTo>
                    <a:pt x="154262" y="167327"/>
                  </a:lnTo>
                  <a:lnTo>
                    <a:pt x="158418" y="161950"/>
                  </a:lnTo>
                  <a:lnTo>
                    <a:pt x="95034" y="161950"/>
                  </a:lnTo>
                  <a:lnTo>
                    <a:pt x="67676" y="156141"/>
                  </a:lnTo>
                  <a:lnTo>
                    <a:pt x="48945" y="140793"/>
                  </a:lnTo>
                  <a:lnTo>
                    <a:pt x="38187" y="119028"/>
                  </a:lnTo>
                  <a:lnTo>
                    <a:pt x="34747" y="93967"/>
                  </a:lnTo>
                  <a:lnTo>
                    <a:pt x="38187" y="68896"/>
                  </a:lnTo>
                  <a:lnTo>
                    <a:pt x="48945" y="47137"/>
                  </a:lnTo>
                  <a:lnTo>
                    <a:pt x="67676" y="31800"/>
                  </a:lnTo>
                  <a:lnTo>
                    <a:pt x="95034" y="25996"/>
                  </a:lnTo>
                  <a:lnTo>
                    <a:pt x="161264" y="25996"/>
                  </a:lnTo>
                  <a:lnTo>
                    <a:pt x="152350" y="16678"/>
                  </a:lnTo>
                  <a:lnTo>
                    <a:pt x="126480" y="4754"/>
                  </a:lnTo>
                  <a:lnTo>
                    <a:pt x="95034" y="533"/>
                  </a:lnTo>
                  <a:close/>
                </a:path>
                <a:path w="1049020" h="187959">
                  <a:moveTo>
                    <a:pt x="179514" y="115188"/>
                  </a:moveTo>
                  <a:lnTo>
                    <a:pt x="145605" y="115188"/>
                  </a:lnTo>
                  <a:lnTo>
                    <a:pt x="140873" y="133473"/>
                  </a:lnTo>
                  <a:lnTo>
                    <a:pt x="130849" y="148328"/>
                  </a:lnTo>
                  <a:lnTo>
                    <a:pt x="115560" y="158303"/>
                  </a:lnTo>
                  <a:lnTo>
                    <a:pt x="95034" y="161950"/>
                  </a:lnTo>
                  <a:lnTo>
                    <a:pt x="158418" y="161950"/>
                  </a:lnTo>
                  <a:lnTo>
                    <a:pt x="171906" y="144503"/>
                  </a:lnTo>
                  <a:lnTo>
                    <a:pt x="179514" y="115188"/>
                  </a:lnTo>
                  <a:close/>
                </a:path>
                <a:path w="1049020" h="187959">
                  <a:moveTo>
                    <a:pt x="161264" y="25996"/>
                  </a:moveTo>
                  <a:lnTo>
                    <a:pt x="95034" y="25996"/>
                  </a:lnTo>
                  <a:lnTo>
                    <a:pt x="114130" y="28660"/>
                  </a:lnTo>
                  <a:lnTo>
                    <a:pt x="128411" y="36058"/>
                  </a:lnTo>
                  <a:lnTo>
                    <a:pt x="138369" y="47299"/>
                  </a:lnTo>
                  <a:lnTo>
                    <a:pt x="144500" y="61493"/>
                  </a:lnTo>
                  <a:lnTo>
                    <a:pt x="179235" y="61493"/>
                  </a:lnTo>
                  <a:lnTo>
                    <a:pt x="170613" y="35769"/>
                  </a:lnTo>
                  <a:lnTo>
                    <a:pt x="161264" y="25996"/>
                  </a:lnTo>
                  <a:close/>
                </a:path>
                <a:path w="1049020" h="187959">
                  <a:moveTo>
                    <a:pt x="318420" y="70015"/>
                  </a:moveTo>
                  <a:lnTo>
                    <a:pt x="261823" y="70015"/>
                  </a:lnTo>
                  <a:lnTo>
                    <a:pt x="272126" y="70692"/>
                  </a:lnTo>
                  <a:lnTo>
                    <a:pt x="282001" y="73317"/>
                  </a:lnTo>
                  <a:lnTo>
                    <a:pt x="289417" y="78780"/>
                  </a:lnTo>
                  <a:lnTo>
                    <a:pt x="292341" y="87972"/>
                  </a:lnTo>
                  <a:lnTo>
                    <a:pt x="288719" y="97608"/>
                  </a:lnTo>
                  <a:lnTo>
                    <a:pt x="278996" y="102341"/>
                  </a:lnTo>
                  <a:lnTo>
                    <a:pt x="264887" y="104576"/>
                  </a:lnTo>
                  <a:lnTo>
                    <a:pt x="248107" y="106718"/>
                  </a:lnTo>
                  <a:lnTo>
                    <a:pt x="227692" y="109711"/>
                  </a:lnTo>
                  <a:lnTo>
                    <a:pt x="209465" y="116017"/>
                  </a:lnTo>
                  <a:lnTo>
                    <a:pt x="196370" y="127995"/>
                  </a:lnTo>
                  <a:lnTo>
                    <a:pt x="191350" y="148005"/>
                  </a:lnTo>
                  <a:lnTo>
                    <a:pt x="195506" y="164995"/>
                  </a:lnTo>
                  <a:lnTo>
                    <a:pt x="206638" y="177099"/>
                  </a:lnTo>
                  <a:lnTo>
                    <a:pt x="222747" y="184344"/>
                  </a:lnTo>
                  <a:lnTo>
                    <a:pt x="241833" y="186753"/>
                  </a:lnTo>
                  <a:lnTo>
                    <a:pt x="255349" y="185813"/>
                  </a:lnTo>
                  <a:lnTo>
                    <a:pt x="269084" y="182897"/>
                  </a:lnTo>
                  <a:lnTo>
                    <a:pt x="281966" y="177864"/>
                  </a:lnTo>
                  <a:lnTo>
                    <a:pt x="292925" y="170573"/>
                  </a:lnTo>
                  <a:lnTo>
                    <a:pt x="338594" y="170573"/>
                  </a:lnTo>
                  <a:lnTo>
                    <a:pt x="338594" y="163639"/>
                  </a:lnTo>
                  <a:lnTo>
                    <a:pt x="253834" y="163639"/>
                  </a:lnTo>
                  <a:lnTo>
                    <a:pt x="244326" y="162839"/>
                  </a:lnTo>
                  <a:lnTo>
                    <a:pt x="234564" y="160097"/>
                  </a:lnTo>
                  <a:lnTo>
                    <a:pt x="226947" y="154900"/>
                  </a:lnTo>
                  <a:lnTo>
                    <a:pt x="223875" y="146735"/>
                  </a:lnTo>
                  <a:lnTo>
                    <a:pt x="226052" y="137082"/>
                  </a:lnTo>
                  <a:lnTo>
                    <a:pt x="271984" y="122034"/>
                  </a:lnTo>
                  <a:lnTo>
                    <a:pt x="281897" y="120121"/>
                  </a:lnTo>
                  <a:lnTo>
                    <a:pt x="290334" y="116712"/>
                  </a:lnTo>
                  <a:lnTo>
                    <a:pt x="322897" y="116712"/>
                  </a:lnTo>
                  <a:lnTo>
                    <a:pt x="322897" y="85407"/>
                  </a:lnTo>
                  <a:lnTo>
                    <a:pt x="318420" y="70015"/>
                  </a:lnTo>
                  <a:close/>
                </a:path>
                <a:path w="1049020" h="187959">
                  <a:moveTo>
                    <a:pt x="338594" y="170573"/>
                  </a:moveTo>
                  <a:lnTo>
                    <a:pt x="292925" y="170573"/>
                  </a:lnTo>
                  <a:lnTo>
                    <a:pt x="296074" y="178186"/>
                  </a:lnTo>
                  <a:lnTo>
                    <a:pt x="301507" y="183183"/>
                  </a:lnTo>
                  <a:lnTo>
                    <a:pt x="308916" y="185920"/>
                  </a:lnTo>
                  <a:lnTo>
                    <a:pt x="317995" y="186753"/>
                  </a:lnTo>
                  <a:lnTo>
                    <a:pt x="323443" y="186753"/>
                  </a:lnTo>
                  <a:lnTo>
                    <a:pt x="333705" y="184924"/>
                  </a:lnTo>
                  <a:lnTo>
                    <a:pt x="338594" y="183400"/>
                  </a:lnTo>
                  <a:lnTo>
                    <a:pt x="338594" y="170573"/>
                  </a:lnTo>
                  <a:close/>
                </a:path>
                <a:path w="1049020" h="187959">
                  <a:moveTo>
                    <a:pt x="322897" y="116712"/>
                  </a:moveTo>
                  <a:lnTo>
                    <a:pt x="290334" y="116712"/>
                  </a:lnTo>
                  <a:lnTo>
                    <a:pt x="290334" y="138506"/>
                  </a:lnTo>
                  <a:lnTo>
                    <a:pt x="286640" y="150223"/>
                  </a:lnTo>
                  <a:lnTo>
                    <a:pt x="277442" y="157997"/>
                  </a:lnTo>
                  <a:lnTo>
                    <a:pt x="265565" y="162309"/>
                  </a:lnTo>
                  <a:lnTo>
                    <a:pt x="253834" y="163639"/>
                  </a:lnTo>
                  <a:lnTo>
                    <a:pt x="324611" y="163639"/>
                  </a:lnTo>
                  <a:lnTo>
                    <a:pt x="322897" y="160858"/>
                  </a:lnTo>
                  <a:lnTo>
                    <a:pt x="322897" y="116712"/>
                  </a:lnTo>
                  <a:close/>
                </a:path>
                <a:path w="1049020" h="187959">
                  <a:moveTo>
                    <a:pt x="338594" y="163156"/>
                  </a:moveTo>
                  <a:lnTo>
                    <a:pt x="335140" y="163639"/>
                  </a:lnTo>
                  <a:lnTo>
                    <a:pt x="338594" y="163639"/>
                  </a:lnTo>
                  <a:lnTo>
                    <a:pt x="338594" y="163156"/>
                  </a:lnTo>
                  <a:close/>
                </a:path>
                <a:path w="1049020" h="187959">
                  <a:moveTo>
                    <a:pt x="263778" y="46951"/>
                  </a:moveTo>
                  <a:lnTo>
                    <a:pt x="239921" y="49043"/>
                  </a:lnTo>
                  <a:lnTo>
                    <a:pt x="218940" y="56207"/>
                  </a:lnTo>
                  <a:lnTo>
                    <a:pt x="203623" y="69776"/>
                  </a:lnTo>
                  <a:lnTo>
                    <a:pt x="196761" y="91084"/>
                  </a:lnTo>
                  <a:lnTo>
                    <a:pt x="229285" y="91084"/>
                  </a:lnTo>
                  <a:lnTo>
                    <a:pt x="232407" y="81737"/>
                  </a:lnTo>
                  <a:lnTo>
                    <a:pt x="239244" y="75168"/>
                  </a:lnTo>
                  <a:lnTo>
                    <a:pt x="249236" y="71289"/>
                  </a:lnTo>
                  <a:lnTo>
                    <a:pt x="261823" y="70015"/>
                  </a:lnTo>
                  <a:lnTo>
                    <a:pt x="318420" y="70015"/>
                  </a:lnTo>
                  <a:lnTo>
                    <a:pt x="317717" y="67600"/>
                  </a:lnTo>
                  <a:lnTo>
                    <a:pt x="304158" y="55692"/>
                  </a:lnTo>
                  <a:lnTo>
                    <a:pt x="285189" y="49027"/>
                  </a:lnTo>
                  <a:lnTo>
                    <a:pt x="263778" y="46951"/>
                  </a:lnTo>
                  <a:close/>
                </a:path>
                <a:path w="1049020" h="187959">
                  <a:moveTo>
                    <a:pt x="391642" y="50545"/>
                  </a:moveTo>
                  <a:lnTo>
                    <a:pt x="360857" y="50545"/>
                  </a:lnTo>
                  <a:lnTo>
                    <a:pt x="360857" y="183133"/>
                  </a:lnTo>
                  <a:lnTo>
                    <a:pt x="393395" y="183133"/>
                  </a:lnTo>
                  <a:lnTo>
                    <a:pt x="393395" y="104419"/>
                  </a:lnTo>
                  <a:lnTo>
                    <a:pt x="396062" y="89726"/>
                  </a:lnTo>
                  <a:lnTo>
                    <a:pt x="403193" y="78935"/>
                  </a:lnTo>
                  <a:lnTo>
                    <a:pt x="413476" y="72285"/>
                  </a:lnTo>
                  <a:lnTo>
                    <a:pt x="425602" y="70015"/>
                  </a:lnTo>
                  <a:lnTo>
                    <a:pt x="570821" y="70015"/>
                  </a:lnTo>
                  <a:lnTo>
                    <a:pt x="570092" y="68973"/>
                  </a:lnTo>
                  <a:lnTo>
                    <a:pt x="391642" y="68973"/>
                  </a:lnTo>
                  <a:lnTo>
                    <a:pt x="391642" y="50545"/>
                  </a:lnTo>
                  <a:close/>
                </a:path>
                <a:path w="1049020" h="187959">
                  <a:moveTo>
                    <a:pt x="515480" y="70015"/>
                  </a:moveTo>
                  <a:lnTo>
                    <a:pt x="425602" y="70015"/>
                  </a:lnTo>
                  <a:lnTo>
                    <a:pt x="437967" y="71827"/>
                  </a:lnTo>
                  <a:lnTo>
                    <a:pt x="445976" y="77176"/>
                  </a:lnTo>
                  <a:lnTo>
                    <a:pt x="450294" y="85933"/>
                  </a:lnTo>
                  <a:lnTo>
                    <a:pt x="451586" y="97967"/>
                  </a:lnTo>
                  <a:lnTo>
                    <a:pt x="451586" y="183133"/>
                  </a:lnTo>
                  <a:lnTo>
                    <a:pt x="484111" y="183133"/>
                  </a:lnTo>
                  <a:lnTo>
                    <a:pt x="484235" y="104419"/>
                  </a:lnTo>
                  <a:lnTo>
                    <a:pt x="485924" y="90481"/>
                  </a:lnTo>
                  <a:lnTo>
                    <a:pt x="491561" y="79349"/>
                  </a:lnTo>
                  <a:lnTo>
                    <a:pt x="501315" y="72408"/>
                  </a:lnTo>
                  <a:lnTo>
                    <a:pt x="515480" y="70015"/>
                  </a:lnTo>
                  <a:close/>
                </a:path>
                <a:path w="1049020" h="187959">
                  <a:moveTo>
                    <a:pt x="570821" y="70015"/>
                  </a:moveTo>
                  <a:lnTo>
                    <a:pt x="515480" y="70015"/>
                  </a:lnTo>
                  <a:lnTo>
                    <a:pt x="530389" y="72628"/>
                  </a:lnTo>
                  <a:lnTo>
                    <a:pt x="538437" y="79956"/>
                  </a:lnTo>
                  <a:lnTo>
                    <a:pt x="541724" y="91232"/>
                  </a:lnTo>
                  <a:lnTo>
                    <a:pt x="542298" y="104419"/>
                  </a:lnTo>
                  <a:lnTo>
                    <a:pt x="542353" y="183133"/>
                  </a:lnTo>
                  <a:lnTo>
                    <a:pt x="574827" y="183133"/>
                  </a:lnTo>
                  <a:lnTo>
                    <a:pt x="574769" y="91232"/>
                  </a:lnTo>
                  <a:lnTo>
                    <a:pt x="571489" y="70970"/>
                  </a:lnTo>
                  <a:lnTo>
                    <a:pt x="570821" y="70015"/>
                  </a:lnTo>
                  <a:close/>
                </a:path>
                <a:path w="1049020" h="187959">
                  <a:moveTo>
                    <a:pt x="437883" y="46951"/>
                  </a:moveTo>
                  <a:lnTo>
                    <a:pt x="422295" y="48556"/>
                  </a:lnTo>
                  <a:lnTo>
                    <a:pt x="410068" y="53066"/>
                  </a:lnTo>
                  <a:lnTo>
                    <a:pt x="400401" y="60024"/>
                  </a:lnTo>
                  <a:lnTo>
                    <a:pt x="392493" y="68973"/>
                  </a:lnTo>
                  <a:lnTo>
                    <a:pt x="479247" y="68973"/>
                  </a:lnTo>
                  <a:lnTo>
                    <a:pt x="472548" y="59151"/>
                  </a:lnTo>
                  <a:lnTo>
                    <a:pt x="462851" y="52290"/>
                  </a:lnTo>
                  <a:lnTo>
                    <a:pt x="451011" y="48265"/>
                  </a:lnTo>
                  <a:lnTo>
                    <a:pt x="437883" y="46951"/>
                  </a:lnTo>
                  <a:close/>
                </a:path>
                <a:path w="1049020" h="187959">
                  <a:moveTo>
                    <a:pt x="525475" y="46951"/>
                  </a:moveTo>
                  <a:lnTo>
                    <a:pt x="510765" y="48485"/>
                  </a:lnTo>
                  <a:lnTo>
                    <a:pt x="498417" y="52876"/>
                  </a:lnTo>
                  <a:lnTo>
                    <a:pt x="488041" y="59810"/>
                  </a:lnTo>
                  <a:lnTo>
                    <a:pt x="479247" y="68973"/>
                  </a:lnTo>
                  <a:lnTo>
                    <a:pt x="570092" y="68973"/>
                  </a:lnTo>
                  <a:lnTo>
                    <a:pt x="561814" y="57142"/>
                  </a:lnTo>
                  <a:lnTo>
                    <a:pt x="546307" y="49378"/>
                  </a:lnTo>
                  <a:lnTo>
                    <a:pt x="525475" y="46951"/>
                  </a:lnTo>
                  <a:close/>
                </a:path>
                <a:path w="1049020" h="187959">
                  <a:moveTo>
                    <a:pt x="656424" y="46951"/>
                  </a:moveTo>
                  <a:lnTo>
                    <a:pt x="632832" y="50985"/>
                  </a:lnTo>
                  <a:lnTo>
                    <a:pt x="612381" y="63455"/>
                  </a:lnTo>
                  <a:lnTo>
                    <a:pt x="597978" y="84917"/>
                  </a:lnTo>
                  <a:lnTo>
                    <a:pt x="592531" y="115925"/>
                  </a:lnTo>
                  <a:lnTo>
                    <a:pt x="596777" y="143773"/>
                  </a:lnTo>
                  <a:lnTo>
                    <a:pt x="609607" y="166255"/>
                  </a:lnTo>
                  <a:lnTo>
                    <a:pt x="631155" y="181280"/>
                  </a:lnTo>
                  <a:lnTo>
                    <a:pt x="661555" y="186753"/>
                  </a:lnTo>
                  <a:lnTo>
                    <a:pt x="675317" y="185513"/>
                  </a:lnTo>
                  <a:lnTo>
                    <a:pt x="688132" y="181649"/>
                  </a:lnTo>
                  <a:lnTo>
                    <a:pt x="699072" y="174950"/>
                  </a:lnTo>
                  <a:lnTo>
                    <a:pt x="707212" y="165201"/>
                  </a:lnTo>
                  <a:lnTo>
                    <a:pt x="738581" y="165201"/>
                  </a:lnTo>
                  <a:lnTo>
                    <a:pt x="738581" y="163639"/>
                  </a:lnTo>
                  <a:lnTo>
                    <a:pt x="665848" y="163639"/>
                  </a:lnTo>
                  <a:lnTo>
                    <a:pt x="647553" y="159756"/>
                  </a:lnTo>
                  <a:lnTo>
                    <a:pt x="634855" y="149502"/>
                  </a:lnTo>
                  <a:lnTo>
                    <a:pt x="627456" y="134969"/>
                  </a:lnTo>
                  <a:lnTo>
                    <a:pt x="625055" y="118249"/>
                  </a:lnTo>
                  <a:lnTo>
                    <a:pt x="627220" y="100651"/>
                  </a:lnTo>
                  <a:lnTo>
                    <a:pt x="634274" y="85188"/>
                  </a:lnTo>
                  <a:lnTo>
                    <a:pt x="647060" y="74197"/>
                  </a:lnTo>
                  <a:lnTo>
                    <a:pt x="666419" y="70015"/>
                  </a:lnTo>
                  <a:lnTo>
                    <a:pt x="738581" y="70015"/>
                  </a:lnTo>
                  <a:lnTo>
                    <a:pt x="738581" y="67729"/>
                  </a:lnTo>
                  <a:lnTo>
                    <a:pt x="705523" y="67729"/>
                  </a:lnTo>
                  <a:lnTo>
                    <a:pt x="696240" y="58315"/>
                  </a:lnTo>
                  <a:lnTo>
                    <a:pt x="684183" y="51858"/>
                  </a:lnTo>
                  <a:lnTo>
                    <a:pt x="670522" y="48142"/>
                  </a:lnTo>
                  <a:lnTo>
                    <a:pt x="656424" y="46951"/>
                  </a:lnTo>
                  <a:close/>
                </a:path>
                <a:path w="1049020" h="187959">
                  <a:moveTo>
                    <a:pt x="738581" y="165201"/>
                  </a:moveTo>
                  <a:lnTo>
                    <a:pt x="707783" y="165201"/>
                  </a:lnTo>
                  <a:lnTo>
                    <a:pt x="707783" y="183133"/>
                  </a:lnTo>
                  <a:lnTo>
                    <a:pt x="738581" y="183133"/>
                  </a:lnTo>
                  <a:lnTo>
                    <a:pt x="738581" y="165201"/>
                  </a:lnTo>
                  <a:close/>
                </a:path>
                <a:path w="1049020" h="187959">
                  <a:moveTo>
                    <a:pt x="738581" y="70015"/>
                  </a:moveTo>
                  <a:lnTo>
                    <a:pt x="666419" y="70015"/>
                  </a:lnTo>
                  <a:lnTo>
                    <a:pt x="683396" y="73198"/>
                  </a:lnTo>
                  <a:lnTo>
                    <a:pt x="696240" y="82396"/>
                  </a:lnTo>
                  <a:lnTo>
                    <a:pt x="704372" y="97077"/>
                  </a:lnTo>
                  <a:lnTo>
                    <a:pt x="707212" y="116712"/>
                  </a:lnTo>
                  <a:lnTo>
                    <a:pt x="704838" y="133775"/>
                  </a:lnTo>
                  <a:lnTo>
                    <a:pt x="697436" y="148824"/>
                  </a:lnTo>
                  <a:lnTo>
                    <a:pt x="684580" y="159550"/>
                  </a:lnTo>
                  <a:lnTo>
                    <a:pt x="665848" y="163639"/>
                  </a:lnTo>
                  <a:lnTo>
                    <a:pt x="738581" y="163639"/>
                  </a:lnTo>
                  <a:lnTo>
                    <a:pt x="738581" y="70015"/>
                  </a:lnTo>
                  <a:close/>
                </a:path>
                <a:path w="1049020" h="187959">
                  <a:moveTo>
                    <a:pt x="738581" y="0"/>
                  </a:moveTo>
                  <a:lnTo>
                    <a:pt x="706094" y="0"/>
                  </a:lnTo>
                  <a:lnTo>
                    <a:pt x="706094" y="67729"/>
                  </a:lnTo>
                  <a:lnTo>
                    <a:pt x="738581" y="67729"/>
                  </a:lnTo>
                  <a:lnTo>
                    <a:pt x="738581" y="0"/>
                  </a:lnTo>
                  <a:close/>
                </a:path>
                <a:path w="1049020" h="187959">
                  <a:moveTo>
                    <a:pt x="829487" y="46951"/>
                  </a:moveTo>
                  <a:lnTo>
                    <a:pt x="799788" y="52589"/>
                  </a:lnTo>
                  <a:lnTo>
                    <a:pt x="777319" y="67821"/>
                  </a:lnTo>
                  <a:lnTo>
                    <a:pt x="763093" y="90125"/>
                  </a:lnTo>
                  <a:lnTo>
                    <a:pt x="758126" y="116979"/>
                  </a:lnTo>
                  <a:lnTo>
                    <a:pt x="762906" y="145080"/>
                  </a:lnTo>
                  <a:lnTo>
                    <a:pt x="776890" y="167154"/>
                  </a:lnTo>
                  <a:lnTo>
                    <a:pt x="799542" y="181584"/>
                  </a:lnTo>
                  <a:lnTo>
                    <a:pt x="830325" y="186753"/>
                  </a:lnTo>
                  <a:lnTo>
                    <a:pt x="853354" y="183772"/>
                  </a:lnTo>
                  <a:lnTo>
                    <a:pt x="873132" y="175042"/>
                  </a:lnTo>
                  <a:lnTo>
                    <a:pt x="885264" y="163639"/>
                  </a:lnTo>
                  <a:lnTo>
                    <a:pt x="830325" y="163639"/>
                  </a:lnTo>
                  <a:lnTo>
                    <a:pt x="812703" y="160429"/>
                  </a:lnTo>
                  <a:lnTo>
                    <a:pt x="800334" y="151811"/>
                  </a:lnTo>
                  <a:lnTo>
                    <a:pt x="793042" y="139298"/>
                  </a:lnTo>
                  <a:lnTo>
                    <a:pt x="790651" y="124409"/>
                  </a:lnTo>
                  <a:lnTo>
                    <a:pt x="899096" y="124409"/>
                  </a:lnTo>
                  <a:lnTo>
                    <a:pt x="897736" y="105155"/>
                  </a:lnTo>
                  <a:lnTo>
                    <a:pt x="790651" y="105155"/>
                  </a:lnTo>
                  <a:lnTo>
                    <a:pt x="793929" y="91333"/>
                  </a:lnTo>
                  <a:lnTo>
                    <a:pt x="801954" y="80179"/>
                  </a:lnTo>
                  <a:lnTo>
                    <a:pt x="814036" y="72728"/>
                  </a:lnTo>
                  <a:lnTo>
                    <a:pt x="829487" y="70015"/>
                  </a:lnTo>
                  <a:lnTo>
                    <a:pt x="882773" y="70015"/>
                  </a:lnTo>
                  <a:lnTo>
                    <a:pt x="860745" y="53461"/>
                  </a:lnTo>
                  <a:lnTo>
                    <a:pt x="829487" y="46951"/>
                  </a:lnTo>
                  <a:close/>
                </a:path>
                <a:path w="1049020" h="187959">
                  <a:moveTo>
                    <a:pt x="897089" y="141604"/>
                  </a:moveTo>
                  <a:lnTo>
                    <a:pt x="866305" y="141604"/>
                  </a:lnTo>
                  <a:lnTo>
                    <a:pt x="860920" y="151209"/>
                  </a:lnTo>
                  <a:lnTo>
                    <a:pt x="853235" y="158099"/>
                  </a:lnTo>
                  <a:lnTo>
                    <a:pt x="843089" y="162250"/>
                  </a:lnTo>
                  <a:lnTo>
                    <a:pt x="830325" y="163639"/>
                  </a:lnTo>
                  <a:lnTo>
                    <a:pt x="885264" y="163639"/>
                  </a:lnTo>
                  <a:lnTo>
                    <a:pt x="888199" y="160880"/>
                  </a:lnTo>
                  <a:lnTo>
                    <a:pt x="897089" y="141604"/>
                  </a:lnTo>
                  <a:close/>
                </a:path>
                <a:path w="1049020" h="187959">
                  <a:moveTo>
                    <a:pt x="882773" y="70015"/>
                  </a:moveTo>
                  <a:lnTo>
                    <a:pt x="829487" y="70015"/>
                  </a:lnTo>
                  <a:lnTo>
                    <a:pt x="844404" y="72907"/>
                  </a:lnTo>
                  <a:lnTo>
                    <a:pt x="855859" y="80656"/>
                  </a:lnTo>
                  <a:lnTo>
                    <a:pt x="863399" y="91869"/>
                  </a:lnTo>
                  <a:lnTo>
                    <a:pt x="866571" y="105155"/>
                  </a:lnTo>
                  <a:lnTo>
                    <a:pt x="897736" y="105155"/>
                  </a:lnTo>
                  <a:lnTo>
                    <a:pt x="897056" y="95525"/>
                  </a:lnTo>
                  <a:lnTo>
                    <a:pt x="883770" y="70764"/>
                  </a:lnTo>
                  <a:lnTo>
                    <a:pt x="882773" y="70015"/>
                  </a:lnTo>
                  <a:close/>
                </a:path>
                <a:path w="1049020" h="187959">
                  <a:moveTo>
                    <a:pt x="949871" y="50545"/>
                  </a:moveTo>
                  <a:lnTo>
                    <a:pt x="919035" y="50545"/>
                  </a:lnTo>
                  <a:lnTo>
                    <a:pt x="919035" y="183133"/>
                  </a:lnTo>
                  <a:lnTo>
                    <a:pt x="951572" y="183133"/>
                  </a:lnTo>
                  <a:lnTo>
                    <a:pt x="951572" y="104927"/>
                  </a:lnTo>
                  <a:lnTo>
                    <a:pt x="954102" y="91237"/>
                  </a:lnTo>
                  <a:lnTo>
                    <a:pt x="961293" y="80151"/>
                  </a:lnTo>
                  <a:lnTo>
                    <a:pt x="972548" y="72725"/>
                  </a:lnTo>
                  <a:lnTo>
                    <a:pt x="984443" y="70535"/>
                  </a:lnTo>
                  <a:lnTo>
                    <a:pt x="950455" y="70535"/>
                  </a:lnTo>
                  <a:lnTo>
                    <a:pt x="949871" y="70015"/>
                  </a:lnTo>
                  <a:lnTo>
                    <a:pt x="949871" y="50545"/>
                  </a:lnTo>
                  <a:close/>
                </a:path>
                <a:path w="1049020" h="187959">
                  <a:moveTo>
                    <a:pt x="1043086" y="70015"/>
                  </a:moveTo>
                  <a:lnTo>
                    <a:pt x="987272" y="70015"/>
                  </a:lnTo>
                  <a:lnTo>
                    <a:pt x="999754" y="71744"/>
                  </a:lnTo>
                  <a:lnTo>
                    <a:pt x="1008629" y="77104"/>
                  </a:lnTo>
                  <a:lnTo>
                    <a:pt x="1014020" y="86356"/>
                  </a:lnTo>
                  <a:lnTo>
                    <a:pt x="1016050" y="99758"/>
                  </a:lnTo>
                  <a:lnTo>
                    <a:pt x="1016050" y="183133"/>
                  </a:lnTo>
                  <a:lnTo>
                    <a:pt x="1048588" y="183133"/>
                  </a:lnTo>
                  <a:lnTo>
                    <a:pt x="1048588" y="92125"/>
                  </a:lnTo>
                  <a:lnTo>
                    <a:pt x="1044923" y="72497"/>
                  </a:lnTo>
                  <a:lnTo>
                    <a:pt x="1043086" y="70015"/>
                  </a:lnTo>
                  <a:close/>
                </a:path>
                <a:path w="1049020" h="187959">
                  <a:moveTo>
                    <a:pt x="996378" y="46951"/>
                  </a:moveTo>
                  <a:lnTo>
                    <a:pt x="982395" y="48581"/>
                  </a:lnTo>
                  <a:lnTo>
                    <a:pt x="969787" y="53262"/>
                  </a:lnTo>
                  <a:lnTo>
                    <a:pt x="958995" y="60683"/>
                  </a:lnTo>
                  <a:lnTo>
                    <a:pt x="950455" y="70535"/>
                  </a:lnTo>
                  <a:lnTo>
                    <a:pt x="984443" y="70535"/>
                  </a:lnTo>
                  <a:lnTo>
                    <a:pt x="987272" y="70015"/>
                  </a:lnTo>
                  <a:lnTo>
                    <a:pt x="1043086" y="70015"/>
                  </a:lnTo>
                  <a:lnTo>
                    <a:pt x="1034465" y="58366"/>
                  </a:lnTo>
                  <a:lnTo>
                    <a:pt x="1018016" y="49820"/>
                  </a:lnTo>
                  <a:lnTo>
                    <a:pt x="996378" y="46951"/>
                  </a:lnTo>
                  <a:close/>
                </a:path>
              </a:pathLst>
            </a:custGeom>
            <a:solidFill>
              <a:srgbClr val="2A354C"/>
            </a:solidFill>
          </p:spPr>
          <p:txBody>
            <a:bodyPr wrap="square" lIns="0" tIns="0" rIns="0" bIns="0" rtlCol="0"/>
            <a:lstStyle/>
            <a:p>
              <a:endParaRPr>
                <a:latin typeface="Montserrat" panose="00000500000000000000" pitchFamily="2" charset="0"/>
              </a:endParaRPr>
            </a:p>
          </p:txBody>
        </p:sp>
      </p:grpSp>
    </p:spTree>
    <p:extLst>
      <p:ext uri="{BB962C8B-B14F-4D97-AF65-F5344CB8AC3E}">
        <p14:creationId xmlns:p14="http://schemas.microsoft.com/office/powerpoint/2010/main" val="597868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F9DE3-EE3B-CB4E-A4F3-4D8CDBA77A2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AB41E31-BFC2-9559-0E09-6EC2F6F2C8A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EB794959-04C2-640D-1268-2AE715D698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5CD09CD5-9DBD-27AD-BC5D-F5E86FEAB65C}"/>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BF75A3DE-BA10-B95D-BCA7-517E24153651}"/>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2245121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965F-D623-A517-3076-F1E2C5852E67}"/>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EBD45998-019B-D8E6-BAE6-CE0281714C78}"/>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F88E6F89-769E-4AC2-1DC4-BA941A82D44C}"/>
              </a:ext>
            </a:extLst>
          </p:cNvPr>
          <p:cNvSpPr>
            <a:spLocks noGrp="1"/>
          </p:cNvSpPr>
          <p:nvPr>
            <p:ph type="sldNum" sz="quarter" idx="11"/>
          </p:nvPr>
        </p:nvSpPr>
        <p:spPr/>
        <p:txBody>
          <a:bodyPr/>
          <a:lstStyle/>
          <a:p>
            <a:fld id="{E99D6286-9882-44A2-8896-5DF2107D801A}" type="slidenum">
              <a:rPr lang="en-GB" smtClean="0"/>
              <a:pPr/>
              <a:t>‹#›</a:t>
            </a:fld>
            <a:endParaRPr lang="en-GB" dirty="0"/>
          </a:p>
        </p:txBody>
      </p:sp>
    </p:spTree>
    <p:extLst>
      <p:ext uri="{BB962C8B-B14F-4D97-AF65-F5344CB8AC3E}">
        <p14:creationId xmlns:p14="http://schemas.microsoft.com/office/powerpoint/2010/main" val="318463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215CF-2485-56DB-0C82-EA69A6403CC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26C706-6501-A123-B5E5-D1AD198870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E0BAC7-1AD4-E4AD-CE3C-4A6D1ED3D5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654FD94-FB5C-B915-5194-BD43458087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A4730C-A6A0-A663-EC65-A163DBD392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1A66241D-0D6D-E949-55DB-1135303A34C4}"/>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27FA050D-E31C-44AE-604F-A2A944A3193F}"/>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65768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BCC5-7CFC-1CD4-64BE-719C74CA14D7}"/>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AAF14A38-F532-3764-3927-398256FBEC3A}"/>
              </a:ext>
            </a:extLst>
          </p:cNvPr>
          <p:cNvSpPr>
            <a:spLocks noGrp="1"/>
          </p:cNvSpPr>
          <p:nvPr>
            <p:ph type="ftr" sz="quarter" idx="11"/>
          </p:nvPr>
        </p:nvSpPr>
        <p:spPr>
          <a:xfrm>
            <a:off x="838200" y="6418911"/>
            <a:ext cx="94356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E4550B43-0669-13D2-77BA-18E7B14A0202}"/>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341384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F68DF3-F5D5-5BF3-A483-6B683E528F4E}"/>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A72F2273-E813-5B93-EA23-A819B26625A8}"/>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915572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6E29A-1F45-6F59-92BA-77EC0A210E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A15CD56-6F61-F863-8F50-A4F34F7DA901}"/>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B79EC0F-9D06-77DD-518E-C6177BF93E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39795C80-43DD-71F6-4C60-0E7FA6ADEF1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DFD00F0-AD9C-024D-EBF0-CF79517D0061}"/>
              </a:ext>
            </a:extLst>
          </p:cNvPr>
          <p:cNvSpPr>
            <a:spLocks noGrp="1"/>
          </p:cNvSpPr>
          <p:nvPr>
            <p:ph type="sldNum" sz="quarter" idx="12"/>
          </p:nvPr>
        </p:nvSpPr>
        <p:spPr/>
        <p:txBody>
          <a:bodyPr/>
          <a:lstStyle/>
          <a:p>
            <a:fld id="{449106D3-3BDD-41C2-AA0C-ED079578205C}" type="slidenum">
              <a:rPr lang="en-GB" smtClean="0"/>
              <a:t>‹#›</a:t>
            </a:fld>
            <a:endParaRPr lang="en-GB"/>
          </a:p>
        </p:txBody>
      </p:sp>
    </p:spTree>
    <p:extLst>
      <p:ext uri="{BB962C8B-B14F-4D97-AF65-F5344CB8AC3E}">
        <p14:creationId xmlns:p14="http://schemas.microsoft.com/office/powerpoint/2010/main" val="2758151717"/>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5" Target="../slideLayouts/slideLayout5.xml" Type="http://schemas.openxmlformats.org/officeDocument/2006/relationships/slideLayout" /><Relationship Id="rId10" Target="../theme/theme1.xml" Type="http://schemas.openxmlformats.org/officeDocument/2006/relationships/theme"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1E953-6CB8-4EAB-6221-DA79DE6BE690}"/>
              </a:ext>
            </a:extLst>
          </p:cNvPr>
          <p:cNvSpPr>
            <a:spLocks noGrp="1"/>
          </p:cNvSpPr>
          <p:nvPr>
            <p:ph type="title"/>
          </p:nvPr>
        </p:nvSpPr>
        <p:spPr>
          <a:xfrm>
            <a:off x="838200" y="365125"/>
            <a:ext cx="11121662" cy="1325563"/>
          </a:xfrm>
          <a:prstGeom prst="rect">
            <a:avLst/>
          </a:prstGeom>
        </p:spPr>
        <p:txBody>
          <a:bodyPr anchor="ctr" bIns="45720" lIns="91440" rIns="91440" rtlCol="0" tIns="45720" vert="horz">
            <a:normAutofit/>
          </a:bodyPr>
          <a:lstStyle/>
          <a:p>
            <a:r>
              <a:rPr dirty="0" lang="en-US"/>
              <a:t>Click to edit Master title style</a:t>
            </a:r>
            <a:endParaRPr dirty="0" lang="en-GB"/>
          </a:p>
        </p:txBody>
      </p:sp>
      <p:sp>
        <p:nvSpPr>
          <p:cNvPr id="3" name="Text Placeholder 2">
            <a:extLst>
              <a:ext uri="{FF2B5EF4-FFF2-40B4-BE49-F238E27FC236}">
                <a16:creationId xmlns:a16="http://schemas.microsoft.com/office/drawing/2014/main" id="{0E00D0FB-AFF8-8B19-5813-4EF09909D6AD}"/>
              </a:ext>
            </a:extLst>
          </p:cNvPr>
          <p:cNvSpPr>
            <a:spLocks noGrp="1"/>
          </p:cNvSpPr>
          <p:nvPr>
            <p:ph idx="1" type="body"/>
          </p:nvPr>
        </p:nvSpPr>
        <p:spPr>
          <a:xfrm>
            <a:off x="838199" y="1825625"/>
            <a:ext cx="11121663" cy="4351338"/>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endParaRPr dirty="0" lang="en-GB"/>
          </a:p>
        </p:txBody>
      </p:sp>
      <p:sp>
        <p:nvSpPr>
          <p:cNvPr id="5" name="Footer Placeholder 4">
            <a:extLst>
              <a:ext uri="{FF2B5EF4-FFF2-40B4-BE49-F238E27FC236}">
                <a16:creationId xmlns:a16="http://schemas.microsoft.com/office/drawing/2014/main" id="{D3EB6931-F56A-1E57-D29D-26ECA325AA89}"/>
              </a:ext>
            </a:extLst>
          </p:cNvPr>
          <p:cNvSpPr>
            <a:spLocks noGrp="1"/>
          </p:cNvSpPr>
          <p:nvPr>
            <p:ph idx="3" sz="quarter" type="ftr"/>
          </p:nvPr>
        </p:nvSpPr>
        <p:spPr>
          <a:xfrm>
            <a:off x="838199" y="6418911"/>
            <a:ext cx="9435659" cy="365125"/>
          </a:xfrm>
          <a:prstGeom prst="rect">
            <a:avLst/>
          </a:prstGeom>
        </p:spPr>
        <p:txBody>
          <a:bodyPr anchor="ctr" bIns="45720" lIns="91440" rIns="91440" rtlCol="0" tIns="45720" vert="horz"/>
          <a:lstStyle>
            <a:lvl1pPr algn="l">
              <a:defRPr sz="1050">
                <a:solidFill>
                  <a:schemeClr val="tx1">
                    <a:tint val="82000"/>
                  </a:schemeClr>
                </a:solidFill>
                <a:latin charset="0" panose="00000500000000000000" pitchFamily="2" typeface="Montserrat"/>
              </a:defRPr>
            </a:lvl1pPr>
          </a:lstStyle>
          <a:p>
            <a:endParaRPr lang="en-GB"/>
          </a:p>
        </p:txBody>
      </p:sp>
      <p:sp>
        <p:nvSpPr>
          <p:cNvPr id="6" name="Slide Number Placeholder 5">
            <a:extLst>
              <a:ext uri="{FF2B5EF4-FFF2-40B4-BE49-F238E27FC236}">
                <a16:creationId xmlns:a16="http://schemas.microsoft.com/office/drawing/2014/main" id="{9CD460FE-A988-3C85-9441-F1304A3EA97C}"/>
              </a:ext>
            </a:extLst>
          </p:cNvPr>
          <p:cNvSpPr>
            <a:spLocks noGrp="1"/>
          </p:cNvSpPr>
          <p:nvPr>
            <p:ph idx="4" sz="quarter" type="sldNum"/>
          </p:nvPr>
        </p:nvSpPr>
        <p:spPr>
          <a:xfrm>
            <a:off x="10317707" y="6411908"/>
            <a:ext cx="458944" cy="365125"/>
          </a:xfrm>
          <a:prstGeom prst="rect">
            <a:avLst/>
          </a:prstGeom>
        </p:spPr>
        <p:txBody>
          <a:bodyPr anchor="ctr" bIns="45720" lIns="91440" rIns="91440" rtlCol="0" tIns="45720" vert="horz"/>
          <a:lstStyle>
            <a:lvl1pPr algn="r">
              <a:defRPr sz="1200">
                <a:solidFill>
                  <a:schemeClr val="tx1">
                    <a:tint val="82000"/>
                  </a:schemeClr>
                </a:solidFill>
                <a:latin charset="0" panose="00000500000000000000" pitchFamily="2" typeface="Montserrat"/>
              </a:defRPr>
            </a:lvl1pPr>
          </a:lstStyle>
          <a:p>
            <a:fld id="{E99D6286-9882-44A2-8896-5DF2107D801A}" type="slidenum">
              <a:rPr lang="en-GB" smtClean="0"/>
              <a:pPr/>
              <a:t>‹#›</a:t>
            </a:fld>
            <a:endParaRPr dirty="0" lang="en-GB"/>
          </a:p>
        </p:txBody>
      </p:sp>
      <p:grpSp>
        <p:nvGrpSpPr>
          <p:cNvPr id="7" name="Group 6">
            <a:extLst>
              <a:ext uri="{FF2B5EF4-FFF2-40B4-BE49-F238E27FC236}">
                <a16:creationId xmlns:a16="http://schemas.microsoft.com/office/drawing/2014/main" id="{58959641-FD55-40B2-2E14-697C667BAC36}"/>
              </a:ext>
            </a:extLst>
          </p:cNvPr>
          <p:cNvGrpSpPr>
            <a:grpSpLocks noChangeAspect="1"/>
          </p:cNvGrpSpPr>
          <p:nvPr userDrawn="1"/>
        </p:nvGrpSpPr>
        <p:grpSpPr>
          <a:xfrm>
            <a:off x="10776651" y="6473885"/>
            <a:ext cx="1183212" cy="238333"/>
            <a:chOff x="10491420" y="6349301"/>
            <a:chExt cx="1479013" cy="297916"/>
          </a:xfrm>
        </p:grpSpPr>
        <p:sp>
          <p:nvSpPr>
            <p:cNvPr id="8" name="object 3">
              <a:extLst>
                <a:ext uri="{FF2B5EF4-FFF2-40B4-BE49-F238E27FC236}">
                  <a16:creationId xmlns:a16="http://schemas.microsoft.com/office/drawing/2014/main" id="{8DE19C25-1993-F28F-1566-A74C464F3567}"/>
                </a:ext>
              </a:extLst>
            </p:cNvPr>
            <p:cNvSpPr/>
            <p:nvPr userDrawn="1"/>
          </p:nvSpPr>
          <p:spPr>
            <a:xfrm>
              <a:off x="10686263" y="6349301"/>
              <a:ext cx="180340" cy="138430"/>
            </a:xfrm>
            <a:custGeom>
              <a:avLst/>
              <a:gdLst/>
              <a:ahLst/>
              <a:cxnLst/>
              <a:rect b="b" l="l" r="r" t="t"/>
              <a:pathLst>
                <a:path h="138429" w="180340">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9" name="object 4">
              <a:extLst>
                <a:ext uri="{FF2B5EF4-FFF2-40B4-BE49-F238E27FC236}">
                  <a16:creationId xmlns:a16="http://schemas.microsoft.com/office/drawing/2014/main" id="{E77C60A7-96CD-144F-1A4B-D71CD6505B3E}"/>
                </a:ext>
              </a:extLst>
            </p:cNvPr>
            <p:cNvSpPr/>
            <p:nvPr userDrawn="1"/>
          </p:nvSpPr>
          <p:spPr>
            <a:xfrm>
              <a:off x="10686263" y="6508787"/>
              <a:ext cx="180340" cy="138430"/>
            </a:xfrm>
            <a:custGeom>
              <a:avLst/>
              <a:gdLst/>
              <a:ahLst/>
              <a:cxnLst/>
              <a:rect b="b" l="l" r="r" t="t"/>
              <a:pathLst>
                <a:path h="138429" w="180340">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0" name="object 5">
              <a:extLst>
                <a:ext uri="{FF2B5EF4-FFF2-40B4-BE49-F238E27FC236}">
                  <a16:creationId xmlns:a16="http://schemas.microsoft.com/office/drawing/2014/main" id="{326DAD1A-906C-9590-59E3-F1FEE582174D}"/>
                </a:ext>
              </a:extLst>
            </p:cNvPr>
            <p:cNvSpPr/>
            <p:nvPr userDrawn="1"/>
          </p:nvSpPr>
          <p:spPr>
            <a:xfrm>
              <a:off x="10491420" y="6349301"/>
              <a:ext cx="180340" cy="138430"/>
            </a:xfrm>
            <a:custGeom>
              <a:avLst/>
              <a:gdLst/>
              <a:ahLst/>
              <a:cxnLst/>
              <a:rect b="b" l="l" r="r" t="t"/>
              <a:pathLst>
                <a:path h="138429" w="180340">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1" name="object 6">
              <a:extLst>
                <a:ext uri="{FF2B5EF4-FFF2-40B4-BE49-F238E27FC236}">
                  <a16:creationId xmlns:a16="http://schemas.microsoft.com/office/drawing/2014/main" id="{1467622B-84B7-6399-25A7-FAEF7C321E3A}"/>
                </a:ext>
              </a:extLst>
            </p:cNvPr>
            <p:cNvSpPr/>
            <p:nvPr userDrawn="1"/>
          </p:nvSpPr>
          <p:spPr>
            <a:xfrm>
              <a:off x="10491420" y="6508787"/>
              <a:ext cx="180340" cy="138430"/>
            </a:xfrm>
            <a:custGeom>
              <a:avLst/>
              <a:gdLst/>
              <a:ahLst/>
              <a:cxnLst/>
              <a:rect b="b" l="l" r="r" t="t"/>
              <a:pathLst>
                <a:path h="138429" w="180340">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2" name="object 7">
              <a:extLst>
                <a:ext uri="{FF2B5EF4-FFF2-40B4-BE49-F238E27FC236}">
                  <a16:creationId xmlns:a16="http://schemas.microsoft.com/office/drawing/2014/main" id="{07C726EA-D5AD-4E04-3AFA-7D915EB6BADE}"/>
                </a:ext>
              </a:extLst>
            </p:cNvPr>
            <p:cNvSpPr/>
            <p:nvPr userDrawn="1"/>
          </p:nvSpPr>
          <p:spPr>
            <a:xfrm>
              <a:off x="10921413" y="6406053"/>
              <a:ext cx="1049020" cy="187960"/>
            </a:xfrm>
            <a:custGeom>
              <a:avLst/>
              <a:gdLst/>
              <a:ahLst/>
              <a:cxnLst/>
              <a:rect b="b" l="l" r="r" t="t"/>
              <a:pathLst>
                <a:path h="187959" w="1049020">
                  <a:moveTo>
                    <a:pt x="95034" y="533"/>
                  </a:moveTo>
                  <a:lnTo>
                    <a:pt x="55094" y="7965"/>
                  </a:lnTo>
                  <a:lnTo>
                    <a:pt x="25214" y="28138"/>
                  </a:lnTo>
                  <a:lnTo>
                    <a:pt x="6485" y="57867"/>
                  </a:lnTo>
                  <a:lnTo>
                    <a:pt x="0" y="93967"/>
                  </a:lnTo>
                  <a:lnTo>
                    <a:pt x="6485" y="130074"/>
                  </a:lnTo>
                  <a:lnTo>
                    <a:pt x="25214" y="159807"/>
                  </a:lnTo>
                  <a:lnTo>
                    <a:pt x="55094" y="179981"/>
                  </a:lnTo>
                  <a:lnTo>
                    <a:pt x="95034" y="187413"/>
                  </a:lnTo>
                  <a:lnTo>
                    <a:pt x="128124" y="182138"/>
                  </a:lnTo>
                  <a:lnTo>
                    <a:pt x="154262" y="167327"/>
                  </a:lnTo>
                  <a:lnTo>
                    <a:pt x="158418" y="161950"/>
                  </a:lnTo>
                  <a:lnTo>
                    <a:pt x="95034" y="161950"/>
                  </a:lnTo>
                  <a:lnTo>
                    <a:pt x="67676" y="156141"/>
                  </a:lnTo>
                  <a:lnTo>
                    <a:pt x="48945" y="140793"/>
                  </a:lnTo>
                  <a:lnTo>
                    <a:pt x="38187" y="119028"/>
                  </a:lnTo>
                  <a:lnTo>
                    <a:pt x="34747" y="93967"/>
                  </a:lnTo>
                  <a:lnTo>
                    <a:pt x="38187" y="68896"/>
                  </a:lnTo>
                  <a:lnTo>
                    <a:pt x="48945" y="47137"/>
                  </a:lnTo>
                  <a:lnTo>
                    <a:pt x="67676" y="31800"/>
                  </a:lnTo>
                  <a:lnTo>
                    <a:pt x="95034" y="25996"/>
                  </a:lnTo>
                  <a:lnTo>
                    <a:pt x="161264" y="25996"/>
                  </a:lnTo>
                  <a:lnTo>
                    <a:pt x="152350" y="16678"/>
                  </a:lnTo>
                  <a:lnTo>
                    <a:pt x="126480" y="4754"/>
                  </a:lnTo>
                  <a:lnTo>
                    <a:pt x="95034" y="533"/>
                  </a:lnTo>
                  <a:close/>
                </a:path>
                <a:path h="187959" w="1049020">
                  <a:moveTo>
                    <a:pt x="179514" y="115188"/>
                  </a:moveTo>
                  <a:lnTo>
                    <a:pt x="145605" y="115188"/>
                  </a:lnTo>
                  <a:lnTo>
                    <a:pt x="140873" y="133473"/>
                  </a:lnTo>
                  <a:lnTo>
                    <a:pt x="130849" y="148328"/>
                  </a:lnTo>
                  <a:lnTo>
                    <a:pt x="115560" y="158303"/>
                  </a:lnTo>
                  <a:lnTo>
                    <a:pt x="95034" y="161950"/>
                  </a:lnTo>
                  <a:lnTo>
                    <a:pt x="158418" y="161950"/>
                  </a:lnTo>
                  <a:lnTo>
                    <a:pt x="171906" y="144503"/>
                  </a:lnTo>
                  <a:lnTo>
                    <a:pt x="179514" y="115188"/>
                  </a:lnTo>
                  <a:close/>
                </a:path>
                <a:path h="187959" w="1049020">
                  <a:moveTo>
                    <a:pt x="161264" y="25996"/>
                  </a:moveTo>
                  <a:lnTo>
                    <a:pt x="95034" y="25996"/>
                  </a:lnTo>
                  <a:lnTo>
                    <a:pt x="114130" y="28660"/>
                  </a:lnTo>
                  <a:lnTo>
                    <a:pt x="128411" y="36058"/>
                  </a:lnTo>
                  <a:lnTo>
                    <a:pt x="138369" y="47299"/>
                  </a:lnTo>
                  <a:lnTo>
                    <a:pt x="144500" y="61493"/>
                  </a:lnTo>
                  <a:lnTo>
                    <a:pt x="179235" y="61493"/>
                  </a:lnTo>
                  <a:lnTo>
                    <a:pt x="170613" y="35769"/>
                  </a:lnTo>
                  <a:lnTo>
                    <a:pt x="161264" y="25996"/>
                  </a:lnTo>
                  <a:close/>
                </a:path>
                <a:path h="187959" w="1049020">
                  <a:moveTo>
                    <a:pt x="318420" y="70015"/>
                  </a:moveTo>
                  <a:lnTo>
                    <a:pt x="261823" y="70015"/>
                  </a:lnTo>
                  <a:lnTo>
                    <a:pt x="272126" y="70692"/>
                  </a:lnTo>
                  <a:lnTo>
                    <a:pt x="282001" y="73317"/>
                  </a:lnTo>
                  <a:lnTo>
                    <a:pt x="289417" y="78780"/>
                  </a:lnTo>
                  <a:lnTo>
                    <a:pt x="292341" y="87972"/>
                  </a:lnTo>
                  <a:lnTo>
                    <a:pt x="288719" y="97608"/>
                  </a:lnTo>
                  <a:lnTo>
                    <a:pt x="278996" y="102341"/>
                  </a:lnTo>
                  <a:lnTo>
                    <a:pt x="264887" y="104576"/>
                  </a:lnTo>
                  <a:lnTo>
                    <a:pt x="248107" y="106718"/>
                  </a:lnTo>
                  <a:lnTo>
                    <a:pt x="227692" y="109711"/>
                  </a:lnTo>
                  <a:lnTo>
                    <a:pt x="209465" y="116017"/>
                  </a:lnTo>
                  <a:lnTo>
                    <a:pt x="196370" y="127995"/>
                  </a:lnTo>
                  <a:lnTo>
                    <a:pt x="191350" y="148005"/>
                  </a:lnTo>
                  <a:lnTo>
                    <a:pt x="195506" y="164995"/>
                  </a:lnTo>
                  <a:lnTo>
                    <a:pt x="206638" y="177099"/>
                  </a:lnTo>
                  <a:lnTo>
                    <a:pt x="222747" y="184344"/>
                  </a:lnTo>
                  <a:lnTo>
                    <a:pt x="241833" y="186753"/>
                  </a:lnTo>
                  <a:lnTo>
                    <a:pt x="255349" y="185813"/>
                  </a:lnTo>
                  <a:lnTo>
                    <a:pt x="269084" y="182897"/>
                  </a:lnTo>
                  <a:lnTo>
                    <a:pt x="281966" y="177864"/>
                  </a:lnTo>
                  <a:lnTo>
                    <a:pt x="292925" y="170573"/>
                  </a:lnTo>
                  <a:lnTo>
                    <a:pt x="338594" y="170573"/>
                  </a:lnTo>
                  <a:lnTo>
                    <a:pt x="338594" y="163639"/>
                  </a:lnTo>
                  <a:lnTo>
                    <a:pt x="253834" y="163639"/>
                  </a:lnTo>
                  <a:lnTo>
                    <a:pt x="244326" y="162839"/>
                  </a:lnTo>
                  <a:lnTo>
                    <a:pt x="234564" y="160097"/>
                  </a:lnTo>
                  <a:lnTo>
                    <a:pt x="226947" y="154900"/>
                  </a:lnTo>
                  <a:lnTo>
                    <a:pt x="223875" y="146735"/>
                  </a:lnTo>
                  <a:lnTo>
                    <a:pt x="226052" y="137082"/>
                  </a:lnTo>
                  <a:lnTo>
                    <a:pt x="271984" y="122034"/>
                  </a:lnTo>
                  <a:lnTo>
                    <a:pt x="281897" y="120121"/>
                  </a:lnTo>
                  <a:lnTo>
                    <a:pt x="290334" y="116712"/>
                  </a:lnTo>
                  <a:lnTo>
                    <a:pt x="322897" y="116712"/>
                  </a:lnTo>
                  <a:lnTo>
                    <a:pt x="322897" y="85407"/>
                  </a:lnTo>
                  <a:lnTo>
                    <a:pt x="318420" y="70015"/>
                  </a:lnTo>
                  <a:close/>
                </a:path>
                <a:path h="187959" w="1049020">
                  <a:moveTo>
                    <a:pt x="338594" y="170573"/>
                  </a:moveTo>
                  <a:lnTo>
                    <a:pt x="292925" y="170573"/>
                  </a:lnTo>
                  <a:lnTo>
                    <a:pt x="296074" y="178186"/>
                  </a:lnTo>
                  <a:lnTo>
                    <a:pt x="301507" y="183183"/>
                  </a:lnTo>
                  <a:lnTo>
                    <a:pt x="308916" y="185920"/>
                  </a:lnTo>
                  <a:lnTo>
                    <a:pt x="317995" y="186753"/>
                  </a:lnTo>
                  <a:lnTo>
                    <a:pt x="323443" y="186753"/>
                  </a:lnTo>
                  <a:lnTo>
                    <a:pt x="333705" y="184924"/>
                  </a:lnTo>
                  <a:lnTo>
                    <a:pt x="338594" y="183400"/>
                  </a:lnTo>
                  <a:lnTo>
                    <a:pt x="338594" y="170573"/>
                  </a:lnTo>
                  <a:close/>
                </a:path>
                <a:path h="187959" w="1049020">
                  <a:moveTo>
                    <a:pt x="322897" y="116712"/>
                  </a:moveTo>
                  <a:lnTo>
                    <a:pt x="290334" y="116712"/>
                  </a:lnTo>
                  <a:lnTo>
                    <a:pt x="290334" y="138506"/>
                  </a:lnTo>
                  <a:lnTo>
                    <a:pt x="286640" y="150223"/>
                  </a:lnTo>
                  <a:lnTo>
                    <a:pt x="277442" y="157997"/>
                  </a:lnTo>
                  <a:lnTo>
                    <a:pt x="265565" y="162309"/>
                  </a:lnTo>
                  <a:lnTo>
                    <a:pt x="253834" y="163639"/>
                  </a:lnTo>
                  <a:lnTo>
                    <a:pt x="324611" y="163639"/>
                  </a:lnTo>
                  <a:lnTo>
                    <a:pt x="322897" y="160858"/>
                  </a:lnTo>
                  <a:lnTo>
                    <a:pt x="322897" y="116712"/>
                  </a:lnTo>
                  <a:close/>
                </a:path>
                <a:path h="187959" w="1049020">
                  <a:moveTo>
                    <a:pt x="338594" y="163156"/>
                  </a:moveTo>
                  <a:lnTo>
                    <a:pt x="335140" y="163639"/>
                  </a:lnTo>
                  <a:lnTo>
                    <a:pt x="338594" y="163639"/>
                  </a:lnTo>
                  <a:lnTo>
                    <a:pt x="338594" y="163156"/>
                  </a:lnTo>
                  <a:close/>
                </a:path>
                <a:path h="187959" w="1049020">
                  <a:moveTo>
                    <a:pt x="263778" y="46951"/>
                  </a:moveTo>
                  <a:lnTo>
                    <a:pt x="239921" y="49043"/>
                  </a:lnTo>
                  <a:lnTo>
                    <a:pt x="218940" y="56207"/>
                  </a:lnTo>
                  <a:lnTo>
                    <a:pt x="203623" y="69776"/>
                  </a:lnTo>
                  <a:lnTo>
                    <a:pt x="196761" y="91084"/>
                  </a:lnTo>
                  <a:lnTo>
                    <a:pt x="229285" y="91084"/>
                  </a:lnTo>
                  <a:lnTo>
                    <a:pt x="232407" y="81737"/>
                  </a:lnTo>
                  <a:lnTo>
                    <a:pt x="239244" y="75168"/>
                  </a:lnTo>
                  <a:lnTo>
                    <a:pt x="249236" y="71289"/>
                  </a:lnTo>
                  <a:lnTo>
                    <a:pt x="261823" y="70015"/>
                  </a:lnTo>
                  <a:lnTo>
                    <a:pt x="318420" y="70015"/>
                  </a:lnTo>
                  <a:lnTo>
                    <a:pt x="317717" y="67600"/>
                  </a:lnTo>
                  <a:lnTo>
                    <a:pt x="304158" y="55692"/>
                  </a:lnTo>
                  <a:lnTo>
                    <a:pt x="285189" y="49027"/>
                  </a:lnTo>
                  <a:lnTo>
                    <a:pt x="263778" y="46951"/>
                  </a:lnTo>
                  <a:close/>
                </a:path>
                <a:path h="187959" w="1049020">
                  <a:moveTo>
                    <a:pt x="391642" y="50545"/>
                  </a:moveTo>
                  <a:lnTo>
                    <a:pt x="360857" y="50545"/>
                  </a:lnTo>
                  <a:lnTo>
                    <a:pt x="360857" y="183133"/>
                  </a:lnTo>
                  <a:lnTo>
                    <a:pt x="393395" y="183133"/>
                  </a:lnTo>
                  <a:lnTo>
                    <a:pt x="393395" y="104419"/>
                  </a:lnTo>
                  <a:lnTo>
                    <a:pt x="396062" y="89726"/>
                  </a:lnTo>
                  <a:lnTo>
                    <a:pt x="403193" y="78935"/>
                  </a:lnTo>
                  <a:lnTo>
                    <a:pt x="413476" y="72285"/>
                  </a:lnTo>
                  <a:lnTo>
                    <a:pt x="425602" y="70015"/>
                  </a:lnTo>
                  <a:lnTo>
                    <a:pt x="570821" y="70015"/>
                  </a:lnTo>
                  <a:lnTo>
                    <a:pt x="570092" y="68973"/>
                  </a:lnTo>
                  <a:lnTo>
                    <a:pt x="391642" y="68973"/>
                  </a:lnTo>
                  <a:lnTo>
                    <a:pt x="391642" y="50545"/>
                  </a:lnTo>
                  <a:close/>
                </a:path>
                <a:path h="187959" w="1049020">
                  <a:moveTo>
                    <a:pt x="515480" y="70015"/>
                  </a:moveTo>
                  <a:lnTo>
                    <a:pt x="425602" y="70015"/>
                  </a:lnTo>
                  <a:lnTo>
                    <a:pt x="437967" y="71827"/>
                  </a:lnTo>
                  <a:lnTo>
                    <a:pt x="445976" y="77176"/>
                  </a:lnTo>
                  <a:lnTo>
                    <a:pt x="450294" y="85933"/>
                  </a:lnTo>
                  <a:lnTo>
                    <a:pt x="451586" y="97967"/>
                  </a:lnTo>
                  <a:lnTo>
                    <a:pt x="451586" y="183133"/>
                  </a:lnTo>
                  <a:lnTo>
                    <a:pt x="484111" y="183133"/>
                  </a:lnTo>
                  <a:lnTo>
                    <a:pt x="484235" y="104419"/>
                  </a:lnTo>
                  <a:lnTo>
                    <a:pt x="485924" y="90481"/>
                  </a:lnTo>
                  <a:lnTo>
                    <a:pt x="491561" y="79349"/>
                  </a:lnTo>
                  <a:lnTo>
                    <a:pt x="501315" y="72408"/>
                  </a:lnTo>
                  <a:lnTo>
                    <a:pt x="515480" y="70015"/>
                  </a:lnTo>
                  <a:close/>
                </a:path>
                <a:path h="187959" w="1049020">
                  <a:moveTo>
                    <a:pt x="570821" y="70015"/>
                  </a:moveTo>
                  <a:lnTo>
                    <a:pt x="515480" y="70015"/>
                  </a:lnTo>
                  <a:lnTo>
                    <a:pt x="530389" y="72628"/>
                  </a:lnTo>
                  <a:lnTo>
                    <a:pt x="538437" y="79956"/>
                  </a:lnTo>
                  <a:lnTo>
                    <a:pt x="541724" y="91232"/>
                  </a:lnTo>
                  <a:lnTo>
                    <a:pt x="542298" y="104419"/>
                  </a:lnTo>
                  <a:lnTo>
                    <a:pt x="542353" y="183133"/>
                  </a:lnTo>
                  <a:lnTo>
                    <a:pt x="574827" y="183133"/>
                  </a:lnTo>
                  <a:lnTo>
                    <a:pt x="574769" y="91232"/>
                  </a:lnTo>
                  <a:lnTo>
                    <a:pt x="571489" y="70970"/>
                  </a:lnTo>
                  <a:lnTo>
                    <a:pt x="570821" y="70015"/>
                  </a:lnTo>
                  <a:close/>
                </a:path>
                <a:path h="187959" w="1049020">
                  <a:moveTo>
                    <a:pt x="437883" y="46951"/>
                  </a:moveTo>
                  <a:lnTo>
                    <a:pt x="422295" y="48556"/>
                  </a:lnTo>
                  <a:lnTo>
                    <a:pt x="410068" y="53066"/>
                  </a:lnTo>
                  <a:lnTo>
                    <a:pt x="400401" y="60024"/>
                  </a:lnTo>
                  <a:lnTo>
                    <a:pt x="392493" y="68973"/>
                  </a:lnTo>
                  <a:lnTo>
                    <a:pt x="479247" y="68973"/>
                  </a:lnTo>
                  <a:lnTo>
                    <a:pt x="472548" y="59151"/>
                  </a:lnTo>
                  <a:lnTo>
                    <a:pt x="462851" y="52290"/>
                  </a:lnTo>
                  <a:lnTo>
                    <a:pt x="451011" y="48265"/>
                  </a:lnTo>
                  <a:lnTo>
                    <a:pt x="437883" y="46951"/>
                  </a:lnTo>
                  <a:close/>
                </a:path>
                <a:path h="187959" w="1049020">
                  <a:moveTo>
                    <a:pt x="525475" y="46951"/>
                  </a:moveTo>
                  <a:lnTo>
                    <a:pt x="510765" y="48485"/>
                  </a:lnTo>
                  <a:lnTo>
                    <a:pt x="498417" y="52876"/>
                  </a:lnTo>
                  <a:lnTo>
                    <a:pt x="488041" y="59810"/>
                  </a:lnTo>
                  <a:lnTo>
                    <a:pt x="479247" y="68973"/>
                  </a:lnTo>
                  <a:lnTo>
                    <a:pt x="570092" y="68973"/>
                  </a:lnTo>
                  <a:lnTo>
                    <a:pt x="561814" y="57142"/>
                  </a:lnTo>
                  <a:lnTo>
                    <a:pt x="546307" y="49378"/>
                  </a:lnTo>
                  <a:lnTo>
                    <a:pt x="525475" y="46951"/>
                  </a:lnTo>
                  <a:close/>
                </a:path>
                <a:path h="187959" w="1049020">
                  <a:moveTo>
                    <a:pt x="656424" y="46951"/>
                  </a:moveTo>
                  <a:lnTo>
                    <a:pt x="632832" y="50985"/>
                  </a:lnTo>
                  <a:lnTo>
                    <a:pt x="612381" y="63455"/>
                  </a:lnTo>
                  <a:lnTo>
                    <a:pt x="597978" y="84917"/>
                  </a:lnTo>
                  <a:lnTo>
                    <a:pt x="592531" y="115925"/>
                  </a:lnTo>
                  <a:lnTo>
                    <a:pt x="596777" y="143773"/>
                  </a:lnTo>
                  <a:lnTo>
                    <a:pt x="609607" y="166255"/>
                  </a:lnTo>
                  <a:lnTo>
                    <a:pt x="631155" y="181280"/>
                  </a:lnTo>
                  <a:lnTo>
                    <a:pt x="661555" y="186753"/>
                  </a:lnTo>
                  <a:lnTo>
                    <a:pt x="675317" y="185513"/>
                  </a:lnTo>
                  <a:lnTo>
                    <a:pt x="688132" y="181649"/>
                  </a:lnTo>
                  <a:lnTo>
                    <a:pt x="699072" y="174950"/>
                  </a:lnTo>
                  <a:lnTo>
                    <a:pt x="707212" y="165201"/>
                  </a:lnTo>
                  <a:lnTo>
                    <a:pt x="738581" y="165201"/>
                  </a:lnTo>
                  <a:lnTo>
                    <a:pt x="738581" y="163639"/>
                  </a:lnTo>
                  <a:lnTo>
                    <a:pt x="665848" y="163639"/>
                  </a:lnTo>
                  <a:lnTo>
                    <a:pt x="647553" y="159756"/>
                  </a:lnTo>
                  <a:lnTo>
                    <a:pt x="634855" y="149502"/>
                  </a:lnTo>
                  <a:lnTo>
                    <a:pt x="627456" y="134969"/>
                  </a:lnTo>
                  <a:lnTo>
                    <a:pt x="625055" y="118249"/>
                  </a:lnTo>
                  <a:lnTo>
                    <a:pt x="627220" y="100651"/>
                  </a:lnTo>
                  <a:lnTo>
                    <a:pt x="634274" y="85188"/>
                  </a:lnTo>
                  <a:lnTo>
                    <a:pt x="647060" y="74197"/>
                  </a:lnTo>
                  <a:lnTo>
                    <a:pt x="666419" y="70015"/>
                  </a:lnTo>
                  <a:lnTo>
                    <a:pt x="738581" y="70015"/>
                  </a:lnTo>
                  <a:lnTo>
                    <a:pt x="738581" y="67729"/>
                  </a:lnTo>
                  <a:lnTo>
                    <a:pt x="705523" y="67729"/>
                  </a:lnTo>
                  <a:lnTo>
                    <a:pt x="696240" y="58315"/>
                  </a:lnTo>
                  <a:lnTo>
                    <a:pt x="684183" y="51858"/>
                  </a:lnTo>
                  <a:lnTo>
                    <a:pt x="670522" y="48142"/>
                  </a:lnTo>
                  <a:lnTo>
                    <a:pt x="656424" y="46951"/>
                  </a:lnTo>
                  <a:close/>
                </a:path>
                <a:path h="187959" w="1049020">
                  <a:moveTo>
                    <a:pt x="738581" y="165201"/>
                  </a:moveTo>
                  <a:lnTo>
                    <a:pt x="707783" y="165201"/>
                  </a:lnTo>
                  <a:lnTo>
                    <a:pt x="707783" y="183133"/>
                  </a:lnTo>
                  <a:lnTo>
                    <a:pt x="738581" y="183133"/>
                  </a:lnTo>
                  <a:lnTo>
                    <a:pt x="738581" y="165201"/>
                  </a:lnTo>
                  <a:close/>
                </a:path>
                <a:path h="187959" w="1049020">
                  <a:moveTo>
                    <a:pt x="738581" y="70015"/>
                  </a:moveTo>
                  <a:lnTo>
                    <a:pt x="666419" y="70015"/>
                  </a:lnTo>
                  <a:lnTo>
                    <a:pt x="683396" y="73198"/>
                  </a:lnTo>
                  <a:lnTo>
                    <a:pt x="696240" y="82396"/>
                  </a:lnTo>
                  <a:lnTo>
                    <a:pt x="704372" y="97077"/>
                  </a:lnTo>
                  <a:lnTo>
                    <a:pt x="707212" y="116712"/>
                  </a:lnTo>
                  <a:lnTo>
                    <a:pt x="704838" y="133775"/>
                  </a:lnTo>
                  <a:lnTo>
                    <a:pt x="697436" y="148824"/>
                  </a:lnTo>
                  <a:lnTo>
                    <a:pt x="684580" y="159550"/>
                  </a:lnTo>
                  <a:lnTo>
                    <a:pt x="665848" y="163639"/>
                  </a:lnTo>
                  <a:lnTo>
                    <a:pt x="738581" y="163639"/>
                  </a:lnTo>
                  <a:lnTo>
                    <a:pt x="738581" y="70015"/>
                  </a:lnTo>
                  <a:close/>
                </a:path>
                <a:path h="187959" w="1049020">
                  <a:moveTo>
                    <a:pt x="738581" y="0"/>
                  </a:moveTo>
                  <a:lnTo>
                    <a:pt x="706094" y="0"/>
                  </a:lnTo>
                  <a:lnTo>
                    <a:pt x="706094" y="67729"/>
                  </a:lnTo>
                  <a:lnTo>
                    <a:pt x="738581" y="67729"/>
                  </a:lnTo>
                  <a:lnTo>
                    <a:pt x="738581" y="0"/>
                  </a:lnTo>
                  <a:close/>
                </a:path>
                <a:path h="187959" w="1049020">
                  <a:moveTo>
                    <a:pt x="829487" y="46951"/>
                  </a:moveTo>
                  <a:lnTo>
                    <a:pt x="799788" y="52589"/>
                  </a:lnTo>
                  <a:lnTo>
                    <a:pt x="777319" y="67821"/>
                  </a:lnTo>
                  <a:lnTo>
                    <a:pt x="763093" y="90125"/>
                  </a:lnTo>
                  <a:lnTo>
                    <a:pt x="758126" y="116979"/>
                  </a:lnTo>
                  <a:lnTo>
                    <a:pt x="762906" y="145080"/>
                  </a:lnTo>
                  <a:lnTo>
                    <a:pt x="776890" y="167154"/>
                  </a:lnTo>
                  <a:lnTo>
                    <a:pt x="799542" y="181584"/>
                  </a:lnTo>
                  <a:lnTo>
                    <a:pt x="830325" y="186753"/>
                  </a:lnTo>
                  <a:lnTo>
                    <a:pt x="853354" y="183772"/>
                  </a:lnTo>
                  <a:lnTo>
                    <a:pt x="873132" y="175042"/>
                  </a:lnTo>
                  <a:lnTo>
                    <a:pt x="885264" y="163639"/>
                  </a:lnTo>
                  <a:lnTo>
                    <a:pt x="830325" y="163639"/>
                  </a:lnTo>
                  <a:lnTo>
                    <a:pt x="812703" y="160429"/>
                  </a:lnTo>
                  <a:lnTo>
                    <a:pt x="800334" y="151811"/>
                  </a:lnTo>
                  <a:lnTo>
                    <a:pt x="793042" y="139298"/>
                  </a:lnTo>
                  <a:lnTo>
                    <a:pt x="790651" y="124409"/>
                  </a:lnTo>
                  <a:lnTo>
                    <a:pt x="899096" y="124409"/>
                  </a:lnTo>
                  <a:lnTo>
                    <a:pt x="897736" y="105155"/>
                  </a:lnTo>
                  <a:lnTo>
                    <a:pt x="790651" y="105155"/>
                  </a:lnTo>
                  <a:lnTo>
                    <a:pt x="793929" y="91333"/>
                  </a:lnTo>
                  <a:lnTo>
                    <a:pt x="801954" y="80179"/>
                  </a:lnTo>
                  <a:lnTo>
                    <a:pt x="814036" y="72728"/>
                  </a:lnTo>
                  <a:lnTo>
                    <a:pt x="829487" y="70015"/>
                  </a:lnTo>
                  <a:lnTo>
                    <a:pt x="882773" y="70015"/>
                  </a:lnTo>
                  <a:lnTo>
                    <a:pt x="860745" y="53461"/>
                  </a:lnTo>
                  <a:lnTo>
                    <a:pt x="829487" y="46951"/>
                  </a:lnTo>
                  <a:close/>
                </a:path>
                <a:path h="187959" w="1049020">
                  <a:moveTo>
                    <a:pt x="897089" y="141604"/>
                  </a:moveTo>
                  <a:lnTo>
                    <a:pt x="866305" y="141604"/>
                  </a:lnTo>
                  <a:lnTo>
                    <a:pt x="860920" y="151209"/>
                  </a:lnTo>
                  <a:lnTo>
                    <a:pt x="853235" y="158099"/>
                  </a:lnTo>
                  <a:lnTo>
                    <a:pt x="843089" y="162250"/>
                  </a:lnTo>
                  <a:lnTo>
                    <a:pt x="830325" y="163639"/>
                  </a:lnTo>
                  <a:lnTo>
                    <a:pt x="885264" y="163639"/>
                  </a:lnTo>
                  <a:lnTo>
                    <a:pt x="888199" y="160880"/>
                  </a:lnTo>
                  <a:lnTo>
                    <a:pt x="897089" y="141604"/>
                  </a:lnTo>
                  <a:close/>
                </a:path>
                <a:path h="187959" w="1049020">
                  <a:moveTo>
                    <a:pt x="882773" y="70015"/>
                  </a:moveTo>
                  <a:lnTo>
                    <a:pt x="829487" y="70015"/>
                  </a:lnTo>
                  <a:lnTo>
                    <a:pt x="844404" y="72907"/>
                  </a:lnTo>
                  <a:lnTo>
                    <a:pt x="855859" y="80656"/>
                  </a:lnTo>
                  <a:lnTo>
                    <a:pt x="863399" y="91869"/>
                  </a:lnTo>
                  <a:lnTo>
                    <a:pt x="866571" y="105155"/>
                  </a:lnTo>
                  <a:lnTo>
                    <a:pt x="897736" y="105155"/>
                  </a:lnTo>
                  <a:lnTo>
                    <a:pt x="897056" y="95525"/>
                  </a:lnTo>
                  <a:lnTo>
                    <a:pt x="883770" y="70764"/>
                  </a:lnTo>
                  <a:lnTo>
                    <a:pt x="882773" y="70015"/>
                  </a:lnTo>
                  <a:close/>
                </a:path>
                <a:path h="187959" w="1049020">
                  <a:moveTo>
                    <a:pt x="949871" y="50545"/>
                  </a:moveTo>
                  <a:lnTo>
                    <a:pt x="919035" y="50545"/>
                  </a:lnTo>
                  <a:lnTo>
                    <a:pt x="919035" y="183133"/>
                  </a:lnTo>
                  <a:lnTo>
                    <a:pt x="951572" y="183133"/>
                  </a:lnTo>
                  <a:lnTo>
                    <a:pt x="951572" y="104927"/>
                  </a:lnTo>
                  <a:lnTo>
                    <a:pt x="954102" y="91237"/>
                  </a:lnTo>
                  <a:lnTo>
                    <a:pt x="961293" y="80151"/>
                  </a:lnTo>
                  <a:lnTo>
                    <a:pt x="972548" y="72725"/>
                  </a:lnTo>
                  <a:lnTo>
                    <a:pt x="984443" y="70535"/>
                  </a:lnTo>
                  <a:lnTo>
                    <a:pt x="950455" y="70535"/>
                  </a:lnTo>
                  <a:lnTo>
                    <a:pt x="949871" y="70015"/>
                  </a:lnTo>
                  <a:lnTo>
                    <a:pt x="949871" y="50545"/>
                  </a:lnTo>
                  <a:close/>
                </a:path>
                <a:path h="187959" w="1049020">
                  <a:moveTo>
                    <a:pt x="1043086" y="70015"/>
                  </a:moveTo>
                  <a:lnTo>
                    <a:pt x="987272" y="70015"/>
                  </a:lnTo>
                  <a:lnTo>
                    <a:pt x="999754" y="71744"/>
                  </a:lnTo>
                  <a:lnTo>
                    <a:pt x="1008629" y="77104"/>
                  </a:lnTo>
                  <a:lnTo>
                    <a:pt x="1014020" y="86356"/>
                  </a:lnTo>
                  <a:lnTo>
                    <a:pt x="1016050" y="99758"/>
                  </a:lnTo>
                  <a:lnTo>
                    <a:pt x="1016050" y="183133"/>
                  </a:lnTo>
                  <a:lnTo>
                    <a:pt x="1048588" y="183133"/>
                  </a:lnTo>
                  <a:lnTo>
                    <a:pt x="1048588" y="92125"/>
                  </a:lnTo>
                  <a:lnTo>
                    <a:pt x="1044923" y="72497"/>
                  </a:lnTo>
                  <a:lnTo>
                    <a:pt x="1043086" y="70015"/>
                  </a:lnTo>
                  <a:close/>
                </a:path>
                <a:path h="187959" w="1049020">
                  <a:moveTo>
                    <a:pt x="996378" y="46951"/>
                  </a:moveTo>
                  <a:lnTo>
                    <a:pt x="982395" y="48581"/>
                  </a:lnTo>
                  <a:lnTo>
                    <a:pt x="969787" y="53262"/>
                  </a:lnTo>
                  <a:lnTo>
                    <a:pt x="958995" y="60683"/>
                  </a:lnTo>
                  <a:lnTo>
                    <a:pt x="950455" y="70535"/>
                  </a:lnTo>
                  <a:lnTo>
                    <a:pt x="984443" y="70535"/>
                  </a:lnTo>
                  <a:lnTo>
                    <a:pt x="987272" y="70015"/>
                  </a:lnTo>
                  <a:lnTo>
                    <a:pt x="1043086" y="70015"/>
                  </a:lnTo>
                  <a:lnTo>
                    <a:pt x="1034465" y="58366"/>
                  </a:lnTo>
                  <a:lnTo>
                    <a:pt x="1018016" y="49820"/>
                  </a:lnTo>
                  <a:lnTo>
                    <a:pt x="996378" y="46951"/>
                  </a:lnTo>
                  <a:close/>
                </a:path>
              </a:pathLst>
            </a:custGeom>
            <a:solidFill>
              <a:srgbClr val="2A354C"/>
            </a:solidFill>
          </p:spPr>
          <p:txBody>
            <a:bodyPr bIns="0" lIns="0" rIns="0" rtlCol="0" tIns="0" wrap="square"/>
            <a:lstStyle/>
            <a:p>
              <a:endParaRPr>
                <a:latin charset="0" panose="00000500000000000000" pitchFamily="2" typeface="Montserrat"/>
              </a:endParaRPr>
            </a:p>
          </p:txBody>
        </p:sp>
      </p:grpSp>
    </p:spTree>
    <p:extLst>
      <p:ext uri="{BB962C8B-B14F-4D97-AF65-F5344CB8AC3E}">
        <p14:creationId xmlns:p14="http://schemas.microsoft.com/office/powerpoint/2010/main" val="1318983044"/>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62" r:id="rId3"/>
    <p:sldLayoutId id="2147483652" r:id="rId4"/>
    <p:sldLayoutId id="2147483660" r:id="rId5"/>
    <p:sldLayoutId id="2147483653" r:id="rId6"/>
    <p:sldLayoutId id="2147483654" r:id="rId7"/>
    <p:sldLayoutId id="2147483655" r:id="rId8"/>
    <p:sldLayoutId id="2147483663" r:id="rId9"/>
  </p:sldLayoutIdLst>
  <p:hf ftr="0" hdr="0" sldNum="0"/>
  <p:txStyles>
    <p:titleStyle>
      <a:lvl1pPr algn="l" defTabSz="914400" eaLnBrk="1" hangingPunct="1" latinLnBrk="0" rtl="0">
        <a:lnSpc>
          <a:spcPct val="90000"/>
        </a:lnSpc>
        <a:spcBef>
          <a:spcPct val="0"/>
        </a:spcBef>
        <a:buNone/>
        <a:defRPr b="1" kern="1200" sz="2800">
          <a:solidFill>
            <a:schemeClr val="tx1"/>
          </a:solidFill>
          <a:latin charset="0" panose="00000500000000000000" pitchFamily="2" typeface="Montserrat"/>
          <a:ea typeface="+mj-ea"/>
          <a:cs typeface="+mj-cs"/>
        </a:defRPr>
      </a:lvl1pPr>
    </p:titleStyle>
    <p:bodyStyle>
      <a:lvl1pPr algn="l" defTabSz="914400" eaLnBrk="1" hangingPunct="1" indent="-228600" latinLnBrk="0" marL="228600" rtl="0">
        <a:lnSpc>
          <a:spcPct val="90000"/>
        </a:lnSpc>
        <a:spcBef>
          <a:spcPts val="1000"/>
        </a:spcBef>
        <a:buFont charset="0" panose="020B0604020202020204" pitchFamily="34" typeface="Arial"/>
        <a:buChar char="•"/>
        <a:defRPr kern="1200" sz="1600">
          <a:solidFill>
            <a:schemeClr val="tx1"/>
          </a:solidFill>
          <a:latin charset="0" panose="00000500000000000000" pitchFamily="2" typeface="Montserrat"/>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1400">
          <a:solidFill>
            <a:schemeClr val="tx1"/>
          </a:solidFill>
          <a:latin charset="0" panose="00000500000000000000" pitchFamily="2" typeface="Montserra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1200">
          <a:solidFill>
            <a:schemeClr val="tx1"/>
          </a:solidFill>
          <a:latin charset="0" panose="00000500000000000000" pitchFamily="2" typeface="Montserra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100">
          <a:solidFill>
            <a:schemeClr val="tx1"/>
          </a:solidFill>
          <a:latin charset="0" panose="00000500000000000000" pitchFamily="2" typeface="Montserra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100">
          <a:solidFill>
            <a:schemeClr val="tx1"/>
          </a:solidFill>
          <a:latin charset="0" panose="00000500000000000000" pitchFamily="2" typeface="Montserra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p:bodyStyle>
    <p:otherStyle>
      <a:defPPr>
        <a:defRPr lang="en-US"/>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9.png" /></Relationships>
</file>

<file path=ppt/slides/_rels/slide11.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0.png" /></Relationships>
</file>

<file path=ppt/slides/_rels/slide12.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1.png" /></Relationships>
</file>

<file path=ppt/slides/_rels/slide13.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2.png" /></Relationships>
</file>

<file path=ppt/slides/_rels/slide14.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3.png" /></Relationships>
</file>

<file path=ppt/slides/_rels/slide15.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4.png" /></Relationships>
</file>

<file path=ppt/slides/_rels/slide16.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5.png" /></Relationships>
</file>

<file path=ppt/slides/_rels/slide17.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6.png" /></Relationships>
</file>

<file path=ppt/slides/_rels/slide18.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7.png" /></Relationships>
</file>

<file path=ppt/slides/_rels/slide19.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8.png"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slide" Target="slide3.xml" /><Relationship Id="rId3" Type="http://schemas.openxmlformats.org/officeDocument/2006/relationships/slide" Target="slide4.xml" /><Relationship Id="rId4" Type="http://schemas.openxmlformats.org/officeDocument/2006/relationships/slide" Target="slide34.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9.png" /></Relationships>
</file>

<file path=ppt/slides/_rels/slide21.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0.png" /></Relationships>
</file>

<file path=ppt/slides/_rels/slide22.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1.png" /></Relationships>
</file>

<file path=ppt/slides/_rels/slide23.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2.png" /></Relationships>
</file>

<file path=ppt/slides/_rels/slide24.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3.png" /></Relationships>
</file>

<file path=ppt/slides/_rels/slide25.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4.png" /></Relationships>
</file>

<file path=ppt/slides/_rels/slide26.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5.png" /></Relationships>
</file>

<file path=ppt/slides/_rels/slide27.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6.png" /></Relationships>
</file>

<file path=ppt/slides/_rels/slide28.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7.png" /></Relationships>
</file>

<file path=ppt/slides/_rels/slide29.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8.png"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9.png" /></Relationships>
</file>

<file path=ppt/slides/_rels/slide31.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30.png" /></Relationships>
</file>

<file path=ppt/slides/_rels/slide32.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31.png" /></Relationships>
</file>

<file path=ppt/slides/_rels/slide3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Relationships xmlns="http://schemas.openxmlformats.org/package/2006/relationships"><Relationship Id="rId1" Type="http://schemas.openxmlformats.org/officeDocument/2006/relationships/slideLayout" Target="../slideLayouts/slideLayout9.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3.png" /></Relationships>
</file>

<file path=ppt/slides/_rels/slide5.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4.png" /></Relationships>
</file>

<file path=ppt/slides/_rels/slide6.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5.png" /></Relationships>
</file>

<file path=ppt/slides/_rels/slide7.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6.png" /></Relationships>
</file>

<file path=ppt/slides/_rels/slide8.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7.png" /></Relationships>
</file>

<file path=ppt/slides/_rels/slide9.xml.rels><?xml version="1.0" encoding="UTF-8"?><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8.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33200-7215-DC79-06B6-34B0D7C27BE8}"/>
              </a:ext>
            </a:extLst>
          </p:cNvPr>
          <p:cNvSpPr>
            <a:spLocks noGrp="1"/>
          </p:cNvSpPr>
          <p:nvPr>
            <p:ph type="ctrTitle"/>
          </p:nvPr>
        </p:nvSpPr>
        <p:spPr>
          <a:xfrm>
            <a:off x="917713" y="2242515"/>
            <a:ext cx="7460974" cy="1325563"/>
          </a:xfrm>
        </p:spPr>
        <p:txBody>
          <a:bodyPr/>
          <a:lstStyle/>
          <a:p>
            <a:pPr lvl="0" indent="0" marL="0">
              <a:buNone/>
            </a:pPr>
            <a:r>
              <a:rPr/>
              <a:t>Local Data</a:t>
            </a:r>
          </a:p>
        </p:txBody>
      </p:sp>
      <p:sp>
        <p:nvSpPr>
          <p:cNvPr id="5" name="Date Placeholder 3">
            <a:extLst>
              <a:ext uri="{FF2B5EF4-FFF2-40B4-BE49-F238E27FC236}">
                <a16:creationId xmlns:a16="http://schemas.microsoft.com/office/drawing/2014/main" id="{42EDB735-F79F-84B9-8799-546EA61D6235}"/>
              </a:ext>
            </a:extLst>
          </p:cNvPr>
          <p:cNvSpPr>
            <a:spLocks noGrp="1"/>
          </p:cNvSpPr>
          <p:nvPr>
            <p:ph idx="10" sz="half" type="dt"/>
          </p:nvPr>
        </p:nvSpPr>
        <p:spPr>
          <a:xfrm>
            <a:off x="838200" y="6356350"/>
            <a:ext cx="2743200" cy="365125"/>
          </a:xfrm>
          <a:prstGeom prst="rect">
            <a:avLst/>
          </a:prstGeom>
        </p:spPr>
        <p:txBody>
          <a:bodyPr/>
          <a:lstStyle>
            <a:lvl1pPr>
              <a:defRPr/>
            </a:lvl1pPr>
          </a:lstStyle>
          <a:p>
            <a:fld id="{00CFDB79-E735-4FBE-927A-2D3B6EB77C66}" type="datetime1">
              <a:rPr lang="en-US" smtClean="0"/>
              <a:t>3/11/2025</a:t>
            </a:fld>
            <a:endParaRPr dirty="0" lang="en-GB"/>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Co-occurring conditions and prescribing (NCL, 2024/25)</a:t>
            </a:r>
          </a:p>
          <a:p>
            <a:pPr lvl="0" indent="0" marL="1270000">
              <a:buNone/>
            </a:pPr>
            <a:r>
              <a:rPr sz="2000" b="1"/>
              <a:t>Data Availability</a:t>
            </a:r>
          </a:p>
          <a:p>
            <a:pPr lvl="0" indent="0" marL="1270000">
              <a:buNone/>
            </a:pPr>
            <a:r>
              <a:rPr sz="2000"/>
              <a:t>At the time of writing, Camden-level primary care data were not available to Camden Public Health Intelligence due to ongoing migration of data to the Snowflake platform. Once these data become available, this section will be updated with a Camden-specific analysis including, where possible within statistical disclosure limitations, additional demographic breakdowns such as ethnicity and deprivation.</a:t>
            </a:r>
          </a:p>
          <a:p>
            <a:pPr lvl="0" indent="0" marL="1270000">
              <a:buNone/>
            </a:pPr>
            <a:r>
              <a:rPr sz="2000"/>
              <a:t>In the meantime, this section uses NHS England’s Health and Care of People with Learning Disabilities Experimental Statistics (2024/25). These statistics are derived from the same underlying primary care dataset but, as a public release, are only available at Sub-ICB Location level. As a result, findings are presented for North Central London rather than Camden and are limited to breakdowns by age and sex.</a:t>
            </a:r>
          </a:p>
          <a:p>
            <a:pPr lvl="0" indent="0" marL="0">
              <a:spcBef>
                <a:spcPts val="3000"/>
              </a:spcBef>
              <a:buNone/>
            </a:pPr>
            <a:r>
              <a:rPr b="1"/>
              <a:t>BMI</a:t>
            </a:r>
          </a:p>
          <a:p>
            <a:pPr lvl="0" indent="0" marL="0">
              <a:buNone/>
            </a:pPr>
            <a:r>
              <a:rPr/>
              <a:t>In 2024/25, 26.3% of people on the learning disability register in NCL were a healthy weight and 27.0% were obese. Females were significantly more likely to be obese than males (32.2% versus 23.8%) and significantly less likely to be a healthy weight (23.3% versus 28.2%). Underweight was more common in younger age bands, with 0 to 9 year olds showing 5.9% underweight and 26.1% healthy weight. Overweight and obesity were more concentrated in later age bands, but these rates fall in the oldest groups because reaching older ages implies a comparatively healthier underlying profile.</a:t>
            </a:r>
          </a:p>
          <a:p>
            <a:pPr lvl="0" indent="0" marL="0">
              <a:spcBef>
                <a:spcPts val="3000"/>
              </a:spcBef>
              <a:buNone/>
            </a:pPr>
            <a:r>
              <a:rPr b="1"/>
              <a:t>Overall</a:t>
            </a:r>
          </a:p>
        </p:txBody>
      </p:sp>
      <p:pic>
        <p:nvPicPr>
          <p:cNvPr descr="index_files/figure-pptx/unnamed-chunk-22-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By sex</a:t>
            </a:r>
          </a:p>
        </p:txBody>
      </p:sp>
      <p:pic>
        <p:nvPicPr>
          <p:cNvPr descr="index_files/figure-pptx/unnamed-chunk-23-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By age group</a:t>
            </a:r>
          </a:p>
        </p:txBody>
      </p:sp>
      <p:pic>
        <p:nvPicPr>
          <p:cNvPr descr="index_files/figure-pptx/unnamed-chunk-24-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Prescribing</a:t>
            </a:r>
          </a:p>
          <a:p>
            <a:pPr lvl="0" indent="0" marL="0">
              <a:buNone/>
            </a:pPr>
            <a:r>
              <a:rPr/>
              <a:t>In 2025, people with a learning disability are thought to be 15 times more likely to be prescribed an antipsychotic than the general population (NHS England, 2026). People should only be given psychotropic medication for the right reasons, in the lowest dose, for the shortest time, as side effects can impact on a person’s quality of life. For more information on the NHS England STOMP programme to stop over medication of people with a learning disability, more information can be found in the Literature Review chapter.</a:t>
            </a:r>
          </a:p>
          <a:p>
            <a:pPr lvl="0" indent="0" marL="0">
              <a:spcBef>
                <a:spcPts val="3000"/>
              </a:spcBef>
              <a:buNone/>
            </a:pPr>
            <a:r>
              <a:rPr b="1"/>
              <a:t>Overview</a:t>
            </a:r>
          </a:p>
        </p:txBody>
      </p:sp>
      <p:pic>
        <p:nvPicPr>
          <p:cNvPr descr="index_files/figure-pptx/unnamed-chunk-25-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Antipsychotic prescribing</a:t>
            </a:r>
          </a:p>
        </p:txBody>
      </p:sp>
      <p:pic>
        <p:nvPicPr>
          <p:cNvPr descr="index_files/figure-pptx/unnamed-chunk-26-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Benzodiazepine prescribing</a:t>
            </a:r>
          </a:p>
        </p:txBody>
      </p:sp>
      <p:pic>
        <p:nvPicPr>
          <p:cNvPr descr="index_files/figure-pptx/unnamed-chunk-27-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Antidepressants without depression diagnosis</a:t>
            </a:r>
          </a:p>
        </p:txBody>
      </p:sp>
      <p:pic>
        <p:nvPicPr>
          <p:cNvPr descr="index_files/figure-pptx/unnamed-chunk-28-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Antipsychotics without severe mental illness</a:t>
            </a:r>
          </a:p>
        </p:txBody>
      </p:sp>
      <p:pic>
        <p:nvPicPr>
          <p:cNvPr descr="index_files/figure-pptx/unnamed-chunk-29-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Prevalence of different conditions</a:t>
            </a:r>
          </a:p>
          <a:p>
            <a:pPr lvl="0" indent="0" marL="1270000">
              <a:buNone/>
            </a:pPr>
            <a:r>
              <a:rPr sz="2000" b="1"/>
              <a:t>Interpret with caution</a:t>
            </a:r>
          </a:p>
          <a:p>
            <a:pPr lvl="0" indent="0" marL="1270000">
              <a:buNone/>
            </a:pPr>
            <a:r>
              <a:rPr sz="2000"/>
              <a:t>These prevalence estimates are based on recorded diagnoses. People with a learning disability are more likely to receive annual health checks and ongoing monitoring, increasing the likelihood that conditions are identified and coded in health records. Higher recorded prevalence may therefore partly reflect more complete recording rather than solely a higher underlying prevalence. This caveat primarily applies when drawing comparisons between people with and without a learning disability.</a:t>
            </a:r>
          </a:p>
          <a:p>
            <a:pPr lvl="0" indent="0" marL="0">
              <a:spcBef>
                <a:spcPts val="3000"/>
              </a:spcBef>
              <a:buNone/>
            </a:pPr>
            <a:r>
              <a:rPr b="1"/>
              <a:t>Overview</a:t>
            </a:r>
          </a:p>
        </p:txBody>
      </p:sp>
      <p:pic>
        <p:nvPicPr>
          <p:cNvPr descr="index_files/figure-pptx/unnamed-chunk-30-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Asthma</a:t>
            </a:r>
          </a:p>
        </p:txBody>
      </p:sp>
      <p:pic>
        <p:nvPicPr>
          <p:cNvPr descr="index_files/figure-pptx/unnamed-chunk-31-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Table of contents</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a:r>
              <a:rPr>
                <a:hlinkClick r:id="rId2" action="ppaction://hlinksldjump"/>
              </a:rPr>
              <a:t>Demography</a:t>
            </a:r>
          </a:p>
          <a:p>
            <a:pPr lvl="0"/>
            <a:r>
              <a:rPr>
                <a:hlinkClick r:id="rId3" action="ppaction://hlinksldjump"/>
              </a:rPr>
              <a:t>Health</a:t>
            </a:r>
          </a:p>
          <a:p>
            <a:pPr lvl="0"/>
            <a:r>
              <a:rPr>
                <a:hlinkClick r:id="rId4" action="ppaction://hlinksldjump"/>
              </a:rPr>
              <a:t>Services</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Depression</a:t>
            </a:r>
          </a:p>
        </p:txBody>
      </p:sp>
      <p:pic>
        <p:nvPicPr>
          <p:cNvPr descr="index_files/figure-pptx/unnamed-chunk-32-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Epilepsy</a:t>
            </a:r>
          </a:p>
        </p:txBody>
      </p:sp>
      <p:pic>
        <p:nvPicPr>
          <p:cNvPr descr="index_files/figure-pptx/unnamed-chunk-33-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Severe mental illness</a:t>
            </a:r>
          </a:p>
        </p:txBody>
      </p:sp>
      <p:pic>
        <p:nvPicPr>
          <p:cNvPr descr="index_files/figure-pptx/unnamed-chunk-34-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Type 2 diabetes</a:t>
            </a:r>
          </a:p>
        </p:txBody>
      </p:sp>
      <p:pic>
        <p:nvPicPr>
          <p:cNvPr descr="index_files/figure-pptx/unnamed-chunk-35-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Autism</a:t>
            </a:r>
          </a:p>
        </p:txBody>
      </p:sp>
      <p:pic>
        <p:nvPicPr>
          <p:cNvPr descr="index_files/figure-pptx/unnamed-chunk-36-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GORD</a:t>
            </a:r>
          </a:p>
        </p:txBody>
      </p:sp>
      <p:pic>
        <p:nvPicPr>
          <p:cNvPr descr="index_files/figure-pptx/unnamed-chunk-37-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Dysphagia</a:t>
            </a:r>
          </a:p>
        </p:txBody>
      </p:sp>
      <p:pic>
        <p:nvPicPr>
          <p:cNvPr descr="index_files/figure-pptx/unnamed-chunk-38-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Constipation</a:t>
            </a:r>
          </a:p>
        </p:txBody>
      </p:sp>
      <p:pic>
        <p:nvPicPr>
          <p:cNvPr descr="index_files/figure-pptx/unnamed-chunk-39-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Down syndrome</a:t>
            </a:r>
          </a:p>
        </p:txBody>
      </p:sp>
      <p:pic>
        <p:nvPicPr>
          <p:cNvPr descr="index_files/figure-pptx/unnamed-chunk-40-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Hospital admissions</a:t>
            </a:r>
          </a:p>
          <a:p>
            <a:pPr lvl="0" indent="0" marL="1270000">
              <a:buNone/>
            </a:pPr>
            <a:r>
              <a:rPr sz="2000" b="1"/>
              <a:t>Technical Note</a:t>
            </a:r>
          </a:p>
          <a:p>
            <a:pPr lvl="0" indent="0" marL="1270000">
              <a:buNone/>
            </a:pPr>
            <a:r>
              <a:rPr sz="2000"/>
              <a:t>Learning disability status is often incompletely coded in Hospital Episode Statistics. To improve case identification, this analysis applies the Zylbersztejn et al. approach using three code groups in a hierarchy:</a:t>
            </a:r>
          </a:p>
          <a:p>
            <a:pPr lvl="0" indent="-457200" marL="457200">
              <a:buAutoNum type="arabicPeriod"/>
            </a:pPr>
            <a:r>
              <a:rPr sz="2000"/>
              <a:t>Core learning disability diagnoses,</a:t>
            </a:r>
          </a:p>
          <a:p>
            <a:pPr lvl="0" indent="-457200" marL="457200">
              <a:buAutoNum type="arabicPeriod"/>
            </a:pPr>
            <a:r>
              <a:rPr sz="2000"/>
              <a:t>High-risk underlying conditions, and</a:t>
            </a:r>
          </a:p>
          <a:p>
            <a:pPr lvl="0" indent="-457200" marL="457200">
              <a:buAutoNum type="arabicPeriod"/>
            </a:pPr>
            <a:r>
              <a:rPr sz="2000"/>
              <a:t>Associated underlying conditions</a:t>
            </a:r>
          </a:p>
          <a:p>
            <a:pPr lvl="0" indent="0" marL="1270000">
              <a:buNone/>
            </a:pPr>
            <a:r>
              <a:rPr sz="2000"/>
              <a:t>Admissions with no match in these groups are classified as non-learning-disability admissions.</a:t>
            </a:r>
          </a:p>
          <a:p>
            <a:pPr lvl="0" indent="0" marL="1270000">
              <a:buNone/>
            </a:pPr>
            <a:r>
              <a:rPr sz="2000"/>
              <a:t>The original code list was developed for children and young people, and defines:</a:t>
            </a:r>
          </a:p>
          <a:p>
            <a:pPr lvl="0" indent="-457200" marL="457200">
              <a:buAutoNum type="arabicPeriod"/>
            </a:pPr>
            <a:r>
              <a:rPr sz="2000"/>
              <a:t>Core: ICD-10 F7 learning disability codes.</a:t>
            </a:r>
          </a:p>
          <a:p>
            <a:pPr lvl="0" indent="-457200" marL="457200">
              <a:buAutoNum type="arabicPeriod"/>
            </a:pPr>
            <a:r>
              <a:rPr sz="2000"/>
              <a:t>High-risk: conditions where most people are likely to have a learning disability.</a:t>
            </a:r>
          </a:p>
          <a:p>
            <a:pPr lvl="0" indent="-457200" marL="457200">
              <a:buAutoNum type="arabicPeriod"/>
            </a:pPr>
            <a:r>
              <a:rPr sz="2000"/>
              <a:t>Associated: conditions where a substantial minority are likely to have a learning disability.</a:t>
            </a:r>
          </a:p>
          <a:p>
            <a:pPr lvl="0" indent="0" marL="1270000">
              <a:buNone/>
            </a:pPr>
            <a:r>
              <a:rPr sz="2000"/>
              <a:t>Of 380 admissions identified among Camden residents over the last five years, 300 were identified using the expanded case-finding methodology rather than direct coding of a learning disability.</a:t>
            </a:r>
          </a:p>
          <a:p>
            <a:pPr lvl="0" indent="0" marL="1270000">
              <a:buNone/>
            </a:pPr>
            <a:r>
              <a:rPr sz="2000"/>
              <a:t>This suggests that direct learning-disability coding alone would miss a substantial share of relevant activity, so case-identification strategy materially affects interpretation of local acute-care patterns.</a:t>
            </a:r>
          </a:p>
          <a:p>
            <a:pPr lvl="0" indent="0" marL="1270000">
              <a:buNone/>
            </a:pPr>
          </a:p>
          <a:p>
            <a:pPr lvl="0" indent="0" marL="0">
              <a:buNone/>
            </a:pPr>
            <a:r>
              <a:rPr/>
              <a:t>This comparison asks whether admissions among people with learning disabilities are more likely to enter via an unplanned pathway (including day cases). Across 2019/20 to 2023/24 in Camden, 38.7% of admissions in the learning disability group were unplanned, compared with 33.0% in the non-learning-disability group. That corresponds to a relative difference of 17.1% (p = 0.00153).</a:t>
            </a:r>
          </a:p>
          <a:p>
            <a:pPr lvl="0" indent="0" marL="0">
              <a:spcBef>
                <a:spcPts val="3000"/>
              </a:spcBef>
              <a:buNone/>
            </a:pPr>
            <a:r>
              <a:rPr b="1"/>
              <a:t>Unplanned Overtime</a:t>
            </a:r>
          </a:p>
        </p:txBody>
      </p:sp>
      <p:pic>
        <p:nvPicPr>
          <p:cNvPr descr="index_files/figure-pptx/unnamed-chunk-42-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Demography</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spcBef>
                <a:spcPts val="3000"/>
              </a:spcBef>
              <a:buNone/>
            </a:pPr>
            <a:r>
              <a:rPr b="1"/>
              <a:t>Estimating the population</a:t>
            </a:r>
          </a:p>
          <a:p>
            <a:pPr lvl="0" indent="0" marL="0">
              <a:buNone/>
            </a:pPr>
            <a:r>
              <a:rPr/>
              <a:t>The most comprehensive identification data source of adults with a learning disability in England is the GP Learning Disability Register. The purpose of this register is to create a contact list to whom GPs can offer the free health checks to which they are entitled. According to this measure, </a:t>
            </a:r>
            <a:r>
              <a:rPr b="1"/>
              <a:t>0.35% (n = 810)</a:t>
            </a:r>
            <a:r>
              <a:rPr/>
              <a:t> </a:t>
            </a:r>
            <a:r>
              <a:rPr b="1"/>
              <a:t>of people registered with a Camden GP had a learning disability</a:t>
            </a:r>
            <a:r>
              <a:rPr/>
              <a:t>. This is significantly lower than the values for NCL sub-ICB (0.49%), London (0.46%) and England (0.59%).</a:t>
            </a:r>
          </a:p>
          <a:p>
            <a:pPr lvl="0" indent="0" marL="0">
              <a:buNone/>
            </a:pPr>
            <a:r>
              <a:rPr/>
              <a:t>Using the Learning Disability Register as a proxy to estimate prevalence should be done cautiously. Camden could have a similar underlying prevalence to the other geographies, but a smaller proportion of its learning disability population may be known to a GP and therefore recorded on a practice register.</a:t>
            </a:r>
          </a:p>
          <a:p>
            <a:pPr lvl="0" indent="0" marL="0">
              <a:buNone/>
            </a:pPr>
            <a:r>
              <a:rPr/>
              <a:t>Between 2017/18 and 2018/19, there was a significant increase in the proportion of the patient list in Camden on the Learning Disability Register. However, since then the figure has plateaued while the proportion in all other geographies have continued to increase. </a:t>
            </a:r>
            <a:r>
              <a:rPr b="1"/>
              <a:t>WHY?</a:t>
            </a:r>
          </a:p>
          <a:p>
            <a:pPr lvl="0" indent="0" marL="0">
              <a:buNone/>
            </a:pPr>
            <a:r>
              <a:rPr/>
              <a:t>An alternative estimate for current prevalence uses ethnicity and mortality data to estimate need. PANSI applies the latest ONS sub-national population projections (2025) and a methodology developed by Emerson and Hatton (2004), with prevalence base rates adjusted for ethnicity and mortality.</a:t>
            </a:r>
          </a:p>
          <a:p>
            <a:pPr lvl="0" indent="0" marL="0">
              <a:buNone/>
            </a:pPr>
            <a:r>
              <a:rPr/>
              <a:t>According to PANSI, there are 4,844 adults currently living in Camden who are predicted to have a learning disability. This is equivalent to 2.23% of the adult population, which is higher than the proportion estimated for North Central London (1.99%), London (1.96%) and England (1.90%).</a:t>
            </a:r>
          </a:p>
          <a:p>
            <a:pPr lvl="0" indent="0" marL="0">
              <a:buNone/>
            </a:pPr>
            <a:r>
              <a:rPr/>
              <a:t>This difference is driven largely by Camden’s younger population profile, because PANSI assigns higher prevalence to younger adult age groups. However, PANSI does not adjust for an area’s local ethnic composition, so it may under-represent need in areas with higher-than-average South Asian populations and over-represent need in areas with lower-than-average South Asian populations (Emerson et al., 1997).</a:t>
            </a:r>
          </a:p>
          <a:p>
            <a:pPr lvl="0" indent="0" marL="0">
              <a:spcBef>
                <a:spcPts val="3000"/>
              </a:spcBef>
              <a:buNone/>
            </a:pPr>
            <a:r>
              <a:rPr b="1"/>
              <a:t>QOF register prevalence</a:t>
            </a:r>
          </a:p>
          <a:p>
            <a:pPr lvl="0" indent="0" marL="0">
              <a:buNone/>
            </a:pPr>
          </a:p>
          <a:p>
            <a:pPr lvl="0" indent="0" marL="0">
              <a:spcBef>
                <a:spcPts val="3000"/>
              </a:spcBef>
              <a:buNone/>
            </a:pPr>
            <a:r>
              <a:rPr b="1"/>
              <a:t>PANSI estimated prevalence</a:t>
            </a:r>
          </a:p>
          <a:p>
            <a:pPr lvl="0" indent="0" marL="0">
              <a:buNone/>
            </a:pPr>
          </a:p>
          <a:p>
            <a:pPr lvl="0" indent="0" marL="0">
              <a:spcBef>
                <a:spcPts val="3000"/>
              </a:spcBef>
              <a:buNone/>
            </a:pPr>
            <a:r>
              <a:rPr b="1"/>
              <a:t>Projecting the population</a:t>
            </a:r>
          </a:p>
          <a:p>
            <a:pPr lvl="0" indent="0" marL="0">
              <a:buNone/>
            </a:pPr>
            <a:r>
              <a:rPr/>
              <a:t>PANSI projections suggest growth in the number of adults with a learning disability in Camden from </a:t>
            </a:r>
            <a:r>
              <a:rPr b="1"/>
              <a:t>4,844 in 2026</a:t>
            </a:r>
            <a:r>
              <a:rPr/>
              <a:t> to </a:t>
            </a:r>
            <a:r>
              <a:rPr b="1"/>
              <a:t>5,228 by 2045</a:t>
            </a:r>
            <a:r>
              <a:rPr/>
              <a:t>. In relative terms, Camden’s projected increase is </a:t>
            </a:r>
            <a:r>
              <a:rPr b="1"/>
              <a:t>7.9%</a:t>
            </a:r>
            <a:r>
              <a:rPr/>
              <a:t>.</a:t>
            </a:r>
          </a:p>
          <a:p>
            <a:pPr lvl="0" indent="0" marL="0">
              <a:buNone/>
            </a:pPr>
            <a:r>
              <a:rPr/>
              <a:t>These projections are based on national modelling assumptions and are useful for planning. They are </a:t>
            </a:r>
            <a:r>
              <a:rPr b="1"/>
              <a:t>not derived from a Camden-specific measured prevalence estimate</a:t>
            </a:r>
            <a:r>
              <a:rPr/>
              <a:t>, so they should be interpreted as scenario estimates rather than a direct measure of local underlying prevalence.</a:t>
            </a:r>
          </a:p>
          <a:p>
            <a:pPr lvl="0" indent="0" marL="0">
              <a:spcBef>
                <a:spcPts val="3000"/>
              </a:spcBef>
              <a:buNone/>
            </a:pPr>
            <a:r>
              <a:rPr b="1"/>
              <a:t>Camden total</a:t>
            </a:r>
          </a:p>
          <a:p>
            <a:pPr lvl="0" indent="0" marL="0">
              <a:buNone/>
            </a:pPr>
          </a:p>
          <a:p>
            <a:pPr lvl="0" indent="0" marL="0">
              <a:spcBef>
                <a:spcPts val="3000"/>
              </a:spcBef>
              <a:buNone/>
            </a:pPr>
            <a:r>
              <a:rPr b="1"/>
              <a:t>By age</a:t>
            </a:r>
          </a:p>
          <a:p>
            <a:pPr lvl="0" indent="0" marL="0">
              <a:buNone/>
            </a:pPr>
          </a:p>
          <a:p>
            <a:pPr lvl="0" indent="0" marL="0">
              <a:spcBef>
                <a:spcPts val="3000"/>
              </a:spcBef>
              <a:buNone/>
            </a:pPr>
            <a:r>
              <a:rPr b="1"/>
              <a:t>Indexed change by geography</a:t>
            </a:r>
          </a:p>
          <a:p>
            <a:pPr lvl="0" indent="0" marL="0">
              <a:buNone/>
            </a:pP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Unplanned Aggregate</a:t>
            </a:r>
          </a:p>
        </p:txBody>
      </p:sp>
      <p:pic>
        <p:nvPicPr>
          <p:cNvPr descr="index_files/figure-pptx/unnamed-chunk-43-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buNone/>
            </a:pPr>
            <a:r>
              <a:rPr/>
              <a:t>Epilepsy accounts for a higher share of admissions in the learning disability group (5.3%) than in the non-learning-disability group (0.3%), and respiratory infections are also more common (4.9% vs 2.3%). By contrast, non-specific symptoms/signs (6.8% vs 10.0%) and the broad ‘Other’ category (66.6% vs 71.0%) make up a smaller share of admissions in the learning disability group.</a:t>
            </a:r>
          </a:p>
          <a:p>
            <a:pPr lvl="0" indent="0" marL="0">
              <a:buNone/>
            </a:pPr>
            <a:r>
              <a:rPr/>
              <a:t>This distribution indicates where preventable or better-managed conditions may be contributing disproportionately to admissions in the learning disability group.</a:t>
            </a:r>
          </a:p>
        </p:txBody>
      </p:sp>
      <p:pic>
        <p:nvPicPr>
          <p:cNvPr descr="index_files/figure-pptx/unnamed-chunk-44-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buNone/>
            </a:pPr>
            <a:r>
              <a:rPr/>
              <a:t>The density curves show where admissions are most concentrated in each group. In this dataset, admissions of a week or more were 19.1% in the learning disability group and 11.9% in the non-learning-disability group. These admissions include planned and unplanned episodes, including day cases.</a:t>
            </a:r>
          </a:p>
          <a:p>
            <a:pPr lvl="0" indent="0" marL="1270000">
              <a:buNone/>
            </a:pPr>
            <a:r>
              <a:rPr sz="2000" b="1"/>
              <a:t>Technical Note</a:t>
            </a:r>
          </a:p>
          <a:p>
            <a:pPr lvl="0" indent="0" marL="1270000">
              <a:buNone/>
            </a:pPr>
            <a:r>
              <a:rPr sz="2000"/>
              <a:t>Length of stay is not a direct proxy for delayed discharge, but it can partly reflect discharge barriers alongside clinical complexity and care-process factors.</a:t>
            </a:r>
          </a:p>
        </p:txBody>
      </p:sp>
      <p:pic>
        <p:nvPicPr>
          <p:cNvPr descr="index_files/figure-pptx/unnamed-chunk-45-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spcBef>
                <a:spcPts val="3000"/>
              </a:spcBef>
              <a:buNone/>
            </a:pPr>
            <a:r>
              <a:rPr b="1"/>
              <a:t>Mortality</a:t>
            </a:r>
          </a:p>
          <a:p>
            <a:pPr lvl="0" indent="0" marL="0">
              <a:buNone/>
            </a:pPr>
            <a:r>
              <a:rPr/>
              <a:t>Mortality narrative to be added once NCL LeDeR report 2022/23 (most recently published) received.</a:t>
            </a:r>
          </a:p>
        </p:txBody>
      </p:sp>
    </p:spTree>
  </p:cSl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6E29A-1F45-6F59-92BA-77EC0A210ED3}"/>
              </a:ext>
            </a:extLst>
          </p:cNvPr>
          <p:cNvSpPr>
            <a:spLocks noGrp="1"/>
          </p:cNvSpPr>
          <p:nvPr>
            <p:ph type="title"/>
          </p:nvPr>
        </p:nvSpPr>
        <p:spPr>
          <a:xfrm>
            <a:off x="839788" y="457200"/>
            <a:ext cx="3932237" cy="1600200"/>
          </a:xfrm>
        </p:spPr>
        <p:txBody>
          <a:bodyPr/>
          <a:lstStyle/>
          <a:p>
            <a:pPr lvl="0" indent="0" marL="0">
              <a:buNone/>
            </a:pPr>
            <a:r>
              <a:rPr/>
              <a:t>Services</a:t>
            </a:r>
          </a:p>
        </p:txBody>
      </p:sp>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buNone/>
            </a:pPr>
            <a:r>
              <a:rPr/>
              <a:t>The CQC assessment highlighted a number of strengths relevant to adults with learning disabilities in Camden. The local authority has taken a strategic approach to developing accommodation and support options, with planning driven by an ambition to support people to move away from residential care and live more independently within the community. The refreshed Learning Disability Accommodation Strategic Framework (2024) reported that all 26 supported housing schemes for people with learning disabilities were subject to annual quality monitoring, with the proportion rated as requiring significant improvement (“Red”) falling from almost one-third of schemes in 2019 to 11.4%. The Council is also investing in future capacity, with 17 new supported housing units planned by 2027/28, alongside expansion of Shared Lives and other community-based support options.</a:t>
            </a:r>
          </a:p>
          <a:p>
            <a:pPr lvl="0" indent="0" marL="0">
              <a:buNone/>
            </a:pPr>
            <a:r>
              <a:rPr/>
              <a:t>The assessment found strong partnership working and governance arrangements across learning disability services. CQC noted clear accountability, quality assurance and information-sharing processes, including integrated working arrangements within the Camden Learning Disability Service (CLDS). Partnership working on learning disability accommodation and market management was identified as an example of effective collaboration, while co-produced services for adults with learning disabilities were recognised for supporting equality of experience and person-centred solutions. CQC also highlighted Camden’s strengths-based approach to prevention and early intervention, including the Living a Good Life - Opportunities Planning project, which helps people with learning disabilities identify and access meaningful opportunities, reducing or delaying the need for more intensive statutory support.</a:t>
            </a:r>
          </a:p>
          <a:p>
            <a:pPr lvl="0" indent="0" marL="0">
              <a:buNone/>
            </a:pPr>
            <a:r>
              <a:rPr/>
              <a:t>Particularly relevant to this Health Needs Assessment was the strong praise for transition arrangements between children’s and adult services. CQC identified effective communication and joint working between teams supporting young people with additional needs, highlighting the integrated 0-25 transition pathway spanning the Camden Young People’s Disability Service (CYPDS) and Camden Learning Disability Service (CLDS). The assessment described this as a notable example of successful partnership working between adult social care, children’s services and health partners, helping to ensure continuity of support as young people move into adulthood. This was cited as one of Camden’s key strengths and demonstrates a well-developed transition model for young people with learning disabilities.</a:t>
            </a:r>
          </a:p>
          <a:p>
            <a:pPr lvl="0" indent="0" marL="0">
              <a:spcBef>
                <a:spcPts val="3000"/>
              </a:spcBef>
              <a:buNone/>
            </a:pPr>
            <a:r>
              <a:rPr b="1"/>
              <a:t>CLDS</a:t>
            </a:r>
          </a:p>
          <a:p>
            <a:pPr lvl="0" indent="0" marL="0">
              <a:spcBef>
                <a:spcPts val="3000"/>
              </a:spcBef>
              <a:buNone/>
            </a:pPr>
            <a:r>
              <a:rPr b="1"/>
              <a:t>Demography, language, deprivation and residence</a:t>
            </a:r>
          </a:p>
          <a:p>
            <a:pPr lvl="0" indent="0" marL="0">
              <a:buNone/>
            </a:pPr>
            <a:r>
              <a:rPr/>
              <a:t>In 2026, the CLDS register includes 810 people, compared with 810 on the GP Learning Disability Register. These are not the same denominator populations: the GP register is a primary-care diagnostic register used for annual health check eligibility, while CLDS reflects people known to specialist local services. The similar headline counts provide a useful triangulation check rather than a direct one-to-one validation.</a:t>
            </a:r>
          </a:p>
          <a:p>
            <a:pPr lvl="0" indent="0" marL="0">
              <a:buNone/>
            </a:pPr>
            <a:r>
              <a:rPr/>
              <a:t>Across the current CLDS profile, the largest age group is 20-29 (26.5%). Sex distribution is Male 61.1% and Female 38.9%. The largest recorded ethnicity category is White (46.7%), and the most common recorded non-English primary language is English (65.2%), with unknown/not recorded language at 5.6%. By area, the largest IMD group is quintile 2 (36.2%), and most people live outside ncl borough (56.8%).</a:t>
            </a:r>
          </a:p>
          <a:p>
            <a:pPr lvl="0" indent="0" marL="0">
              <a:spcBef>
                <a:spcPts val="3000"/>
              </a:spcBef>
              <a:buNone/>
            </a:pPr>
            <a:r>
              <a:rPr b="1"/>
              <a:t>Number of individuals registered</a:t>
            </a:r>
          </a:p>
          <a:p>
            <a:pPr lvl="0" indent="0" marL="0">
              <a:buNone/>
            </a:pPr>
          </a:p>
          <a:p>
            <a:pPr lvl="0" indent="0" marL="0">
              <a:spcBef>
                <a:spcPts val="3000"/>
              </a:spcBef>
              <a:buNone/>
            </a:pPr>
            <a:r>
              <a:rPr b="1"/>
              <a:t>Age distribution</a:t>
            </a:r>
          </a:p>
          <a:p>
            <a:pPr lvl="0" indent="0" marL="0">
              <a:buNone/>
            </a:pPr>
          </a:p>
          <a:p>
            <a:pPr lvl="0" indent="0" marL="0">
              <a:spcBef>
                <a:spcPts val="3000"/>
              </a:spcBef>
              <a:buNone/>
            </a:pPr>
            <a:r>
              <a:rPr b="1"/>
              <a:t>Age over time</a:t>
            </a:r>
          </a:p>
          <a:p>
            <a:pPr lvl="0" indent="0" marL="0">
              <a:buNone/>
            </a:pPr>
          </a:p>
          <a:p>
            <a:pPr lvl="0" indent="0" marL="0">
              <a:spcBef>
                <a:spcPts val="3000"/>
              </a:spcBef>
              <a:buNone/>
            </a:pPr>
            <a:r>
              <a:rPr b="1"/>
              <a:t>Sex distribution</a:t>
            </a:r>
          </a:p>
          <a:p>
            <a:pPr lvl="0" indent="0" marL="0">
              <a:buNone/>
            </a:pPr>
          </a:p>
          <a:p>
            <a:pPr lvl="0" indent="0" marL="0">
              <a:spcBef>
                <a:spcPts val="3000"/>
              </a:spcBef>
              <a:buNone/>
            </a:pPr>
            <a:r>
              <a:rPr b="1"/>
              <a:t>Sex over time</a:t>
            </a:r>
          </a:p>
          <a:p>
            <a:pPr lvl="0" indent="0" marL="0">
              <a:buNone/>
            </a:pPr>
          </a:p>
          <a:p>
            <a:pPr lvl="0" indent="0" marL="0">
              <a:spcBef>
                <a:spcPts val="3000"/>
              </a:spcBef>
              <a:buNone/>
            </a:pPr>
            <a:r>
              <a:rPr b="1"/>
              <a:t>Ethnicity distribution</a:t>
            </a:r>
          </a:p>
          <a:p>
            <a:pPr lvl="0" indent="0" marL="0">
              <a:buNone/>
            </a:pPr>
          </a:p>
          <a:p>
            <a:pPr lvl="0" indent="0" marL="0">
              <a:spcBef>
                <a:spcPts val="3000"/>
              </a:spcBef>
              <a:buNone/>
            </a:pPr>
            <a:r>
              <a:rPr b="1"/>
              <a:t>Ethnicity over time</a:t>
            </a:r>
          </a:p>
          <a:p>
            <a:pPr lvl="0" indent="0" marL="0">
              <a:buNone/>
            </a:pPr>
          </a:p>
          <a:p>
            <a:pPr lvl="0" indent="0" marL="0">
              <a:spcBef>
                <a:spcPts val="3000"/>
              </a:spcBef>
              <a:buNone/>
            </a:pPr>
            <a:r>
              <a:rPr b="1"/>
              <a:t>Language</a:t>
            </a:r>
          </a:p>
          <a:p>
            <a:pPr lvl="0" indent="0" marL="0">
              <a:buNone/>
            </a:pPr>
          </a:p>
          <a:p>
            <a:pPr lvl="0" indent="0" marL="0">
              <a:spcBef>
                <a:spcPts val="3000"/>
              </a:spcBef>
              <a:buNone/>
            </a:pPr>
            <a:r>
              <a:rPr b="1"/>
              <a:t>IMD</a:t>
            </a:r>
          </a:p>
          <a:p>
            <a:pPr lvl="0" indent="0" marL="0">
              <a:buNone/>
            </a:pPr>
          </a:p>
          <a:p>
            <a:pPr lvl="0" indent="0" marL="0">
              <a:spcBef>
                <a:spcPts val="3000"/>
              </a:spcBef>
              <a:buNone/>
            </a:pPr>
            <a:r>
              <a:rPr b="1"/>
              <a:t>Where people live</a:t>
            </a:r>
          </a:p>
          <a:p>
            <a:pPr lvl="0" indent="0" marL="0">
              <a:buNone/>
            </a:pPr>
          </a:p>
          <a:p>
            <a:pPr lvl="0" indent="0" marL="0">
              <a:spcBef>
                <a:spcPts val="3000"/>
              </a:spcBef>
              <a:buNone/>
            </a:pPr>
            <a:r>
              <a:rPr b="1"/>
              <a:t>Learning disability severity and co-occurring conditions</a:t>
            </a:r>
          </a:p>
          <a:p>
            <a:pPr lvl="0" indent="0" marL="0">
              <a:buNone/>
            </a:pPr>
            <a:r>
              <a:rPr/>
              <a:t>Autism (n = 280) and Down syndrome (n = 65) are among the most frequently recorded co-occurring conditions. Only 53% of people on the CLDS register have learning disability severity recorded (430 of 810), so other disabilities and health conditions may also be under-recorded. CLDS is taking active steps to review and add missing data.</a:t>
            </a:r>
          </a:p>
          <a:p>
            <a:pPr lvl="0" indent="0" marL="0">
              <a:spcBef>
                <a:spcPts val="3000"/>
              </a:spcBef>
              <a:buNone/>
            </a:pPr>
            <a:r>
              <a:rPr b="1"/>
              <a:t>Severity of learning disability</a:t>
            </a:r>
          </a:p>
          <a:p>
            <a:pPr lvl="0" indent="0" marL="0">
              <a:buNone/>
            </a:pPr>
          </a:p>
          <a:p>
            <a:pPr lvl="0" indent="0" marL="0">
              <a:spcBef>
                <a:spcPts val="3000"/>
              </a:spcBef>
              <a:buNone/>
            </a:pPr>
            <a:r>
              <a:rPr b="1"/>
              <a:t>Co-occurring conditions</a:t>
            </a:r>
          </a:p>
          <a:p>
            <a:pPr lvl="0" indent="0" marL="0">
              <a:buNone/>
            </a:pPr>
          </a:p>
          <a:p>
            <a:pPr lvl="0" indent="0" marL="0">
              <a:spcBef>
                <a:spcPts val="3000"/>
              </a:spcBef>
              <a:buNone/>
            </a:pPr>
            <a:r>
              <a:rPr b="1"/>
              <a:t>Carers and living setting</a:t>
            </a:r>
          </a:p>
          <a:p>
            <a:pPr lvl="0" indent="0" marL="0">
              <a:buNone/>
            </a:pPr>
            <a:r>
              <a:rPr/>
              <a:t>In 2026, 370 / 810 people on the CLDS register lived in the family home (45.8%).</a:t>
            </a:r>
          </a:p>
          <a:p>
            <a:pPr lvl="0" indent="0" marL="0">
              <a:buNone/>
            </a:pPr>
            <a:r>
              <a:rPr/>
              <a:t>For CLDS, living in the family home is a useful proxy for having an informal carer, but it is not exact: some people may be living with family without receiving informal care, and some people receiving informal care may be living in a separate property.</a:t>
            </a:r>
          </a:p>
          <a:p>
            <a:pPr lvl="0" indent="0" marL="0">
              <a:buNone/>
            </a:pPr>
            <a:r>
              <a:rPr/>
              <a:t>In 2026, care plans were reviewed in the last 12 months for 280 people (55.6%), and not reviewed in the last 12 months for 225 people (44.4%).</a:t>
            </a:r>
          </a:p>
          <a:p>
            <a:pPr lvl="0" indent="0" marL="0">
              <a:spcBef>
                <a:spcPts val="3000"/>
              </a:spcBef>
              <a:buNone/>
            </a:pPr>
            <a:r>
              <a:rPr b="1"/>
              <a:t>Carer age distribution</a:t>
            </a:r>
          </a:p>
          <a:p>
            <a:pPr lvl="0" indent="0" marL="0">
              <a:buNone/>
            </a:pPr>
          </a:p>
          <a:p>
            <a:pPr lvl="0" indent="0" marL="0">
              <a:spcBef>
                <a:spcPts val="3000"/>
              </a:spcBef>
              <a:buNone/>
            </a:pPr>
            <a:r>
              <a:rPr b="1"/>
              <a:t>Caring relationship</a:t>
            </a:r>
          </a:p>
          <a:p>
            <a:pPr lvl="0" indent="0" marL="0">
              <a:buNone/>
            </a:pPr>
          </a:p>
          <a:p>
            <a:pPr lvl="0" indent="0" marL="0">
              <a:spcBef>
                <a:spcPts val="3000"/>
              </a:spcBef>
              <a:buNone/>
            </a:pPr>
            <a:r>
              <a:rPr b="1"/>
              <a:t>Tenure and living setting</a:t>
            </a:r>
          </a:p>
          <a:p>
            <a:pPr lvl="0" indent="0" marL="0">
              <a:buNone/>
            </a:pPr>
          </a:p>
          <a:p>
            <a:pPr lvl="0" indent="0" marL="0">
              <a:spcBef>
                <a:spcPts val="3000"/>
              </a:spcBef>
              <a:buNone/>
            </a:pPr>
            <a:r>
              <a:rPr b="1"/>
              <a:t>Services accessed</a:t>
            </a:r>
          </a:p>
          <a:p>
            <a:pPr lvl="0" indent="0" marL="0">
              <a:spcBef>
                <a:spcPts val="3000"/>
              </a:spcBef>
              <a:buNone/>
            </a:pPr>
            <a:r>
              <a:rPr b="1"/>
              <a:t>Number receiving a service</a:t>
            </a:r>
          </a:p>
          <a:p>
            <a:pPr lvl="0" indent="0" marL="0">
              <a:buNone/>
            </a:pPr>
          </a:p>
          <a:p>
            <a:pPr lvl="0" indent="0" marL="0">
              <a:spcBef>
                <a:spcPts val="3000"/>
              </a:spcBef>
              <a:buNone/>
            </a:pPr>
            <a:r>
              <a:rPr b="1"/>
              <a:t>Funding split</a:t>
            </a:r>
          </a:p>
          <a:p>
            <a:pPr lvl="0" indent="0" marL="0">
              <a:buNone/>
            </a:pPr>
          </a:p>
          <a:p>
            <a:pPr lvl="0" indent="0" marL="0">
              <a:spcBef>
                <a:spcPts val="3000"/>
              </a:spcBef>
              <a:buNone/>
            </a:pPr>
            <a:r>
              <a:rPr b="1"/>
              <a:t>Worker type</a:t>
            </a:r>
          </a:p>
          <a:p>
            <a:pPr lvl="0" indent="0" marL="0">
              <a:buNone/>
            </a:pPr>
          </a:p>
          <a:p>
            <a:pPr lvl="0" indent="0" marL="0">
              <a:spcBef>
                <a:spcPts val="3000"/>
              </a:spcBef>
              <a:buNone/>
            </a:pPr>
            <a:r>
              <a:rPr b="1"/>
              <a:t>ASC-funded accommodation service</a:t>
            </a:r>
          </a:p>
          <a:p>
            <a:pPr lvl="0" indent="0" marL="0">
              <a:buNone/>
            </a:pPr>
          </a:p>
          <a:p>
            <a:pPr lvl="0" indent="0" marL="0">
              <a:spcBef>
                <a:spcPts val="3000"/>
              </a:spcBef>
              <a:buNone/>
            </a:pPr>
            <a:r>
              <a:rPr b="1"/>
              <a:t>What services are drawn on</a:t>
            </a:r>
          </a:p>
          <a:p>
            <a:pPr lvl="0" indent="0" marL="0">
              <a:buNone/>
            </a:pPr>
          </a:p>
          <a:p>
            <a:pPr lvl="0" indent="0" marL="0">
              <a:spcBef>
                <a:spcPts val="3000"/>
              </a:spcBef>
              <a:buNone/>
            </a:pPr>
            <a:r>
              <a:rPr b="1"/>
              <a:t>Employment</a:t>
            </a:r>
          </a:p>
          <a:p>
            <a:pPr lvl="0" indent="0" marL="0">
              <a:buNone/>
            </a:pPr>
            <a:r>
              <a:rPr/>
              <a:t>In 2026, 40 people were recorded as seeking work and 55 were recorded as employed. Of those recorded as employed, 14 are in receipt of services and are reviewed annually, and around six others are also confirmed to still be in employment. Because people in employment are often among those with lower ongoing support needs, some may have long periods without CLDS contact, so employment status may be out of date for a subset.</a:t>
            </a:r>
          </a:p>
          <a:p>
            <a:pPr lvl="0" indent="0" marL="0">
              <a:spcBef>
                <a:spcPts val="3000"/>
              </a:spcBef>
              <a:buNone/>
            </a:pPr>
            <a:r>
              <a:rPr b="1"/>
              <a:t>CYPDS</a:t>
            </a:r>
          </a:p>
          <a:p>
            <a:pPr lvl="0" indent="0" marL="0">
              <a:spcBef>
                <a:spcPts val="3000"/>
              </a:spcBef>
              <a:buNone/>
            </a:pPr>
            <a:r>
              <a:rPr b="1"/>
              <a:t>Demography and time trends</a:t>
            </a:r>
          </a:p>
          <a:p>
            <a:pPr lvl="0" indent="0" marL="0">
              <a:spcBef>
                <a:spcPts val="3000"/>
              </a:spcBef>
              <a:buNone/>
            </a:pPr>
            <a:r>
              <a:rPr b="1"/>
              <a:t>Cohort size over time</a:t>
            </a:r>
          </a:p>
          <a:p>
            <a:pPr lvl="0" indent="0" marL="0">
              <a:buNone/>
            </a:pPr>
          </a:p>
          <a:p>
            <a:pPr lvl="0" indent="0" marL="0">
              <a:spcBef>
                <a:spcPts val="3000"/>
              </a:spcBef>
              <a:buNone/>
            </a:pPr>
            <a:r>
              <a:rPr b="1"/>
              <a:t>Age distribution (2026)</a:t>
            </a:r>
          </a:p>
          <a:p>
            <a:pPr lvl="0" indent="0" marL="0">
              <a:buNone/>
            </a:pPr>
          </a:p>
          <a:p>
            <a:pPr lvl="0" indent="0" marL="0">
              <a:spcBef>
                <a:spcPts val="3000"/>
              </a:spcBef>
              <a:buNone/>
            </a:pPr>
            <a:r>
              <a:rPr b="1"/>
              <a:t>Sex distribution (2026)</a:t>
            </a:r>
          </a:p>
          <a:p>
            <a:pPr lvl="0" indent="0" marL="0">
              <a:buNone/>
            </a:pPr>
          </a:p>
          <a:p>
            <a:pPr lvl="0" indent="0" marL="0">
              <a:spcBef>
                <a:spcPts val="3000"/>
              </a:spcBef>
              <a:buNone/>
            </a:pPr>
            <a:r>
              <a:rPr b="1"/>
              <a:t>Referrals and support</a:t>
            </a:r>
          </a:p>
          <a:p>
            <a:pPr lvl="0" indent="0" marL="0">
              <a:spcBef>
                <a:spcPts val="3000"/>
              </a:spcBef>
              <a:buNone/>
            </a:pPr>
            <a:r>
              <a:rPr b="1"/>
              <a:t>Referral age profile (2026)</a:t>
            </a:r>
          </a:p>
          <a:p>
            <a:pPr lvl="0" indent="0" marL="0">
              <a:buNone/>
            </a:pPr>
          </a:p>
          <a:p>
            <a:pPr lvl="0" indent="0" marL="0">
              <a:spcBef>
                <a:spcPts val="3000"/>
              </a:spcBef>
              <a:buNone/>
            </a:pPr>
            <a:r>
              <a:rPr b="1"/>
              <a:t>Referral source (2026)</a:t>
            </a:r>
          </a:p>
          <a:p>
            <a:pPr lvl="0" indent="0" marL="0">
              <a:buNone/>
            </a:pPr>
          </a:p>
          <a:p>
            <a:pPr lvl="0" indent="0" marL="0">
              <a:spcBef>
                <a:spcPts val="3000"/>
              </a:spcBef>
              <a:buNone/>
            </a:pPr>
            <a:r>
              <a:rPr b="1"/>
              <a:t>Short breaks access (2026)</a:t>
            </a:r>
          </a:p>
          <a:p>
            <a:pPr lvl="0" indent="0" marL="0">
              <a:buNone/>
            </a:pPr>
          </a:p>
          <a:p>
            <a:pPr lvl="0" indent="0" marL="0">
              <a:spcBef>
                <a:spcPts val="3000"/>
              </a:spcBef>
              <a:buNone/>
            </a:pPr>
            <a:r>
              <a:rPr b="1"/>
              <a:t>Conditions and inequalities</a:t>
            </a:r>
          </a:p>
          <a:p>
            <a:pPr lvl="0" indent="0" marL="0">
              <a:spcBef>
                <a:spcPts val="3000"/>
              </a:spcBef>
              <a:buNone/>
            </a:pPr>
            <a:r>
              <a:rPr b="1"/>
              <a:t>Co-occurring conditions (2026)</a:t>
            </a:r>
          </a:p>
          <a:p>
            <a:pPr lvl="0" indent="0" marL="0">
              <a:buNone/>
            </a:pPr>
          </a:p>
          <a:p>
            <a:pPr lvl="0" indent="0" marL="0">
              <a:spcBef>
                <a:spcPts val="3000"/>
              </a:spcBef>
              <a:buNone/>
            </a:pPr>
            <a:r>
              <a:rPr b="1"/>
              <a:t>Ethnicity distribution (2026)</a:t>
            </a:r>
          </a:p>
          <a:p>
            <a:pPr lvl="0" indent="0" marL="0">
              <a:buNone/>
            </a:pPr>
          </a:p>
          <a:p>
            <a:pPr lvl="0" indent="0" marL="0">
              <a:spcBef>
                <a:spcPts val="3000"/>
              </a:spcBef>
              <a:buNone/>
            </a:pPr>
            <a:r>
              <a:rPr b="1"/>
              <a:t>Rate by ethnicity (2026)</a:t>
            </a:r>
          </a:p>
          <a:p>
            <a:pPr lvl="0" indent="0" marL="0">
              <a:buNone/>
            </a:pPr>
          </a:p>
          <a:p>
            <a:pPr lvl="0" indent="0" marL="0">
              <a:spcBef>
                <a:spcPts val="3000"/>
              </a:spcBef>
              <a:buNone/>
            </a:pPr>
            <a:r>
              <a:rPr b="1"/>
              <a:t>First language (2026)</a:t>
            </a:r>
          </a:p>
          <a:p>
            <a:pPr lvl="0" indent="0" marL="0">
              <a:buNone/>
            </a:pPr>
          </a:p>
          <a:p>
            <a:pPr lvl="0" indent="0" marL="0">
              <a:spcBef>
                <a:spcPts val="3000"/>
              </a:spcBef>
              <a:buNone/>
            </a:pPr>
            <a:r>
              <a:rPr b="1"/>
              <a:t>IMD quintile of residence (2026)</a:t>
            </a:r>
          </a:p>
          <a:p>
            <a:pPr lvl="0" indent="0" marL="0">
              <a:buNone/>
            </a:pPr>
          </a:p>
          <a:p>
            <a:pPr lvl="0" indent="0" marL="0">
              <a:spcBef>
                <a:spcPts val="3000"/>
              </a:spcBef>
              <a:buNone/>
            </a:pPr>
            <a:r>
              <a:rPr b="1"/>
              <a:t>Education</a:t>
            </a:r>
          </a:p>
          <a:p>
            <a:pPr lvl="0" indent="0" marL="1270000">
              <a:buNone/>
            </a:pPr>
            <a:r>
              <a:rPr sz="2000" b="1"/>
              <a:t>Technical Note - Learning Disability Proxy</a:t>
            </a:r>
          </a:p>
          <a:p>
            <a:pPr lvl="0" indent="0" marL="1270000">
              <a:buNone/>
            </a:pPr>
            <a:r>
              <a:rPr sz="2000"/>
              <a:t>In education datasets, the term “learning disability” is not used in the same way as in health and adult social care. Education coding more commonly uses “learning difficulty” categories, which can include learning disability and other needs such as dyslexia and ADHD.</a:t>
            </a:r>
          </a:p>
          <a:p>
            <a:pPr lvl="0" indent="0" marL="1270000">
              <a:buNone/>
            </a:pPr>
            <a:r>
              <a:rPr sz="2000"/>
              <a:t>For this reason, this section uses a </a:t>
            </a:r>
            <a:r>
              <a:rPr sz="2000" b="1"/>
              <a:t>learning disability proxy</a:t>
            </a:r>
            <a:r>
              <a:rPr sz="2000"/>
              <a:t> based on pupils with moderate learning difficulty (MLD), severe learning difficulty (SLD), or profound and multiple learning difficulty (PMLD). This approach has been used in previous analyses of education data where direct clinical learning-disability identification is not available.</a:t>
            </a:r>
          </a:p>
          <a:p>
            <a:pPr lvl="0" indent="0" marL="0">
              <a:spcBef>
                <a:spcPts val="3000"/>
              </a:spcBef>
              <a:buNone/>
            </a:pPr>
            <a:r>
              <a:rPr b="1"/>
              <a:t>Demography</a:t>
            </a:r>
          </a:p>
          <a:p>
            <a:pPr lvl="0" indent="0" marL="0">
              <a:spcBef>
                <a:spcPts val="3000"/>
              </a:spcBef>
              <a:buNone/>
            </a:pPr>
            <a:r>
              <a:rPr b="1"/>
              <a:t>Severity of LD over time</a:t>
            </a:r>
          </a:p>
          <a:p>
            <a:pPr lvl="0" indent="0" marL="0">
              <a:buNone/>
            </a:pPr>
          </a:p>
          <a:p>
            <a:pPr lvl="0" indent="0" marL="0">
              <a:spcBef>
                <a:spcPts val="3000"/>
              </a:spcBef>
              <a:buNone/>
            </a:pPr>
            <a:r>
              <a:rPr b="1"/>
              <a:t>Learning disability proxy category profile, 2021/22 to 2025/26</a:t>
            </a:r>
          </a:p>
          <a:p>
            <a:pPr lvl="0" indent="0" marL="0">
              <a:buNone/>
            </a:pPr>
          </a:p>
          <a:p>
            <a:pPr lvl="0" indent="0" marL="0">
              <a:spcBef>
                <a:spcPts val="3000"/>
              </a:spcBef>
              <a:buNone/>
            </a:pPr>
            <a:r>
              <a:rPr b="1"/>
              <a:t>Rate by ethnicity</a:t>
            </a:r>
          </a:p>
          <a:p>
            <a:pPr lvl="0" indent="0" marL="0">
              <a:buNone/>
            </a:pPr>
          </a:p>
          <a:p>
            <a:pPr lvl="0" indent="0" marL="0">
              <a:spcBef>
                <a:spcPts val="3000"/>
              </a:spcBef>
              <a:buNone/>
            </a:pPr>
            <a:r>
              <a:rPr b="1"/>
              <a:t>Rate by gender</a:t>
            </a:r>
          </a:p>
          <a:p>
            <a:pPr lvl="0" indent="0" marL="0">
              <a:buNone/>
            </a:pPr>
          </a:p>
          <a:p>
            <a:pPr lvl="0" indent="0" marL="0">
              <a:spcBef>
                <a:spcPts val="3000"/>
              </a:spcBef>
              <a:buNone/>
            </a:pPr>
            <a:r>
              <a:rPr b="1"/>
              <a:t>Learning Support</a:t>
            </a:r>
          </a:p>
          <a:p>
            <a:pPr lvl="0" indent="0" marL="0">
              <a:buNone/>
            </a:pPr>
            <a:r>
              <a:rPr/>
              <a:t>Across unique pupils with a learning disability proxy (MLD/SLD/PMLD), 180 (65.1%) had an EHCP as their highest recorded provision, 95 (34.9%) had SEN Support, and (%) had no SEN provision recorded as highest.</a:t>
            </a:r>
          </a:p>
          <a:p>
            <a:pPr lvl="0" indent="0" marL="0">
              <a:spcBef>
                <a:spcPts val="3000"/>
              </a:spcBef>
              <a:buNone/>
            </a:pPr>
            <a:r>
              <a:rPr b="1"/>
              <a:t>Additional SEN types</a:t>
            </a:r>
          </a:p>
          <a:p>
            <a:pPr lvl="0" indent="0" marL="0">
              <a:buNone/>
            </a:pPr>
            <a:r>
              <a:rPr/>
              <a:t>This table summarises other recorded SEN types among pupils included in the learning disability proxy group.</a:t>
            </a:r>
          </a:p>
        </p:txBody>
      </p:sp>
      <p:graphicFrame>
        <p:nvGraphicFramePr>
          <p:cNvPr id="6" name="Content Placeholder 5"/>
          <p:cNvGraphicFramePr>
            <a:graphicFrameLocks noGrp="1"/>
          </p:cNvGraphicFramePr>
          <p:nvPr>
            <p:ph idx="1"/>
          </p:nvPr>
        </p:nvGraphicFramePr>
        <p:xfrm>
          <a:off x="5181600" y="457200"/>
          <a:ext cx="6172200" cy="5397500"/>
        </p:xfrm>
        <a:graphic>
          <a:graphicData uri="http://schemas.openxmlformats.org/drawingml/2006/table">
            <a:tbl>
              <a:tblPr firstRow="1" bandRow="1">
                <a:tableStyleId>{5C22544A-7EE6-4342-B048-85BDC9FD1C3A}</a:tableStyleId>
              </a:tblPr>
              <a:tblGrid>
                <a:gridCol w="2057400"/>
                <a:gridCol w="2057400"/>
                <a:gridCol w="2057400"/>
              </a:tblGrid>
              <a:tr h="0">
                <a:tc>
                  <a:txBody>
                    <a:bodyPr/>
                    <a:lstStyle/>
                    <a:p>
                      <a:pPr lvl="0" indent="0" marL="0">
                        <a:buNone/>
                      </a:pPr>
                      <a:r>
                        <a:rPr b="1"/>
                        <a:t>Other SEN types among pupils with a learning disability proxy</a:t>
                      </a:r>
                    </a:p>
                  </a:txBody>
                  <a:tcPr/>
                </a:tc>
                <a:tc>
                  <a:txBody>
                    <a:bodyPr/>
                    <a:lstStyle/>
                    <a:p>
                      <a:endParaRPr/>
                    </a:p>
                  </a:txBody>
                  <a:tcPr/>
                </a:tc>
                <a:tc>
                  <a:txBody>
                    <a:bodyPr/>
                    <a:lstStyle/>
                    <a:p>
                      <a:endParaRPr/>
                    </a:p>
                  </a:txBody>
                  <a:tcPr/>
                </a:tc>
              </a:tr>
              <a:tr h="0">
                <a:tc>
                  <a:txBody>
                    <a:bodyPr/>
                    <a:lstStyle/>
                    <a:p>
                      <a:pPr lvl="0" indent="0" marL="0">
                        <a:buNone/>
                      </a:pPr>
                      <a:r>
                        <a:rPr/>
                        <a:t>Unique pupils with MLD, SLD or PMLD, 2021/22 to 2025/26 (n = 280)</a:t>
                      </a:r>
                    </a:p>
                  </a:txBody>
                </a:tc>
                <a:tc>
                  <a:txBody>
                    <a:bodyPr/>
                    <a:lstStyle/>
                    <a:p>
                      <a:endParaRPr/>
                    </a:p>
                  </a:txBody>
                </a:tc>
                <a:tc>
                  <a:txBody>
                    <a:bodyPr/>
                    <a:lstStyle/>
                    <a:p>
                      <a:endParaRPr/>
                    </a:p>
                  </a:txBody>
                </a:tc>
              </a:tr>
              <a:tr h="0">
                <a:tc>
                  <a:txBody>
                    <a:bodyPr/>
                    <a:lstStyle/>
                    <a:p>
                      <a:pPr lvl="0" indent="0" marL="0">
                        <a:buNone/>
                      </a:pPr>
                      <a:r>
                        <a:rPr b="1"/>
                        <a:t>Other SEN type</a:t>
                      </a:r>
                    </a:p>
                  </a:txBody>
                </a:tc>
                <a:tc>
                  <a:txBody>
                    <a:bodyPr/>
                    <a:lstStyle/>
                    <a:p>
                      <a:pPr lvl="0" indent="0" marL="0">
                        <a:buNone/>
                      </a:pPr>
                      <a:r>
                        <a:rPr b="1"/>
                        <a:t>Pupils</a:t>
                      </a:r>
                    </a:p>
                  </a:txBody>
                </a:tc>
                <a:tc>
                  <a:txBody>
                    <a:bodyPr/>
                    <a:lstStyle/>
                    <a:p>
                      <a:pPr lvl="0" indent="0" marL="0">
                        <a:buNone/>
                      </a:pPr>
                      <a:r>
                        <a:rPr b="1"/>
                        <a:t>% of pupils</a:t>
                      </a:r>
                    </a:p>
                  </a:txBody>
                </a:tc>
              </a:tr>
              <a:tr h="0">
                <a:tc>
                  <a:txBody>
                    <a:bodyPr/>
                    <a:lstStyle/>
                    <a:p>
                      <a:pPr lvl="0" indent="0" marL="0">
                        <a:buNone/>
                      </a:pPr>
                      <a:r>
                        <a:rPr/>
                        <a:t>None</a:t>
                      </a:r>
                    </a:p>
                  </a:txBody>
                </a:tc>
                <a:tc>
                  <a:txBody>
                    <a:bodyPr/>
                    <a:lstStyle/>
                    <a:p>
                      <a:pPr lvl="0" indent="0" marL="0">
                        <a:buNone/>
                      </a:pPr>
                      <a:r>
                        <a:rPr/>
                        <a:t>110</a:t>
                      </a:r>
                    </a:p>
                  </a:txBody>
                </a:tc>
                <a:tc>
                  <a:txBody>
                    <a:bodyPr/>
                    <a:lstStyle/>
                    <a:p>
                      <a:pPr lvl="0" indent="0" marL="0">
                        <a:buNone/>
                      </a:pPr>
                      <a:r>
                        <a:rPr/>
                        <a:t>41.4%</a:t>
                      </a:r>
                    </a:p>
                  </a:txBody>
                </a:tc>
              </a:tr>
              <a:tr h="0">
                <a:tc>
                  <a:txBody>
                    <a:bodyPr/>
                    <a:lstStyle/>
                    <a:p>
                      <a:pPr lvl="0" indent="0" marL="0">
                        <a:buNone/>
                      </a:pPr>
                      <a:r>
                        <a:rPr/>
                        <a:t>Autistic Spectrum Disorder</a:t>
                      </a:r>
                    </a:p>
                  </a:txBody>
                </a:tc>
                <a:tc>
                  <a:txBody>
                    <a:bodyPr/>
                    <a:lstStyle/>
                    <a:p>
                      <a:pPr lvl="0" indent="0" marL="0">
                        <a:buNone/>
                      </a:pPr>
                      <a:r>
                        <a:rPr/>
                        <a:t>55</a:t>
                      </a:r>
                    </a:p>
                  </a:txBody>
                </a:tc>
                <a:tc>
                  <a:txBody>
                    <a:bodyPr/>
                    <a:lstStyle/>
                    <a:p>
                      <a:pPr lvl="0" indent="0" marL="0">
                        <a:buNone/>
                      </a:pPr>
                      <a:r>
                        <a:rPr/>
                        <a:t>20.1%</a:t>
                      </a:r>
                    </a:p>
                  </a:txBody>
                </a:tc>
              </a:tr>
              <a:tr h="0">
                <a:tc>
                  <a:txBody>
                    <a:bodyPr/>
                    <a:lstStyle/>
                    <a:p>
                      <a:pPr lvl="0" indent="0" marL="0">
                        <a:buNone/>
                      </a:pPr>
                      <a:r>
                        <a:rPr/>
                        <a:t>Speech, Language and Communication Needs</a:t>
                      </a:r>
                    </a:p>
                  </a:txBody>
                </a:tc>
                <a:tc>
                  <a:txBody>
                    <a:bodyPr/>
                    <a:lstStyle/>
                    <a:p>
                      <a:pPr lvl="0" indent="0" marL="0">
                        <a:buNone/>
                      </a:pPr>
                      <a:r>
                        <a:rPr/>
                        <a:t>50</a:t>
                      </a:r>
                    </a:p>
                  </a:txBody>
                </a:tc>
                <a:tc>
                  <a:txBody>
                    <a:bodyPr/>
                    <a:lstStyle/>
                    <a:p>
                      <a:pPr lvl="0" indent="0" marL="0">
                        <a:buNone/>
                      </a:pPr>
                      <a:r>
                        <a:rPr/>
                        <a:t>18.7%</a:t>
                      </a:r>
                    </a:p>
                  </a:txBody>
                </a:tc>
              </a:tr>
              <a:tr h="0">
                <a:tc>
                  <a:txBody>
                    <a:bodyPr/>
                    <a:lstStyle/>
                    <a:p>
                      <a:pPr lvl="0" indent="0" marL="0">
                        <a:buNone/>
                      </a:pPr>
                      <a:r>
                        <a:rPr/>
                        <a:t>Social, Emotional and Mental Health</a:t>
                      </a:r>
                    </a:p>
                  </a:txBody>
                </a:tc>
                <a:tc>
                  <a:txBody>
                    <a:bodyPr/>
                    <a:lstStyle/>
                    <a:p>
                      <a:pPr lvl="0" indent="0" marL="0">
                        <a:buNone/>
                      </a:pPr>
                      <a:r>
                        <a:rPr/>
                        <a:t>35</a:t>
                      </a:r>
                    </a:p>
                  </a:txBody>
                </a:tc>
                <a:tc>
                  <a:txBody>
                    <a:bodyPr/>
                    <a:lstStyle/>
                    <a:p>
                      <a:pPr lvl="0" indent="0" marL="0">
                        <a:buNone/>
                      </a:pPr>
                      <a:r>
                        <a:rPr/>
                        <a:t>12.3%</a:t>
                      </a:r>
                    </a:p>
                  </a:txBody>
                </a:tc>
              </a:tr>
              <a:tr h="0">
                <a:tc>
                  <a:txBody>
                    <a:bodyPr/>
                    <a:lstStyle/>
                    <a:p>
                      <a:pPr lvl="0" indent="0" marL="0">
                        <a:buNone/>
                      </a:pPr>
                      <a:r>
                        <a:rPr/>
                        <a:t>Physical Disability</a:t>
                      </a:r>
                    </a:p>
                  </a:txBody>
                </a:tc>
                <a:tc>
                  <a:txBody>
                    <a:bodyPr/>
                    <a:lstStyle/>
                    <a:p>
                      <a:pPr lvl="0" indent="0" marL="0">
                        <a:buNone/>
                      </a:pPr>
                      <a:r>
                        <a:rPr/>
                        <a:t>15</a:t>
                      </a:r>
                    </a:p>
                  </a:txBody>
                </a:tc>
                <a:tc>
                  <a:txBody>
                    <a:bodyPr/>
                    <a:lstStyle/>
                    <a:p>
                      <a:pPr lvl="0" indent="0" marL="0">
                        <a:buNone/>
                      </a:pPr>
                      <a:r>
                        <a:rPr/>
                        <a:t>5.6%</a:t>
                      </a:r>
                    </a:p>
                  </a:txBody>
                </a:tc>
              </a:tr>
              <a:tr h="0">
                <a:tc>
                  <a:txBody>
                    <a:bodyPr/>
                    <a:lstStyle/>
                    <a:p>
                      <a:pPr lvl="0" indent="0" marL="0">
                        <a:buNone/>
                      </a:pPr>
                      <a:r>
                        <a:rPr/>
                        <a:t>Specific Learning Difficulty</a:t>
                      </a:r>
                    </a:p>
                  </a:txBody>
                </a:tc>
                <a:tc>
                  <a:txBody>
                    <a:bodyPr/>
                    <a:lstStyle/>
                    <a:p>
                      <a:pPr lvl="0" indent="0" marL="0">
                        <a:buNone/>
                      </a:pPr>
                      <a:r>
                        <a:rPr/>
                        <a:t>5</a:t>
                      </a:r>
                    </a:p>
                  </a:txBody>
                </a:tc>
                <a:tc>
                  <a:txBody>
                    <a:bodyPr/>
                    <a:lstStyle/>
                    <a:p>
                      <a:pPr lvl="0" indent="0" marL="0">
                        <a:buNone/>
                      </a:pPr>
                      <a:r>
                        <a:rPr/>
                        <a:t>1.9%</a:t>
                      </a:r>
                    </a:p>
                  </a:txBody>
                </a:tc>
              </a:tr>
              <a:tr h="0">
                <a:tc>
                  <a:txBody>
                    <a:bodyPr/>
                    <a:lstStyle/>
                    <a:p>
                      <a:pPr lvl="0" indent="0" marL="0">
                        <a:buNone/>
                      </a:pPr>
                      <a:r>
                        <a:rPr/>
                        <a:t>Source: School Census, Autumn 2021 - Summer 2026. Categories with fewer than 5 pupils omitted. Remaining counts rounded to the nearest 5.</a:t>
                      </a:r>
                    </a:p>
                  </a:txBody>
                </a:tc>
                <a:tc>
                  <a:txBody>
                    <a:bodyPr/>
                    <a:lstStyle/>
                    <a:p>
                      <a:endParaRPr/>
                    </a:p>
                  </a:txBody>
                </a:tc>
                <a:tc>
                  <a:txBody>
                    <a:bodyPr/>
                    <a:lstStyle/>
                    <a:p>
                      <a:endParaRPr/>
                    </a:p>
                  </a:txBody>
                </a:tc>
              </a:tr>
            </a:tbl>
          </a:graphicData>
        </a:graphic>
      </p:graphicFrame>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6E29A-1F45-6F59-92BA-77EC0A210ED3}"/>
              </a:ext>
            </a:extLst>
          </p:cNvPr>
          <p:cNvSpPr>
            <a:spLocks noGrp="1"/>
          </p:cNvSpPr>
          <p:nvPr>
            <p:ph type="title"/>
          </p:nvPr>
        </p:nvSpPr>
        <p:spPr>
          <a:xfrm>
            <a:off x="839788" y="457200"/>
            <a:ext cx="3932237" cy="1600200"/>
          </a:xfrm>
        </p:spPr>
        <p:txBody>
          <a:bodyPr/>
          <a:lstStyle/>
          <a:p>
            <a:pPr lvl="0" indent="0" marL="0">
              <a:buNone/>
            </a:pPr>
            <a:r>
              <a:rPr/>
              <a:t>Health</a:t>
            </a:r>
          </a:p>
        </p:txBody>
      </p:sp>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Prevention and annual health checks</a:t>
            </a:r>
          </a:p>
          <a:p>
            <a:pPr lvl="0" indent="0" marL="0">
              <a:spcBef>
                <a:spcPts val="3000"/>
              </a:spcBef>
              <a:buNone/>
            </a:pPr>
            <a:r>
              <a:rPr b="1"/>
              <a:t>Current snapshot (2025-26)</a:t>
            </a:r>
          </a:p>
          <a:p>
            <a:pPr lvl="0" indent="0" marL="0">
              <a:buNone/>
            </a:pPr>
            <a:r>
              <a:rPr/>
              <a:t>Current practice-level data show variation in annual health check coverage and completion of health action plans. The charts compare each practice with the Camden average and indicate where differences are statistically compatible with random variation versus materially different performance.</a:t>
            </a:r>
          </a:p>
          <a:p>
            <a:pPr lvl="0" indent="0" marL="0">
              <a:spcBef>
                <a:spcPts val="3000"/>
              </a:spcBef>
              <a:buNone/>
            </a:pPr>
            <a:r>
              <a:rPr b="1"/>
              <a:t>Annual health checks only</a:t>
            </a:r>
          </a:p>
        </p:txBody>
      </p:sp>
      <p:pic>
        <p:nvPicPr>
          <p:cNvPr descr="index_files/figure-pptx/unnamed-chunk-16-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Annual health checks with completed health action plan</a:t>
            </a:r>
          </a:p>
        </p:txBody>
      </p:sp>
      <p:pic>
        <p:nvPicPr>
          <p:cNvPr descr="index_files/figure-pptx/unnamed-chunk-17-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Change since 2023 by practice</a:t>
            </a:r>
          </a:p>
          <a:p>
            <a:pPr lvl="0" indent="0" marL="1270000">
              <a:buNone/>
            </a:pPr>
            <a:r>
              <a:rPr sz="2000" b="1"/>
              <a:t>Technical Note</a:t>
            </a:r>
          </a:p>
          <a:p>
            <a:pPr lvl="0" indent="0" marL="1270000">
              <a:buNone/>
            </a:pPr>
            <a:r>
              <a:rPr sz="2000"/>
              <a:t>From March 2023 onwards, NHS Digital changed the LD health check data structure to indicator-based records with explicit numerator and denominator fields. March 2022 uses legacy coding with a different structure, so it is less directly comparable with later files. To keep methods consistent across years, these change plots use a 2023 baseline.</a:t>
            </a:r>
          </a:p>
          <a:p>
            <a:pPr lvl="0" indent="0" marL="0">
              <a:buNone/>
            </a:pPr>
            <a:r>
              <a:rPr/>
              <a:t>These change charts take 2023 as their baseline, as this is the earliest year which can be reasonably compared with 2026, due to coding changes. Across both measures (with and without a completed health action plan), 29 practices show no significant change, 0 show a significant decrease, and 1 practice shows a significant increase in coverage: Ampthill &amp; Regents Park, by 22.9 percentage points.</a:t>
            </a:r>
          </a:p>
          <a:p>
            <a:pPr lvl="0" indent="0" marL="0">
              <a:spcBef>
                <a:spcPts val="3000"/>
              </a:spcBef>
              <a:buNone/>
            </a:pPr>
            <a:r>
              <a:rPr b="1"/>
              <a:t>Annual health checks only</a:t>
            </a:r>
          </a:p>
        </p:txBody>
      </p:sp>
      <p:pic>
        <p:nvPicPr>
          <p:cNvPr descr="index_files/figure-pptx/unnamed-chunk-18-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Annual health checks with completed health action plan</a:t>
            </a:r>
          </a:p>
        </p:txBody>
      </p:sp>
      <p:pic>
        <p:nvPicPr>
          <p:cNvPr descr="index_files/figure-pptx/unnamed-chunk-19-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Camden annual trend (2023 to 2026)</a:t>
            </a:r>
          </a:p>
          <a:p>
            <a:pPr lvl="0" indent="0" marL="0">
              <a:buNone/>
            </a:pPr>
            <a:r>
              <a:rPr/>
              <a:t>Annual health checks showed a significant increase in the last 3 years (87.0% in 2023 to 90.0% in 2026; 3.1 percentage points). Annual health checks with completed health action plan showed no statistically significant change (86.0% in 2023 to 89.0% in 2026; 3.0 percentage points).</a:t>
            </a:r>
          </a:p>
          <a:p>
            <a:pPr lvl="0" indent="0" marL="0">
              <a:spcBef>
                <a:spcPts val="3000"/>
              </a:spcBef>
              <a:buNone/>
            </a:pPr>
            <a:r>
              <a:rPr b="1"/>
              <a:t>Annual health checks only</a:t>
            </a:r>
          </a:p>
        </p:txBody>
      </p:sp>
      <p:pic>
        <p:nvPicPr>
          <p:cNvPr descr="index_files/figure-pptx/unnamed-chunk-20-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9EC0F-9D06-77DD-518E-C6177BF93E72}"/>
              </a:ext>
            </a:extLst>
          </p:cNvPr>
          <p:cNvSpPr>
            <a:spLocks noGrp="1"/>
          </p:cNvSpPr>
          <p:nvPr>
            <p:ph idx="2" sz="half" type="body"/>
          </p:nvPr>
        </p:nvSpPr>
        <p:spPr/>
        <p:txBody>
          <a:bodyPr/>
          <a:lstStyle/>
          <a:p>
            <a:pPr lvl="0" indent="0" marL="0">
              <a:spcBef>
                <a:spcPts val="3000"/>
              </a:spcBef>
              <a:buNone/>
            </a:pPr>
            <a:r>
              <a:rPr b="1"/>
              <a:t>Annual health checks with completed health action plan</a:t>
            </a:r>
          </a:p>
        </p:txBody>
      </p:sp>
      <p:pic>
        <p:nvPicPr>
          <p:cNvPr descr="index_files/figure-pptx/unnamed-chunk-21-1.png" id="0" name="Picture 1"/>
          <p:cNvPicPr>
            <a:picLocks noGrp="1" noChangeAspect="1"/>
          </p:cNvPicPr>
          <p:nvPr/>
        </p:nvPicPr>
        <p:blipFill>
          <a:blip r:embed="rId2"/>
          <a:stretch>
            <a:fillRect/>
          </a:stretch>
        </p:blipFill>
        <p:spPr bwMode="auto">
          <a:xfrm>
            <a:off x="5181600" y="1612900"/>
            <a:ext cx="6172200" cy="3086100"/>
          </a:xfrm>
          <a:prstGeom prst="rect">
            <a:avLst/>
          </a:prstGeom>
          <a:noFill/>
          <a:ln w="9525">
            <a:noFill/>
            <a:headEnd/>
            <a:tailEnd/>
          </a:ln>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TotalTime>
  <Words>1</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Arial</vt:lpstr>
      <vt:lpstr>Montserrat</vt:lpstr>
      <vt:lpstr>Office Theme</vt:lpstr>
      <vt:lpstr>PowerPoint Presentation</vt:lpstr>
    </vt:vector>
  </TitlesOfParts>
  <Company>London Borough of Camden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Data</dc:title>
  <dc:creator/>
  <cp:keywords/>
  <dcterms:created xsi:type="dcterms:W3CDTF">2026-09-04T15:08:15Z</dcterms:created>
  <dcterms:modified xsi:type="dcterms:W3CDTF">2026-09-04T15:08:15Z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bstract-title">
    <vt:lpwstr>Summary</vt:lpwstr>
  </property>
  <property fmtid="{D5CDD505-2E9C-101B-9397-08002B2CF9AE}" pid="3" name="biblio-config">
    <vt:lpwstr>True</vt:lpwstr>
  </property>
  <property fmtid="{D5CDD505-2E9C-101B-9397-08002B2CF9AE}" pid="4" name="date-format">
    <vt:lpwstr>MMM YYYY</vt:lpwstr>
  </property>
  <property fmtid="{D5CDD505-2E9C-101B-9397-08002B2CF9AE}" pid="5" name="draft-mode">
    <vt:lpwstr>unlinked</vt:lpwstr>
  </property>
  <property fmtid="{D5CDD505-2E9C-101B-9397-08002B2CF9AE}" pid="6" name="editor">
    <vt:lpwstr>visual</vt:lpwstr>
  </property>
  <property fmtid="{D5CDD505-2E9C-101B-9397-08002B2CF9AE}" pid="7" name="execute">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labels">
    <vt:lpwstr/>
  </property>
  <property fmtid="{D5CDD505-2E9C-101B-9397-08002B2CF9AE}" pid="12" name="margin-footer">
    <vt:lpwstr>  Provide feedback</vt:lpwstr>
  </property>
  <property fmtid="{D5CDD505-2E9C-101B-9397-08002B2CF9AE}" pid="13" name="order">
    <vt:lpwstr>4</vt:lpwstr>
  </property>
  <property fmtid="{D5CDD505-2E9C-101B-9397-08002B2CF9AE}" pid="14" name="page-navigation">
    <vt:lpwstr>True</vt:lpwstr>
  </property>
  <property fmtid="{D5CDD505-2E9C-101B-9397-08002B2CF9AE}" pid="15" name="resources">
    <vt:lpwstr/>
  </property>
  <property fmtid="{D5CDD505-2E9C-101B-9397-08002B2CF9AE}" pid="16" name="sidebar">
    <vt:lpwstr/>
  </property>
  <property fmtid="{D5CDD505-2E9C-101B-9397-08002B2CF9AE}" pid="17" name="title-block-banner">
    <vt:lpwstr>#A9D6D8</vt:lpwstr>
  </property>
  <property fmtid="{D5CDD505-2E9C-101B-9397-08002B2CF9AE}" pid="18" name="title-block-banner-color">
    <vt:lpwstr>#29344c</vt:lpwstr>
  </property>
  <property fmtid="{D5CDD505-2E9C-101B-9397-08002B2CF9AE}" pid="19" name="toc-title">
    <vt:lpwstr>Table of contents</vt:lpwstr>
  </property>
</Properties>
</file>