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g" ContentType="image/jpe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12192000" cy="6858000"/>
  <p:notesSz cx="6858000" cy="9144000"/>
  <p:defaultText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4A49"/>
    <a:srgbClr val="B9B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982"/>
    <p:restoredTop sz="94660"/>
  </p:normalViewPr>
  <p:slideViewPr>
    <p:cSldViewPr snapToGrid="0">
      <p:cViewPr varScale="1">
        <p:scale>
          <a:sx d="100" n="74"/>
          <a:sy d="100" n="74"/>
        </p:scale>
        <p:origin x="340" y="47"/>
      </p:cViewPr>
      <p:guideLst/>
    </p:cSldViewPr>
  </p:slideViewPr>
  <p:notesTextViewPr>
    <p:cViewPr>
      <p:scale>
        <a:sx d="1" n="1"/>
        <a:sy d="1" n="1"/>
      </p:scale>
      <p:origin x="0" y="0"/>
    </p:cViewPr>
  </p:notesTextViewPr>
  <p:gridSpacing cx="72008" cy="72008"/>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slide" Target="slides/slide53.xml" /><Relationship Id="rId55" Type="http://schemas.openxmlformats.org/officeDocument/2006/relationships/slide" Target="slides/slide54.xml" /><Relationship Id="rId59" Type="http://schemas.openxmlformats.org/officeDocument/2006/relationships/tableStyles" Target="tableStyles.xml" /><Relationship Id="rId1" Type="http://schemas.openxmlformats.org/officeDocument/2006/relationships/slideMaster" Target="slideMasters/slideMaster1.xml" /><Relationship Id="rId58" Type="http://schemas.openxmlformats.org/officeDocument/2006/relationships/theme" Target="theme/theme1.xml" /><Relationship Id="rId57" Type="http://schemas.openxmlformats.org/officeDocument/2006/relationships/viewProps" Target="viewProps.xml" /><Relationship Id="rId56"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5" name="object 2">
            <a:extLst>
              <a:ext uri="{FF2B5EF4-FFF2-40B4-BE49-F238E27FC236}">
                <a16:creationId xmlns:a16="http://schemas.microsoft.com/office/drawing/2014/main" id="{43856C59-6837-550B-3E56-38644D72B6AF}"/>
              </a:ext>
            </a:extLst>
          </p:cNvPr>
          <p:cNvSpPr/>
          <p:nvPr userDrawn="1"/>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3D5174"/>
          </a:solidFill>
        </p:spPr>
        <p:txBody>
          <a:bodyPr wrap="square" lIns="0" tIns="0" rIns="0" bIns="0" rtlCol="0"/>
          <a:lstStyle/>
          <a:p>
            <a:endParaRPr/>
          </a:p>
        </p:txBody>
      </p:sp>
      <p:sp>
        <p:nvSpPr>
          <p:cNvPr id="2" name="Title 1">
            <a:extLst>
              <a:ext uri="{FF2B5EF4-FFF2-40B4-BE49-F238E27FC236}">
                <a16:creationId xmlns:a16="http://schemas.microsoft.com/office/drawing/2014/main" id="{62533200-7215-DC79-06B6-34B0D7C27BE8}"/>
              </a:ext>
            </a:extLst>
          </p:cNvPr>
          <p:cNvSpPr>
            <a:spLocks noGrp="1"/>
          </p:cNvSpPr>
          <p:nvPr>
            <p:ph type="ctrTitle"/>
          </p:nvPr>
        </p:nvSpPr>
        <p:spPr>
          <a:xfrm>
            <a:off x="917713" y="2242515"/>
            <a:ext cx="7460974" cy="1325563"/>
          </a:xfrm>
        </p:spPr>
        <p:txBody>
          <a:bodyPr anchor="b">
            <a:noAutofit/>
          </a:bodyPr>
          <a:lstStyle>
            <a:lvl1pPr algn="l">
              <a:defRPr sz="4800" b="1">
                <a:solidFill>
                  <a:schemeClr val="bg1"/>
                </a:solidFill>
                <a:latin typeface="Montserrat" panose="00000500000000000000"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86D7C27F-8802-4CD2-4914-C6DF054B5AC3}"/>
              </a:ext>
            </a:extLst>
          </p:cNvPr>
          <p:cNvSpPr>
            <a:spLocks noGrp="1"/>
          </p:cNvSpPr>
          <p:nvPr>
            <p:ph type="subTitle" idx="1"/>
          </p:nvPr>
        </p:nvSpPr>
        <p:spPr>
          <a:xfrm>
            <a:off x="917713" y="3956214"/>
            <a:ext cx="5832000" cy="441616"/>
          </a:xfrm>
        </p:spPr>
        <p:txBody>
          <a:bodyPr/>
          <a:lstStyle>
            <a:lvl1pPr marL="0" indent="0" algn="l">
              <a:buNone/>
              <a:defRPr sz="2400" b="1">
                <a:solidFill>
                  <a:srgbClr val="B9BF60"/>
                </a:solidFill>
                <a:latin typeface="Montserrat"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22" name="object 8">
            <a:extLst>
              <a:ext uri="{FF2B5EF4-FFF2-40B4-BE49-F238E27FC236}">
                <a16:creationId xmlns:a16="http://schemas.microsoft.com/office/drawing/2014/main" id="{6D497E11-5063-5F1F-BEA6-E3FE664A7D69}"/>
              </a:ext>
            </a:extLst>
          </p:cNvPr>
          <p:cNvGrpSpPr/>
          <p:nvPr userDrawn="1"/>
        </p:nvGrpSpPr>
        <p:grpSpPr>
          <a:xfrm>
            <a:off x="7207200" y="0"/>
            <a:ext cx="4985993" cy="6858000"/>
            <a:chOff x="7207200" y="0"/>
            <a:chExt cx="4985993" cy="6858000"/>
          </a:xfrm>
        </p:grpSpPr>
        <p:pic>
          <p:nvPicPr>
            <p:cNvPr id="23" name="object 10">
              <a:extLst>
                <a:ext uri="{FF2B5EF4-FFF2-40B4-BE49-F238E27FC236}">
                  <a16:creationId xmlns:a16="http://schemas.microsoft.com/office/drawing/2014/main" id="{FD052922-FC81-FBEE-6209-7A5E4068ACF5}"/>
                </a:ext>
              </a:extLst>
            </p:cNvPr>
            <p:cNvPicPr/>
            <p:nvPr/>
          </p:nvPicPr>
          <p:blipFill>
            <a:blip r:embed="rId2" cstate="print"/>
            <a:stretch>
              <a:fillRect/>
            </a:stretch>
          </p:blipFill>
          <p:spPr>
            <a:xfrm>
              <a:off x="7207200" y="0"/>
              <a:ext cx="4985993" cy="6858000"/>
            </a:xfrm>
            <a:prstGeom prst="rect">
              <a:avLst/>
            </a:prstGeom>
          </p:spPr>
        </p:pic>
        <p:sp>
          <p:nvSpPr>
            <p:cNvPr id="24" name="object 9">
              <a:extLst>
                <a:ext uri="{FF2B5EF4-FFF2-40B4-BE49-F238E27FC236}">
                  <a16:creationId xmlns:a16="http://schemas.microsoft.com/office/drawing/2014/main" id="{5F12EA49-B79C-B479-9BB2-83028DB8344C}"/>
                </a:ext>
              </a:extLst>
            </p:cNvPr>
            <p:cNvSpPr/>
            <p:nvPr/>
          </p:nvSpPr>
          <p:spPr>
            <a:xfrm>
              <a:off x="10491419" y="6349301"/>
              <a:ext cx="1478915" cy="297815"/>
            </a:xfrm>
            <a:custGeom>
              <a:avLst/>
              <a:gdLst/>
              <a:ahLst/>
              <a:cxnLst/>
              <a:rect l="l" t="t" r="r" b="b"/>
              <a:pathLst>
                <a:path w="1478915" h="297815">
                  <a:moveTo>
                    <a:pt x="180187" y="243535"/>
                  </a:moveTo>
                  <a:lnTo>
                    <a:pt x="165036" y="236283"/>
                  </a:lnTo>
                  <a:lnTo>
                    <a:pt x="132816" y="220865"/>
                  </a:lnTo>
                  <a:lnTo>
                    <a:pt x="93967" y="220865"/>
                  </a:lnTo>
                  <a:lnTo>
                    <a:pt x="89966" y="225653"/>
                  </a:lnTo>
                  <a:lnTo>
                    <a:pt x="80416" y="220611"/>
                  </a:lnTo>
                  <a:lnTo>
                    <a:pt x="65227" y="218046"/>
                  </a:lnTo>
                  <a:lnTo>
                    <a:pt x="50025" y="220611"/>
                  </a:lnTo>
                  <a:lnTo>
                    <a:pt x="49593" y="212940"/>
                  </a:lnTo>
                  <a:lnTo>
                    <a:pt x="136690" y="212940"/>
                  </a:lnTo>
                  <a:lnTo>
                    <a:pt x="133642" y="183388"/>
                  </a:lnTo>
                  <a:lnTo>
                    <a:pt x="127736" y="168059"/>
                  </a:lnTo>
                  <a:lnTo>
                    <a:pt x="114579" y="162013"/>
                  </a:lnTo>
                  <a:lnTo>
                    <a:pt x="89776" y="160324"/>
                  </a:lnTo>
                  <a:lnTo>
                    <a:pt x="55219" y="159550"/>
                  </a:lnTo>
                  <a:lnTo>
                    <a:pt x="26644" y="159486"/>
                  </a:lnTo>
                  <a:lnTo>
                    <a:pt x="7188" y="159740"/>
                  </a:lnTo>
                  <a:lnTo>
                    <a:pt x="0" y="159905"/>
                  </a:lnTo>
                  <a:lnTo>
                    <a:pt x="0" y="213334"/>
                  </a:lnTo>
                  <a:lnTo>
                    <a:pt x="47345" y="236004"/>
                  </a:lnTo>
                  <a:lnTo>
                    <a:pt x="86207" y="236004"/>
                  </a:lnTo>
                  <a:lnTo>
                    <a:pt x="90208" y="231241"/>
                  </a:lnTo>
                  <a:lnTo>
                    <a:pt x="99758" y="236283"/>
                  </a:lnTo>
                  <a:lnTo>
                    <a:pt x="114973" y="238823"/>
                  </a:lnTo>
                  <a:lnTo>
                    <a:pt x="130149" y="236283"/>
                  </a:lnTo>
                  <a:lnTo>
                    <a:pt x="130594" y="243992"/>
                  </a:lnTo>
                  <a:lnTo>
                    <a:pt x="43472" y="243992"/>
                  </a:lnTo>
                  <a:lnTo>
                    <a:pt x="46520" y="273532"/>
                  </a:lnTo>
                  <a:lnTo>
                    <a:pt x="90411" y="296545"/>
                  </a:lnTo>
                  <a:lnTo>
                    <a:pt x="153555" y="297408"/>
                  </a:lnTo>
                  <a:lnTo>
                    <a:pt x="172999" y="297167"/>
                  </a:lnTo>
                  <a:lnTo>
                    <a:pt x="180187" y="296989"/>
                  </a:lnTo>
                  <a:lnTo>
                    <a:pt x="180187" y="243535"/>
                  </a:lnTo>
                  <a:close/>
                </a:path>
                <a:path w="1478915" h="297815">
                  <a:moveTo>
                    <a:pt x="180187" y="419"/>
                  </a:moveTo>
                  <a:lnTo>
                    <a:pt x="172999" y="254"/>
                  </a:lnTo>
                  <a:lnTo>
                    <a:pt x="153555" y="0"/>
                  </a:lnTo>
                  <a:lnTo>
                    <a:pt x="124980" y="63"/>
                  </a:lnTo>
                  <a:lnTo>
                    <a:pt x="65582" y="2501"/>
                  </a:lnTo>
                  <a:lnTo>
                    <a:pt x="43472" y="53428"/>
                  </a:lnTo>
                  <a:lnTo>
                    <a:pt x="130594" y="53428"/>
                  </a:lnTo>
                  <a:lnTo>
                    <a:pt x="130149" y="61125"/>
                  </a:lnTo>
                  <a:lnTo>
                    <a:pt x="114973" y="58559"/>
                  </a:lnTo>
                  <a:lnTo>
                    <a:pt x="99758" y="61125"/>
                  </a:lnTo>
                  <a:lnTo>
                    <a:pt x="90220" y="66167"/>
                  </a:lnTo>
                  <a:lnTo>
                    <a:pt x="86207" y="61379"/>
                  </a:lnTo>
                  <a:lnTo>
                    <a:pt x="47345" y="61379"/>
                  </a:lnTo>
                  <a:lnTo>
                    <a:pt x="0" y="84048"/>
                  </a:lnTo>
                  <a:lnTo>
                    <a:pt x="0" y="137477"/>
                  </a:lnTo>
                  <a:lnTo>
                    <a:pt x="7188" y="137655"/>
                  </a:lnTo>
                  <a:lnTo>
                    <a:pt x="26644" y="137909"/>
                  </a:lnTo>
                  <a:lnTo>
                    <a:pt x="55219" y="137845"/>
                  </a:lnTo>
                  <a:lnTo>
                    <a:pt x="114579" y="135407"/>
                  </a:lnTo>
                  <a:lnTo>
                    <a:pt x="136690" y="84467"/>
                  </a:lnTo>
                  <a:lnTo>
                    <a:pt x="49593" y="84467"/>
                  </a:lnTo>
                  <a:lnTo>
                    <a:pt x="50025" y="76746"/>
                  </a:lnTo>
                  <a:lnTo>
                    <a:pt x="65227" y="79336"/>
                  </a:lnTo>
                  <a:lnTo>
                    <a:pt x="80416" y="76746"/>
                  </a:lnTo>
                  <a:lnTo>
                    <a:pt x="89954" y="71742"/>
                  </a:lnTo>
                  <a:lnTo>
                    <a:pt x="93967" y="76517"/>
                  </a:lnTo>
                  <a:lnTo>
                    <a:pt x="132816" y="76517"/>
                  </a:lnTo>
                  <a:lnTo>
                    <a:pt x="164973" y="61125"/>
                  </a:lnTo>
                  <a:lnTo>
                    <a:pt x="180187" y="53848"/>
                  </a:lnTo>
                  <a:lnTo>
                    <a:pt x="180187" y="419"/>
                  </a:lnTo>
                  <a:close/>
                </a:path>
                <a:path w="1478915" h="297815">
                  <a:moveTo>
                    <a:pt x="375018" y="159905"/>
                  </a:moveTo>
                  <a:lnTo>
                    <a:pt x="367842" y="159740"/>
                  </a:lnTo>
                  <a:lnTo>
                    <a:pt x="348386" y="159486"/>
                  </a:lnTo>
                  <a:lnTo>
                    <a:pt x="319811" y="159550"/>
                  </a:lnTo>
                  <a:lnTo>
                    <a:pt x="260426" y="162013"/>
                  </a:lnTo>
                  <a:lnTo>
                    <a:pt x="238328" y="212940"/>
                  </a:lnTo>
                  <a:lnTo>
                    <a:pt x="325424" y="212940"/>
                  </a:lnTo>
                  <a:lnTo>
                    <a:pt x="325018" y="220611"/>
                  </a:lnTo>
                  <a:lnTo>
                    <a:pt x="309791" y="218046"/>
                  </a:lnTo>
                  <a:lnTo>
                    <a:pt x="294614" y="220611"/>
                  </a:lnTo>
                  <a:lnTo>
                    <a:pt x="285051" y="225666"/>
                  </a:lnTo>
                  <a:lnTo>
                    <a:pt x="281051" y="220865"/>
                  </a:lnTo>
                  <a:lnTo>
                    <a:pt x="242189" y="220865"/>
                  </a:lnTo>
                  <a:lnTo>
                    <a:pt x="194843" y="243535"/>
                  </a:lnTo>
                  <a:lnTo>
                    <a:pt x="194843" y="296989"/>
                  </a:lnTo>
                  <a:lnTo>
                    <a:pt x="202031" y="297167"/>
                  </a:lnTo>
                  <a:lnTo>
                    <a:pt x="221475" y="297408"/>
                  </a:lnTo>
                  <a:lnTo>
                    <a:pt x="250063" y="297345"/>
                  </a:lnTo>
                  <a:lnTo>
                    <a:pt x="309435" y="294881"/>
                  </a:lnTo>
                  <a:lnTo>
                    <a:pt x="331533" y="243992"/>
                  </a:lnTo>
                  <a:lnTo>
                    <a:pt x="244411" y="243992"/>
                  </a:lnTo>
                  <a:lnTo>
                    <a:pt x="244868" y="236283"/>
                  </a:lnTo>
                  <a:lnTo>
                    <a:pt x="260032" y="238823"/>
                  </a:lnTo>
                  <a:lnTo>
                    <a:pt x="275221" y="236283"/>
                  </a:lnTo>
                  <a:lnTo>
                    <a:pt x="284810" y="231228"/>
                  </a:lnTo>
                  <a:lnTo>
                    <a:pt x="288810" y="236004"/>
                  </a:lnTo>
                  <a:lnTo>
                    <a:pt x="327672" y="236004"/>
                  </a:lnTo>
                  <a:lnTo>
                    <a:pt x="359816" y="220611"/>
                  </a:lnTo>
                  <a:lnTo>
                    <a:pt x="375018" y="213334"/>
                  </a:lnTo>
                  <a:lnTo>
                    <a:pt x="375018" y="159905"/>
                  </a:lnTo>
                  <a:close/>
                </a:path>
                <a:path w="1478915" h="297815">
                  <a:moveTo>
                    <a:pt x="375018" y="84048"/>
                  </a:moveTo>
                  <a:lnTo>
                    <a:pt x="359765" y="76746"/>
                  </a:lnTo>
                  <a:lnTo>
                    <a:pt x="327672" y="61379"/>
                  </a:lnTo>
                  <a:lnTo>
                    <a:pt x="288810" y="61379"/>
                  </a:lnTo>
                  <a:lnTo>
                    <a:pt x="284797" y="66179"/>
                  </a:lnTo>
                  <a:lnTo>
                    <a:pt x="275221" y="61125"/>
                  </a:lnTo>
                  <a:lnTo>
                    <a:pt x="260032" y="58559"/>
                  </a:lnTo>
                  <a:lnTo>
                    <a:pt x="244868" y="61125"/>
                  </a:lnTo>
                  <a:lnTo>
                    <a:pt x="244411" y="53428"/>
                  </a:lnTo>
                  <a:lnTo>
                    <a:pt x="331533" y="53428"/>
                  </a:lnTo>
                  <a:lnTo>
                    <a:pt x="328485" y="23863"/>
                  </a:lnTo>
                  <a:lnTo>
                    <a:pt x="284632" y="838"/>
                  </a:lnTo>
                  <a:lnTo>
                    <a:pt x="221475" y="0"/>
                  </a:lnTo>
                  <a:lnTo>
                    <a:pt x="202031" y="254"/>
                  </a:lnTo>
                  <a:lnTo>
                    <a:pt x="194843" y="419"/>
                  </a:lnTo>
                  <a:lnTo>
                    <a:pt x="194843" y="53848"/>
                  </a:lnTo>
                  <a:lnTo>
                    <a:pt x="242189" y="76517"/>
                  </a:lnTo>
                  <a:lnTo>
                    <a:pt x="281051" y="76517"/>
                  </a:lnTo>
                  <a:lnTo>
                    <a:pt x="285064" y="71729"/>
                  </a:lnTo>
                  <a:lnTo>
                    <a:pt x="294614" y="76746"/>
                  </a:lnTo>
                  <a:lnTo>
                    <a:pt x="309791" y="79336"/>
                  </a:lnTo>
                  <a:lnTo>
                    <a:pt x="325018" y="76746"/>
                  </a:lnTo>
                  <a:lnTo>
                    <a:pt x="325424" y="84467"/>
                  </a:lnTo>
                  <a:lnTo>
                    <a:pt x="238328" y="84467"/>
                  </a:lnTo>
                  <a:lnTo>
                    <a:pt x="241363" y="114033"/>
                  </a:lnTo>
                  <a:lnTo>
                    <a:pt x="285242" y="137058"/>
                  </a:lnTo>
                  <a:lnTo>
                    <a:pt x="348386" y="137909"/>
                  </a:lnTo>
                  <a:lnTo>
                    <a:pt x="367842" y="137655"/>
                  </a:lnTo>
                  <a:lnTo>
                    <a:pt x="375018" y="137477"/>
                  </a:lnTo>
                  <a:lnTo>
                    <a:pt x="375018" y="84048"/>
                  </a:lnTo>
                  <a:close/>
                </a:path>
                <a:path w="1478915" h="297815">
                  <a:moveTo>
                    <a:pt x="609498" y="171945"/>
                  </a:moveTo>
                  <a:lnTo>
                    <a:pt x="575589" y="171945"/>
                  </a:lnTo>
                  <a:lnTo>
                    <a:pt x="570865" y="190233"/>
                  </a:lnTo>
                  <a:lnTo>
                    <a:pt x="560832" y="205092"/>
                  </a:lnTo>
                  <a:lnTo>
                    <a:pt x="545553" y="215061"/>
                  </a:lnTo>
                  <a:lnTo>
                    <a:pt x="525018" y="218706"/>
                  </a:lnTo>
                  <a:lnTo>
                    <a:pt x="497662" y="212902"/>
                  </a:lnTo>
                  <a:lnTo>
                    <a:pt x="478929" y="197548"/>
                  </a:lnTo>
                  <a:lnTo>
                    <a:pt x="468172" y="175793"/>
                  </a:lnTo>
                  <a:lnTo>
                    <a:pt x="464731" y="150723"/>
                  </a:lnTo>
                  <a:lnTo>
                    <a:pt x="468172" y="125653"/>
                  </a:lnTo>
                  <a:lnTo>
                    <a:pt x="478929" y="103898"/>
                  </a:lnTo>
                  <a:lnTo>
                    <a:pt x="497662" y="88557"/>
                  </a:lnTo>
                  <a:lnTo>
                    <a:pt x="525018" y="82753"/>
                  </a:lnTo>
                  <a:lnTo>
                    <a:pt x="544118" y="85420"/>
                  </a:lnTo>
                  <a:lnTo>
                    <a:pt x="558393" y="92811"/>
                  </a:lnTo>
                  <a:lnTo>
                    <a:pt x="568363" y="104063"/>
                  </a:lnTo>
                  <a:lnTo>
                    <a:pt x="574484" y="118249"/>
                  </a:lnTo>
                  <a:lnTo>
                    <a:pt x="609219" y="118249"/>
                  </a:lnTo>
                  <a:lnTo>
                    <a:pt x="591248" y="82753"/>
                  </a:lnTo>
                  <a:lnTo>
                    <a:pt x="556463" y="61518"/>
                  </a:lnTo>
                  <a:lnTo>
                    <a:pt x="525018" y="57289"/>
                  </a:lnTo>
                  <a:lnTo>
                    <a:pt x="485076" y="64719"/>
                  </a:lnTo>
                  <a:lnTo>
                    <a:pt x="455206" y="84899"/>
                  </a:lnTo>
                  <a:lnTo>
                    <a:pt x="436473" y="114630"/>
                  </a:lnTo>
                  <a:lnTo>
                    <a:pt x="429983" y="150723"/>
                  </a:lnTo>
                  <a:lnTo>
                    <a:pt x="436473" y="186829"/>
                  </a:lnTo>
                  <a:lnTo>
                    <a:pt x="455206" y="216560"/>
                  </a:lnTo>
                  <a:lnTo>
                    <a:pt x="485076" y="236740"/>
                  </a:lnTo>
                  <a:lnTo>
                    <a:pt x="525018" y="244170"/>
                  </a:lnTo>
                  <a:lnTo>
                    <a:pt x="558114" y="238899"/>
                  </a:lnTo>
                  <a:lnTo>
                    <a:pt x="584250" y="224091"/>
                  </a:lnTo>
                  <a:lnTo>
                    <a:pt x="588403" y="218706"/>
                  </a:lnTo>
                  <a:lnTo>
                    <a:pt x="601891" y="201256"/>
                  </a:lnTo>
                  <a:lnTo>
                    <a:pt x="609498" y="171945"/>
                  </a:lnTo>
                  <a:close/>
                </a:path>
                <a:path w="1478915" h="297815">
                  <a:moveTo>
                    <a:pt x="768578" y="219913"/>
                  </a:moveTo>
                  <a:lnTo>
                    <a:pt x="765124" y="220395"/>
                  </a:lnTo>
                  <a:lnTo>
                    <a:pt x="754595" y="220395"/>
                  </a:lnTo>
                  <a:lnTo>
                    <a:pt x="752881" y="217614"/>
                  </a:lnTo>
                  <a:lnTo>
                    <a:pt x="752881" y="173469"/>
                  </a:lnTo>
                  <a:lnTo>
                    <a:pt x="752881" y="142163"/>
                  </a:lnTo>
                  <a:lnTo>
                    <a:pt x="715175" y="105791"/>
                  </a:lnTo>
                  <a:lnTo>
                    <a:pt x="693762" y="103708"/>
                  </a:lnTo>
                  <a:lnTo>
                    <a:pt x="669912" y="105803"/>
                  </a:lnTo>
                  <a:lnTo>
                    <a:pt x="648931" y="112966"/>
                  </a:lnTo>
                  <a:lnTo>
                    <a:pt x="633615" y="126530"/>
                  </a:lnTo>
                  <a:lnTo>
                    <a:pt x="626745" y="147840"/>
                  </a:lnTo>
                  <a:lnTo>
                    <a:pt x="659269" y="147840"/>
                  </a:lnTo>
                  <a:lnTo>
                    <a:pt x="662393" y="138493"/>
                  </a:lnTo>
                  <a:lnTo>
                    <a:pt x="669226" y="131927"/>
                  </a:lnTo>
                  <a:lnTo>
                    <a:pt x="679221" y="128054"/>
                  </a:lnTo>
                  <a:lnTo>
                    <a:pt x="691807" y="126771"/>
                  </a:lnTo>
                  <a:lnTo>
                    <a:pt x="702119" y="127457"/>
                  </a:lnTo>
                  <a:lnTo>
                    <a:pt x="711987" y="130073"/>
                  </a:lnTo>
                  <a:lnTo>
                    <a:pt x="719404" y="135534"/>
                  </a:lnTo>
                  <a:lnTo>
                    <a:pt x="722325" y="144729"/>
                  </a:lnTo>
                  <a:lnTo>
                    <a:pt x="720318" y="150075"/>
                  </a:lnTo>
                  <a:lnTo>
                    <a:pt x="720318" y="173469"/>
                  </a:lnTo>
                  <a:lnTo>
                    <a:pt x="720318" y="195262"/>
                  </a:lnTo>
                  <a:lnTo>
                    <a:pt x="716622" y="206984"/>
                  </a:lnTo>
                  <a:lnTo>
                    <a:pt x="707428" y="214757"/>
                  </a:lnTo>
                  <a:lnTo>
                    <a:pt x="695553" y="219062"/>
                  </a:lnTo>
                  <a:lnTo>
                    <a:pt x="683818" y="220395"/>
                  </a:lnTo>
                  <a:lnTo>
                    <a:pt x="674319" y="219595"/>
                  </a:lnTo>
                  <a:lnTo>
                    <a:pt x="664552" y="216852"/>
                  </a:lnTo>
                  <a:lnTo>
                    <a:pt x="656932" y="211658"/>
                  </a:lnTo>
                  <a:lnTo>
                    <a:pt x="653859" y="203492"/>
                  </a:lnTo>
                  <a:lnTo>
                    <a:pt x="656043" y="193840"/>
                  </a:lnTo>
                  <a:lnTo>
                    <a:pt x="701967" y="178790"/>
                  </a:lnTo>
                  <a:lnTo>
                    <a:pt x="711885" y="176885"/>
                  </a:lnTo>
                  <a:lnTo>
                    <a:pt x="720318" y="173469"/>
                  </a:lnTo>
                  <a:lnTo>
                    <a:pt x="720318" y="150075"/>
                  </a:lnTo>
                  <a:lnTo>
                    <a:pt x="718705" y="154368"/>
                  </a:lnTo>
                  <a:lnTo>
                    <a:pt x="708990" y="159105"/>
                  </a:lnTo>
                  <a:lnTo>
                    <a:pt x="694880" y="161340"/>
                  </a:lnTo>
                  <a:lnTo>
                    <a:pt x="678091" y="163474"/>
                  </a:lnTo>
                  <a:lnTo>
                    <a:pt x="657682" y="166471"/>
                  </a:lnTo>
                  <a:lnTo>
                    <a:pt x="639457" y="172770"/>
                  </a:lnTo>
                  <a:lnTo>
                    <a:pt x="626364" y="184759"/>
                  </a:lnTo>
                  <a:lnTo>
                    <a:pt x="621334" y="204762"/>
                  </a:lnTo>
                  <a:lnTo>
                    <a:pt x="625487" y="221754"/>
                  </a:lnTo>
                  <a:lnTo>
                    <a:pt x="636625" y="233857"/>
                  </a:lnTo>
                  <a:lnTo>
                    <a:pt x="652729" y="241096"/>
                  </a:lnTo>
                  <a:lnTo>
                    <a:pt x="671817" y="243509"/>
                  </a:lnTo>
                  <a:lnTo>
                    <a:pt x="685342" y="242570"/>
                  </a:lnTo>
                  <a:lnTo>
                    <a:pt x="699071" y="239661"/>
                  </a:lnTo>
                  <a:lnTo>
                    <a:pt x="711949" y="234619"/>
                  </a:lnTo>
                  <a:lnTo>
                    <a:pt x="722909" y="227330"/>
                  </a:lnTo>
                  <a:lnTo>
                    <a:pt x="726059" y="234950"/>
                  </a:lnTo>
                  <a:lnTo>
                    <a:pt x="731494" y="239941"/>
                  </a:lnTo>
                  <a:lnTo>
                    <a:pt x="738898" y="242684"/>
                  </a:lnTo>
                  <a:lnTo>
                    <a:pt x="747979" y="243509"/>
                  </a:lnTo>
                  <a:lnTo>
                    <a:pt x="753427" y="243509"/>
                  </a:lnTo>
                  <a:lnTo>
                    <a:pt x="763689" y="241681"/>
                  </a:lnTo>
                  <a:lnTo>
                    <a:pt x="768578" y="240157"/>
                  </a:lnTo>
                  <a:lnTo>
                    <a:pt x="768578" y="227330"/>
                  </a:lnTo>
                  <a:lnTo>
                    <a:pt x="768578" y="220395"/>
                  </a:lnTo>
                  <a:lnTo>
                    <a:pt x="768578" y="219913"/>
                  </a:lnTo>
                  <a:close/>
                </a:path>
                <a:path w="1478915" h="297815">
                  <a:moveTo>
                    <a:pt x="1004811" y="239890"/>
                  </a:moveTo>
                  <a:lnTo>
                    <a:pt x="1004760" y="147993"/>
                  </a:lnTo>
                  <a:lnTo>
                    <a:pt x="1001483" y="127723"/>
                  </a:lnTo>
                  <a:lnTo>
                    <a:pt x="1000810" y="126771"/>
                  </a:lnTo>
                  <a:lnTo>
                    <a:pt x="1000074" y="125730"/>
                  </a:lnTo>
                  <a:lnTo>
                    <a:pt x="991806" y="113906"/>
                  </a:lnTo>
                  <a:lnTo>
                    <a:pt x="976299" y="106133"/>
                  </a:lnTo>
                  <a:lnTo>
                    <a:pt x="955459" y="103708"/>
                  </a:lnTo>
                  <a:lnTo>
                    <a:pt x="940752" y="105244"/>
                  </a:lnTo>
                  <a:lnTo>
                    <a:pt x="928408" y="109639"/>
                  </a:lnTo>
                  <a:lnTo>
                    <a:pt x="918032" y="116573"/>
                  </a:lnTo>
                  <a:lnTo>
                    <a:pt x="909231" y="125730"/>
                  </a:lnTo>
                  <a:lnTo>
                    <a:pt x="902538" y="115912"/>
                  </a:lnTo>
                  <a:lnTo>
                    <a:pt x="892835" y="109054"/>
                  </a:lnTo>
                  <a:lnTo>
                    <a:pt x="880999" y="105029"/>
                  </a:lnTo>
                  <a:lnTo>
                    <a:pt x="867867" y="103708"/>
                  </a:lnTo>
                  <a:lnTo>
                    <a:pt x="852284" y="105321"/>
                  </a:lnTo>
                  <a:lnTo>
                    <a:pt x="840054" y="109829"/>
                  </a:lnTo>
                  <a:lnTo>
                    <a:pt x="830389" y="116789"/>
                  </a:lnTo>
                  <a:lnTo>
                    <a:pt x="822477" y="125730"/>
                  </a:lnTo>
                  <a:lnTo>
                    <a:pt x="821626" y="125730"/>
                  </a:lnTo>
                  <a:lnTo>
                    <a:pt x="821626" y="107302"/>
                  </a:lnTo>
                  <a:lnTo>
                    <a:pt x="790841" y="107302"/>
                  </a:lnTo>
                  <a:lnTo>
                    <a:pt x="790841" y="239890"/>
                  </a:lnTo>
                  <a:lnTo>
                    <a:pt x="823379" y="239890"/>
                  </a:lnTo>
                  <a:lnTo>
                    <a:pt x="823379" y="161175"/>
                  </a:lnTo>
                  <a:lnTo>
                    <a:pt x="826046" y="146481"/>
                  </a:lnTo>
                  <a:lnTo>
                    <a:pt x="833183" y="135699"/>
                  </a:lnTo>
                  <a:lnTo>
                    <a:pt x="843457" y="129044"/>
                  </a:lnTo>
                  <a:lnTo>
                    <a:pt x="855586" y="126771"/>
                  </a:lnTo>
                  <a:lnTo>
                    <a:pt x="867956" y="128587"/>
                  </a:lnTo>
                  <a:lnTo>
                    <a:pt x="875969" y="133934"/>
                  </a:lnTo>
                  <a:lnTo>
                    <a:pt x="880287" y="142697"/>
                  </a:lnTo>
                  <a:lnTo>
                    <a:pt x="881570" y="154724"/>
                  </a:lnTo>
                  <a:lnTo>
                    <a:pt x="881570" y="239890"/>
                  </a:lnTo>
                  <a:lnTo>
                    <a:pt x="914095" y="239890"/>
                  </a:lnTo>
                  <a:lnTo>
                    <a:pt x="914222" y="161175"/>
                  </a:lnTo>
                  <a:lnTo>
                    <a:pt x="945464" y="126771"/>
                  </a:lnTo>
                  <a:lnTo>
                    <a:pt x="960374" y="129387"/>
                  </a:lnTo>
                  <a:lnTo>
                    <a:pt x="968425" y="136715"/>
                  </a:lnTo>
                  <a:lnTo>
                    <a:pt x="971715" y="147993"/>
                  </a:lnTo>
                  <a:lnTo>
                    <a:pt x="972286" y="161175"/>
                  </a:lnTo>
                  <a:lnTo>
                    <a:pt x="972337" y="239890"/>
                  </a:lnTo>
                  <a:lnTo>
                    <a:pt x="1004811" y="239890"/>
                  </a:lnTo>
                  <a:close/>
                </a:path>
                <a:path w="1478915" h="297815">
                  <a:moveTo>
                    <a:pt x="1168565" y="56756"/>
                  </a:moveTo>
                  <a:lnTo>
                    <a:pt x="1137196" y="56756"/>
                  </a:lnTo>
                  <a:lnTo>
                    <a:pt x="1137196" y="173469"/>
                  </a:lnTo>
                  <a:lnTo>
                    <a:pt x="1134821" y="190538"/>
                  </a:lnTo>
                  <a:lnTo>
                    <a:pt x="1127429" y="205587"/>
                  </a:lnTo>
                  <a:lnTo>
                    <a:pt x="1114564" y="216306"/>
                  </a:lnTo>
                  <a:lnTo>
                    <a:pt x="1095832" y="220395"/>
                  </a:lnTo>
                  <a:lnTo>
                    <a:pt x="1077544" y="216509"/>
                  </a:lnTo>
                  <a:lnTo>
                    <a:pt x="1064844" y="206260"/>
                  </a:lnTo>
                  <a:lnTo>
                    <a:pt x="1057440" y="191731"/>
                  </a:lnTo>
                  <a:lnTo>
                    <a:pt x="1055039" y="175006"/>
                  </a:lnTo>
                  <a:lnTo>
                    <a:pt x="1057211" y="157403"/>
                  </a:lnTo>
                  <a:lnTo>
                    <a:pt x="1064260" y="141947"/>
                  </a:lnTo>
                  <a:lnTo>
                    <a:pt x="1077048" y="130962"/>
                  </a:lnTo>
                  <a:lnTo>
                    <a:pt x="1096403" y="126771"/>
                  </a:lnTo>
                  <a:lnTo>
                    <a:pt x="1113383" y="129959"/>
                  </a:lnTo>
                  <a:lnTo>
                    <a:pt x="1126223" y="139153"/>
                  </a:lnTo>
                  <a:lnTo>
                    <a:pt x="1134364" y="153835"/>
                  </a:lnTo>
                  <a:lnTo>
                    <a:pt x="1137196" y="173469"/>
                  </a:lnTo>
                  <a:lnTo>
                    <a:pt x="1137196" y="56756"/>
                  </a:lnTo>
                  <a:lnTo>
                    <a:pt x="1136078" y="56756"/>
                  </a:lnTo>
                  <a:lnTo>
                    <a:pt x="1136078" y="124485"/>
                  </a:lnTo>
                  <a:lnTo>
                    <a:pt x="1135507" y="124485"/>
                  </a:lnTo>
                  <a:lnTo>
                    <a:pt x="1126223" y="115074"/>
                  </a:lnTo>
                  <a:lnTo>
                    <a:pt x="1114171" y="108623"/>
                  </a:lnTo>
                  <a:lnTo>
                    <a:pt x="1100505" y="104902"/>
                  </a:lnTo>
                  <a:lnTo>
                    <a:pt x="1086408" y="103708"/>
                  </a:lnTo>
                  <a:lnTo>
                    <a:pt x="1062824" y="107746"/>
                  </a:lnTo>
                  <a:lnTo>
                    <a:pt x="1042365" y="120218"/>
                  </a:lnTo>
                  <a:lnTo>
                    <a:pt x="1027963" y="141681"/>
                  </a:lnTo>
                  <a:lnTo>
                    <a:pt x="1022515" y="172681"/>
                  </a:lnTo>
                  <a:lnTo>
                    <a:pt x="1026769" y="200533"/>
                  </a:lnTo>
                  <a:lnTo>
                    <a:pt x="1039596" y="223012"/>
                  </a:lnTo>
                  <a:lnTo>
                    <a:pt x="1061148" y="238036"/>
                  </a:lnTo>
                  <a:lnTo>
                    <a:pt x="1091539" y="243509"/>
                  </a:lnTo>
                  <a:lnTo>
                    <a:pt x="1105306" y="242277"/>
                  </a:lnTo>
                  <a:lnTo>
                    <a:pt x="1118120" y="238404"/>
                  </a:lnTo>
                  <a:lnTo>
                    <a:pt x="1129055" y="231711"/>
                  </a:lnTo>
                  <a:lnTo>
                    <a:pt x="1137196" y="221957"/>
                  </a:lnTo>
                  <a:lnTo>
                    <a:pt x="1137767" y="221957"/>
                  </a:lnTo>
                  <a:lnTo>
                    <a:pt x="1137767" y="239890"/>
                  </a:lnTo>
                  <a:lnTo>
                    <a:pt x="1168565" y="239890"/>
                  </a:lnTo>
                  <a:lnTo>
                    <a:pt x="1168565" y="221957"/>
                  </a:lnTo>
                  <a:lnTo>
                    <a:pt x="1168565" y="220395"/>
                  </a:lnTo>
                  <a:lnTo>
                    <a:pt x="1168565" y="126771"/>
                  </a:lnTo>
                  <a:lnTo>
                    <a:pt x="1168565" y="124485"/>
                  </a:lnTo>
                  <a:lnTo>
                    <a:pt x="1168565" y="56756"/>
                  </a:lnTo>
                  <a:close/>
                </a:path>
                <a:path w="1478915" h="297815">
                  <a:moveTo>
                    <a:pt x="1329080" y="181165"/>
                  </a:moveTo>
                  <a:lnTo>
                    <a:pt x="1327721" y="161912"/>
                  </a:lnTo>
                  <a:lnTo>
                    <a:pt x="1327048" y="152285"/>
                  </a:lnTo>
                  <a:lnTo>
                    <a:pt x="1313764" y="127520"/>
                  </a:lnTo>
                  <a:lnTo>
                    <a:pt x="1312760" y="126771"/>
                  </a:lnTo>
                  <a:lnTo>
                    <a:pt x="1296555" y="114604"/>
                  </a:lnTo>
                  <a:lnTo>
                    <a:pt x="1296555" y="161912"/>
                  </a:lnTo>
                  <a:lnTo>
                    <a:pt x="1220635" y="161912"/>
                  </a:lnTo>
                  <a:lnTo>
                    <a:pt x="1223911" y="148094"/>
                  </a:lnTo>
                  <a:lnTo>
                    <a:pt x="1231938" y="136944"/>
                  </a:lnTo>
                  <a:lnTo>
                    <a:pt x="1244028" y="129489"/>
                  </a:lnTo>
                  <a:lnTo>
                    <a:pt x="1259471" y="126771"/>
                  </a:lnTo>
                  <a:lnTo>
                    <a:pt x="1274394" y="129667"/>
                  </a:lnTo>
                  <a:lnTo>
                    <a:pt x="1285849" y="137414"/>
                  </a:lnTo>
                  <a:lnTo>
                    <a:pt x="1293380" y="148628"/>
                  </a:lnTo>
                  <a:lnTo>
                    <a:pt x="1296555" y="161912"/>
                  </a:lnTo>
                  <a:lnTo>
                    <a:pt x="1296555" y="114604"/>
                  </a:lnTo>
                  <a:lnTo>
                    <a:pt x="1290739" y="110223"/>
                  </a:lnTo>
                  <a:lnTo>
                    <a:pt x="1259471" y="103708"/>
                  </a:lnTo>
                  <a:lnTo>
                    <a:pt x="1229779" y="109347"/>
                  </a:lnTo>
                  <a:lnTo>
                    <a:pt x="1207312" y="124574"/>
                  </a:lnTo>
                  <a:lnTo>
                    <a:pt x="1193076" y="146888"/>
                  </a:lnTo>
                  <a:lnTo>
                    <a:pt x="1188110" y="173736"/>
                  </a:lnTo>
                  <a:lnTo>
                    <a:pt x="1192898" y="201841"/>
                  </a:lnTo>
                  <a:lnTo>
                    <a:pt x="1206881" y="223913"/>
                  </a:lnTo>
                  <a:lnTo>
                    <a:pt x="1229525" y="238340"/>
                  </a:lnTo>
                  <a:lnTo>
                    <a:pt x="1260309" y="243509"/>
                  </a:lnTo>
                  <a:lnTo>
                    <a:pt x="1283347" y="240525"/>
                  </a:lnTo>
                  <a:lnTo>
                    <a:pt x="1303121" y="231800"/>
                  </a:lnTo>
                  <a:lnTo>
                    <a:pt x="1315250" y="220395"/>
                  </a:lnTo>
                  <a:lnTo>
                    <a:pt x="1318183" y="217639"/>
                  </a:lnTo>
                  <a:lnTo>
                    <a:pt x="1327073" y="198361"/>
                  </a:lnTo>
                  <a:lnTo>
                    <a:pt x="1296289" y="198361"/>
                  </a:lnTo>
                  <a:lnTo>
                    <a:pt x="1290904" y="207962"/>
                  </a:lnTo>
                  <a:lnTo>
                    <a:pt x="1283220" y="214858"/>
                  </a:lnTo>
                  <a:lnTo>
                    <a:pt x="1273073" y="219011"/>
                  </a:lnTo>
                  <a:lnTo>
                    <a:pt x="1260309" y="220395"/>
                  </a:lnTo>
                  <a:lnTo>
                    <a:pt x="1242695" y="217182"/>
                  </a:lnTo>
                  <a:lnTo>
                    <a:pt x="1230325" y="208572"/>
                  </a:lnTo>
                  <a:lnTo>
                    <a:pt x="1223035" y="196062"/>
                  </a:lnTo>
                  <a:lnTo>
                    <a:pt x="1220635" y="181165"/>
                  </a:lnTo>
                  <a:lnTo>
                    <a:pt x="1329080" y="181165"/>
                  </a:lnTo>
                  <a:close/>
                </a:path>
                <a:path w="1478915" h="297815">
                  <a:moveTo>
                    <a:pt x="1478572" y="148882"/>
                  </a:moveTo>
                  <a:lnTo>
                    <a:pt x="1448003" y="106578"/>
                  </a:lnTo>
                  <a:lnTo>
                    <a:pt x="1426362" y="103708"/>
                  </a:lnTo>
                  <a:lnTo>
                    <a:pt x="1412379" y="105333"/>
                  </a:lnTo>
                  <a:lnTo>
                    <a:pt x="1399781" y="110020"/>
                  </a:lnTo>
                  <a:lnTo>
                    <a:pt x="1388986" y="117436"/>
                  </a:lnTo>
                  <a:lnTo>
                    <a:pt x="1380439" y="127292"/>
                  </a:lnTo>
                  <a:lnTo>
                    <a:pt x="1379855" y="126771"/>
                  </a:lnTo>
                  <a:lnTo>
                    <a:pt x="1379855" y="107302"/>
                  </a:lnTo>
                  <a:lnTo>
                    <a:pt x="1349019" y="107302"/>
                  </a:lnTo>
                  <a:lnTo>
                    <a:pt x="1349019" y="239890"/>
                  </a:lnTo>
                  <a:lnTo>
                    <a:pt x="1381556" y="239890"/>
                  </a:lnTo>
                  <a:lnTo>
                    <a:pt x="1381556" y="161683"/>
                  </a:lnTo>
                  <a:lnTo>
                    <a:pt x="1384084" y="147993"/>
                  </a:lnTo>
                  <a:lnTo>
                    <a:pt x="1391285" y="136906"/>
                  </a:lnTo>
                  <a:lnTo>
                    <a:pt x="1402537" y="129489"/>
                  </a:lnTo>
                  <a:lnTo>
                    <a:pt x="1414437" y="127292"/>
                  </a:lnTo>
                  <a:lnTo>
                    <a:pt x="1417256" y="126771"/>
                  </a:lnTo>
                  <a:lnTo>
                    <a:pt x="1429740" y="128498"/>
                  </a:lnTo>
                  <a:lnTo>
                    <a:pt x="1438617" y="133858"/>
                  </a:lnTo>
                  <a:lnTo>
                    <a:pt x="1444002" y="143116"/>
                  </a:lnTo>
                  <a:lnTo>
                    <a:pt x="1446034" y="156514"/>
                  </a:lnTo>
                  <a:lnTo>
                    <a:pt x="1446034" y="239890"/>
                  </a:lnTo>
                  <a:lnTo>
                    <a:pt x="1478572" y="239890"/>
                  </a:lnTo>
                  <a:lnTo>
                    <a:pt x="1478572" y="148882"/>
                  </a:lnTo>
                  <a:close/>
                </a:path>
              </a:pathLst>
            </a:custGeom>
            <a:solidFill>
              <a:srgbClr val="FFFFFF"/>
            </a:solidFill>
          </p:spPr>
          <p:txBody>
            <a:bodyPr wrap="square" lIns="0" tIns="0" rIns="0" bIns="0" rtlCol="0"/>
            <a:lstStyle/>
            <a:p>
              <a:endParaRPr dirty="0"/>
            </a:p>
          </p:txBody>
        </p:sp>
      </p:grpSp>
      <p:sp>
        <p:nvSpPr>
          <p:cNvPr id="29" name="object 7">
            <a:extLst>
              <a:ext uri="{FF2B5EF4-FFF2-40B4-BE49-F238E27FC236}">
                <a16:creationId xmlns:a16="http://schemas.microsoft.com/office/drawing/2014/main" id="{A16DAEE1-4F11-BC64-1A14-8EA4FD0E552E}"/>
              </a:ext>
            </a:extLst>
          </p:cNvPr>
          <p:cNvSpPr/>
          <p:nvPr userDrawn="1"/>
        </p:nvSpPr>
        <p:spPr>
          <a:xfrm>
            <a:off x="917713" y="3765350"/>
            <a:ext cx="5819775" cy="0"/>
          </a:xfrm>
          <a:custGeom>
            <a:avLst/>
            <a:gdLst/>
            <a:ahLst/>
            <a:cxnLst/>
            <a:rect l="l" t="t" r="r" b="b"/>
            <a:pathLst>
              <a:path w="5819775">
                <a:moveTo>
                  <a:pt x="0" y="0"/>
                </a:moveTo>
                <a:lnTo>
                  <a:pt x="5819394" y="0"/>
                </a:lnTo>
              </a:path>
            </a:pathLst>
          </a:custGeom>
          <a:ln w="25400">
            <a:solidFill>
              <a:srgbClr val="B9BF61"/>
            </a:solidFill>
          </a:ln>
        </p:spPr>
        <p:txBody>
          <a:bodyPr wrap="square" lIns="0" tIns="0" rIns="0" bIns="0" rtlCol="0"/>
          <a:lstStyle/>
          <a:p>
            <a:endParaRPr/>
          </a:p>
        </p:txBody>
      </p:sp>
      <p:sp>
        <p:nvSpPr>
          <p:cNvPr id="5" name="Date Placeholder 3">
            <a:extLst>
              <a:ext uri="{FF2B5EF4-FFF2-40B4-BE49-F238E27FC236}">
                <a16:creationId xmlns:a16="http://schemas.microsoft.com/office/drawing/2014/main" id="{42EDB735-F79F-84B9-8799-546EA61D6235}"/>
              </a:ext>
            </a:extLst>
          </p:cNvPr>
          <p:cNvSpPr>
            <a:spLocks noGrp="1"/>
          </p:cNvSpPr>
          <p:nvPr>
            <p:ph type="dt" sz="half" idx="10"/>
          </p:nvPr>
        </p:nvSpPr>
        <p:spPr>
          <a:xfrm>
            <a:off x="838200" y="6356350"/>
            <a:ext cx="2743200" cy="365125"/>
          </a:xfrm>
          <a:prstGeom prst="rect">
            <a:avLst/>
          </a:prstGeom>
        </p:spPr>
        <p:txBody>
          <a:bodyPr/>
          <a:lstStyle>
            <a:lvl1pPr>
              <a:defRPr/>
            </a:lvl1pPr>
          </a:lstStyle>
          <a:p>
            <a:fld id="{00CFDB79-E735-4FBE-927A-2D3B6EB77C66}" type="datetime1">
              <a:rPr lang="en-US" smtClean="0"/>
              <a:t>3/11/2025</a:t>
            </a:fld>
            <a:endParaRPr lang="en-GB" dirty="0"/>
          </a:p>
        </p:txBody>
      </p:sp>
    </p:spTree>
    <p:extLst>
      <p:ext uri="{BB962C8B-B14F-4D97-AF65-F5344CB8AC3E}">
        <p14:creationId xmlns:p14="http://schemas.microsoft.com/office/powerpoint/2010/main" val="3920487434"/>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normAutofit/>
          </a:bodyPr>
          <a:lstStyle>
            <a:lvl1pPr>
              <a:defRPr sz="1600"/>
            </a:lvl1pPr>
            <a:lvl2pPr>
              <a:defRPr sz="1400"/>
            </a:lvl2pPr>
            <a:lvl3pPr>
              <a:defRPr sz="12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40271713-93E5-7452-B3D5-1A33DC36C567}"/>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1FB29F9-C6BA-FF76-448A-DA95E6023B2F}"/>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2706580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object 8">
            <a:extLst>
              <a:ext uri="{FF2B5EF4-FFF2-40B4-BE49-F238E27FC236}">
                <a16:creationId xmlns:a16="http://schemas.microsoft.com/office/drawing/2014/main" id="{FA0EDF6A-EEEB-9BE1-DDAB-8ACBE5C437A5}"/>
              </a:ext>
            </a:extLst>
          </p:cNvPr>
          <p:cNvSpPr/>
          <p:nvPr userDrawn="1"/>
        </p:nvSpPr>
        <p:spPr>
          <a:xfrm>
            <a:off x="0" y="1472566"/>
            <a:ext cx="8839200" cy="1956434"/>
          </a:xfrm>
          <a:custGeom>
            <a:avLst/>
            <a:gdLst/>
            <a:ahLst/>
            <a:cxnLst/>
            <a:rect l="l" t="t" r="r" b="b"/>
            <a:pathLst>
              <a:path w="8580755" h="1956435">
                <a:moveTo>
                  <a:pt x="8580602" y="0"/>
                </a:moveTo>
                <a:lnTo>
                  <a:pt x="0" y="0"/>
                </a:lnTo>
                <a:lnTo>
                  <a:pt x="0" y="1956003"/>
                </a:lnTo>
                <a:lnTo>
                  <a:pt x="8580602" y="1956003"/>
                </a:lnTo>
                <a:lnTo>
                  <a:pt x="8580602" y="0"/>
                </a:lnTo>
                <a:close/>
              </a:path>
            </a:pathLst>
          </a:custGeom>
          <a:gradFill>
            <a:gsLst>
              <a:gs pos="100000">
                <a:schemeClr val="bg1">
                  <a:alpha val="0"/>
                </a:schemeClr>
              </a:gs>
              <a:gs pos="0">
                <a:schemeClr val="bg1"/>
              </a:gs>
            </a:gsLst>
            <a:lin ang="0" scaled="0"/>
          </a:gradFill>
        </p:spPr>
        <p:txBody>
          <a:bodyPr wrap="square" lIns="0" tIns="0" rIns="0" bIns="0" rtlCol="0"/>
          <a:lstStyle/>
          <a:p>
            <a:endParaRPr/>
          </a:p>
        </p:txBody>
      </p:sp>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nchor="ctr"/>
          <a:lstStyle>
            <a:lvl1pPr>
              <a:defRPr sz="4000">
                <a:solidFill>
                  <a:srgbClr val="4A4A49"/>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F0504CD6-FEB5-7DFD-4C4D-42294E4D99DE}"/>
              </a:ext>
            </a:extLst>
          </p:cNvPr>
          <p:cNvSpPr>
            <a:spLocks noGrp="1"/>
          </p:cNvSpPr>
          <p:nvPr>
            <p:ph type="body" idx="1"/>
          </p:nvPr>
        </p:nvSpPr>
        <p:spPr>
          <a:xfrm>
            <a:off x="838200" y="3643313"/>
            <a:ext cx="6368923" cy="2583751"/>
          </a:xfrm>
        </p:spPr>
        <p:txBody>
          <a:bodyPr>
            <a:normAutofit/>
          </a:bodyPr>
          <a:lstStyle>
            <a:lvl1pPr marL="0" indent="0">
              <a:buNone/>
              <a:defRPr sz="1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F3CCC39B-DC1E-D52C-2F46-40D14A7A0102}"/>
              </a:ext>
            </a:extLst>
          </p:cNvPr>
          <p:cNvSpPr>
            <a:spLocks noGrp="1"/>
          </p:cNvSpPr>
          <p:nvPr>
            <p:ph type="ftr" sz="quarter" idx="11"/>
          </p:nvPr>
        </p:nvSpPr>
        <p:spPr>
          <a:xfrm>
            <a:off x="838200" y="6418911"/>
            <a:ext cx="9435600" cy="365125"/>
          </a:xfrm>
          <a:prstGeom prst="rect">
            <a:avLst/>
          </a:prstGeom>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8785B180-3AFD-9D84-710F-B79C50EEEB78}"/>
              </a:ext>
            </a:extLst>
          </p:cNvPr>
          <p:cNvSpPr>
            <a:spLocks noGrp="1"/>
          </p:cNvSpPr>
          <p:nvPr>
            <p:ph type="sldNum" sz="quarter" idx="12"/>
          </p:nvPr>
        </p:nvSpPr>
        <p:spPr/>
        <p:txBody>
          <a:bodyPr/>
          <a:lstStyle>
            <a:lvl1pPr>
              <a:defRPr>
                <a:solidFill>
                  <a:schemeClr val="bg1"/>
                </a:solidFill>
              </a:defRPr>
            </a:lvl1pPr>
          </a:lstStyle>
          <a:p>
            <a:fld id="{E99D6286-9882-44A2-8896-5DF2107D801A}" type="slidenum">
              <a:rPr lang="en-GB" smtClean="0"/>
              <a:pPr/>
              <a:t>‹#›</a:t>
            </a:fld>
            <a:endParaRPr lang="en-GB"/>
          </a:p>
        </p:txBody>
      </p:sp>
      <p:pic>
        <p:nvPicPr>
          <p:cNvPr id="7" name="object 10">
            <a:extLst>
              <a:ext uri="{FF2B5EF4-FFF2-40B4-BE49-F238E27FC236}">
                <a16:creationId xmlns:a16="http://schemas.microsoft.com/office/drawing/2014/main" id="{623898C6-DB91-B98F-A515-D1A2D0E8D4C0}"/>
              </a:ext>
            </a:extLst>
          </p:cNvPr>
          <p:cNvPicPr/>
          <p:nvPr userDrawn="1"/>
        </p:nvPicPr>
        <p:blipFill>
          <a:blip r:embed="rId2" cstate="print"/>
          <a:stretch>
            <a:fillRect/>
          </a:stretch>
        </p:blipFill>
        <p:spPr>
          <a:xfrm>
            <a:off x="7207200" y="0"/>
            <a:ext cx="4985993" cy="6858000"/>
          </a:xfrm>
          <a:prstGeom prst="rect">
            <a:avLst/>
          </a:prstGeom>
        </p:spPr>
      </p:pic>
      <p:grpSp>
        <p:nvGrpSpPr>
          <p:cNvPr id="11" name="Group 10">
            <a:extLst>
              <a:ext uri="{FF2B5EF4-FFF2-40B4-BE49-F238E27FC236}">
                <a16:creationId xmlns:a16="http://schemas.microsoft.com/office/drawing/2014/main" id="{FC4104C9-80C5-9643-8236-9E5F3E0CDBA6}"/>
              </a:ext>
            </a:extLst>
          </p:cNvPr>
          <p:cNvGrpSpPr>
            <a:grpSpLocks noChangeAspect="1"/>
          </p:cNvGrpSpPr>
          <p:nvPr userDrawn="1"/>
        </p:nvGrpSpPr>
        <p:grpSpPr>
          <a:xfrm>
            <a:off x="10776651" y="6473885"/>
            <a:ext cx="1183212" cy="238333"/>
            <a:chOff x="10491420" y="6349301"/>
            <a:chExt cx="1479013" cy="297916"/>
          </a:xfrm>
        </p:grpSpPr>
        <p:sp>
          <p:nvSpPr>
            <p:cNvPr id="12" name="object 3">
              <a:extLst>
                <a:ext uri="{FF2B5EF4-FFF2-40B4-BE49-F238E27FC236}">
                  <a16:creationId xmlns:a16="http://schemas.microsoft.com/office/drawing/2014/main" id="{D1CF172D-0919-1A9C-F4B2-1DC437D01B31}"/>
                </a:ext>
              </a:extLst>
            </p:cNvPr>
            <p:cNvSpPr/>
            <p:nvPr userDrawn="1"/>
          </p:nvSpPr>
          <p:spPr>
            <a:xfrm>
              <a:off x="10686263" y="6349301"/>
              <a:ext cx="180340" cy="138430"/>
            </a:xfrm>
            <a:custGeom>
              <a:avLst/>
              <a:gdLst/>
              <a:ahLst/>
              <a:cxnLst/>
              <a:rect l="l" t="t" r="r" b="b"/>
              <a:pathLst>
                <a:path w="180340" h="138429">
                  <a:moveTo>
                    <a:pt x="180174" y="84048"/>
                  </a:moveTo>
                  <a:lnTo>
                    <a:pt x="164922" y="76746"/>
                  </a:lnTo>
                  <a:lnTo>
                    <a:pt x="132829" y="61379"/>
                  </a:lnTo>
                  <a:lnTo>
                    <a:pt x="93967" y="61379"/>
                  </a:lnTo>
                  <a:lnTo>
                    <a:pt x="89954" y="66179"/>
                  </a:lnTo>
                  <a:lnTo>
                    <a:pt x="80378" y="61125"/>
                  </a:lnTo>
                  <a:lnTo>
                    <a:pt x="65189" y="58559"/>
                  </a:lnTo>
                  <a:lnTo>
                    <a:pt x="50025" y="61125"/>
                  </a:lnTo>
                  <a:lnTo>
                    <a:pt x="49568" y="53428"/>
                  </a:lnTo>
                  <a:lnTo>
                    <a:pt x="136690" y="53428"/>
                  </a:lnTo>
                  <a:lnTo>
                    <a:pt x="133642" y="23863"/>
                  </a:lnTo>
                  <a:lnTo>
                    <a:pt x="89789" y="838"/>
                  </a:lnTo>
                  <a:lnTo>
                    <a:pt x="26631" y="0"/>
                  </a:lnTo>
                  <a:lnTo>
                    <a:pt x="7188" y="254"/>
                  </a:lnTo>
                  <a:lnTo>
                    <a:pt x="0" y="419"/>
                  </a:lnTo>
                  <a:lnTo>
                    <a:pt x="0" y="53848"/>
                  </a:lnTo>
                  <a:lnTo>
                    <a:pt x="47345" y="76517"/>
                  </a:lnTo>
                  <a:lnTo>
                    <a:pt x="86207" y="76517"/>
                  </a:lnTo>
                  <a:lnTo>
                    <a:pt x="90220" y="71729"/>
                  </a:lnTo>
                  <a:lnTo>
                    <a:pt x="99771" y="76746"/>
                  </a:lnTo>
                  <a:lnTo>
                    <a:pt x="114947" y="79336"/>
                  </a:lnTo>
                  <a:lnTo>
                    <a:pt x="130175" y="76746"/>
                  </a:lnTo>
                  <a:lnTo>
                    <a:pt x="130581" y="84467"/>
                  </a:lnTo>
                  <a:lnTo>
                    <a:pt x="43484" y="84467"/>
                  </a:lnTo>
                  <a:lnTo>
                    <a:pt x="46520" y="114033"/>
                  </a:lnTo>
                  <a:lnTo>
                    <a:pt x="90398" y="137058"/>
                  </a:lnTo>
                  <a:lnTo>
                    <a:pt x="153543" y="137909"/>
                  </a:lnTo>
                  <a:lnTo>
                    <a:pt x="172999" y="137655"/>
                  </a:lnTo>
                  <a:lnTo>
                    <a:pt x="180174" y="137477"/>
                  </a:lnTo>
                  <a:lnTo>
                    <a:pt x="180174" y="84048"/>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3" name="object 4">
              <a:extLst>
                <a:ext uri="{FF2B5EF4-FFF2-40B4-BE49-F238E27FC236}">
                  <a16:creationId xmlns:a16="http://schemas.microsoft.com/office/drawing/2014/main" id="{935C4AF4-E04D-FBD5-598C-445B34D88A9C}"/>
                </a:ext>
              </a:extLst>
            </p:cNvPr>
            <p:cNvSpPr/>
            <p:nvPr userDrawn="1"/>
          </p:nvSpPr>
          <p:spPr>
            <a:xfrm>
              <a:off x="10686263" y="6508787"/>
              <a:ext cx="180340" cy="138430"/>
            </a:xfrm>
            <a:custGeom>
              <a:avLst/>
              <a:gdLst/>
              <a:ahLst/>
              <a:cxnLst/>
              <a:rect l="l" t="t" r="r" b="b"/>
              <a:pathLst>
                <a:path w="180340" h="138429">
                  <a:moveTo>
                    <a:pt x="180174" y="419"/>
                  </a:moveTo>
                  <a:lnTo>
                    <a:pt x="172999" y="254"/>
                  </a:lnTo>
                  <a:lnTo>
                    <a:pt x="153543" y="0"/>
                  </a:lnTo>
                  <a:lnTo>
                    <a:pt x="124968" y="63"/>
                  </a:lnTo>
                  <a:lnTo>
                    <a:pt x="65582" y="2527"/>
                  </a:lnTo>
                  <a:lnTo>
                    <a:pt x="43484" y="53454"/>
                  </a:lnTo>
                  <a:lnTo>
                    <a:pt x="130581" y="53454"/>
                  </a:lnTo>
                  <a:lnTo>
                    <a:pt x="130175" y="61125"/>
                  </a:lnTo>
                  <a:lnTo>
                    <a:pt x="114947" y="58559"/>
                  </a:lnTo>
                  <a:lnTo>
                    <a:pt x="99771" y="61125"/>
                  </a:lnTo>
                  <a:lnTo>
                    <a:pt x="90208" y="66179"/>
                  </a:lnTo>
                  <a:lnTo>
                    <a:pt x="86207" y="61379"/>
                  </a:lnTo>
                  <a:lnTo>
                    <a:pt x="47345" y="61379"/>
                  </a:lnTo>
                  <a:lnTo>
                    <a:pt x="0" y="84048"/>
                  </a:lnTo>
                  <a:lnTo>
                    <a:pt x="0" y="137502"/>
                  </a:lnTo>
                  <a:lnTo>
                    <a:pt x="7188" y="137680"/>
                  </a:lnTo>
                  <a:lnTo>
                    <a:pt x="26631" y="137922"/>
                  </a:lnTo>
                  <a:lnTo>
                    <a:pt x="55219" y="137858"/>
                  </a:lnTo>
                  <a:lnTo>
                    <a:pt x="114592" y="135394"/>
                  </a:lnTo>
                  <a:lnTo>
                    <a:pt x="136690" y="84505"/>
                  </a:lnTo>
                  <a:lnTo>
                    <a:pt x="49568" y="84505"/>
                  </a:lnTo>
                  <a:lnTo>
                    <a:pt x="50025" y="76796"/>
                  </a:lnTo>
                  <a:lnTo>
                    <a:pt x="65189" y="79336"/>
                  </a:lnTo>
                  <a:lnTo>
                    <a:pt x="80378" y="76796"/>
                  </a:lnTo>
                  <a:lnTo>
                    <a:pt x="89966" y="71742"/>
                  </a:lnTo>
                  <a:lnTo>
                    <a:pt x="93967" y="76517"/>
                  </a:lnTo>
                  <a:lnTo>
                    <a:pt x="132829" y="76517"/>
                  </a:lnTo>
                  <a:lnTo>
                    <a:pt x="164973" y="61125"/>
                  </a:lnTo>
                  <a:lnTo>
                    <a:pt x="180174" y="53848"/>
                  </a:lnTo>
                  <a:lnTo>
                    <a:pt x="180174" y="419"/>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4" name="object 5">
              <a:extLst>
                <a:ext uri="{FF2B5EF4-FFF2-40B4-BE49-F238E27FC236}">
                  <a16:creationId xmlns:a16="http://schemas.microsoft.com/office/drawing/2014/main" id="{4AF7A87A-2BE2-EB88-BC9B-2D09F94568FA}"/>
                </a:ext>
              </a:extLst>
            </p:cNvPr>
            <p:cNvSpPr/>
            <p:nvPr userDrawn="1"/>
          </p:nvSpPr>
          <p:spPr>
            <a:xfrm>
              <a:off x="10491420" y="6349301"/>
              <a:ext cx="180340" cy="138430"/>
            </a:xfrm>
            <a:custGeom>
              <a:avLst/>
              <a:gdLst/>
              <a:ahLst/>
              <a:cxnLst/>
              <a:rect l="l" t="t" r="r" b="b"/>
              <a:pathLst>
                <a:path w="180340" h="138429">
                  <a:moveTo>
                    <a:pt x="180187" y="419"/>
                  </a:moveTo>
                  <a:lnTo>
                    <a:pt x="172999" y="254"/>
                  </a:lnTo>
                  <a:lnTo>
                    <a:pt x="153555" y="0"/>
                  </a:lnTo>
                  <a:lnTo>
                    <a:pt x="124980" y="63"/>
                  </a:lnTo>
                  <a:lnTo>
                    <a:pt x="65582" y="2501"/>
                  </a:lnTo>
                  <a:lnTo>
                    <a:pt x="43472" y="53428"/>
                  </a:lnTo>
                  <a:lnTo>
                    <a:pt x="130594" y="53428"/>
                  </a:lnTo>
                  <a:lnTo>
                    <a:pt x="130149" y="61125"/>
                  </a:lnTo>
                  <a:lnTo>
                    <a:pt x="114973" y="58559"/>
                  </a:lnTo>
                  <a:lnTo>
                    <a:pt x="99758" y="61125"/>
                  </a:lnTo>
                  <a:lnTo>
                    <a:pt x="90220" y="66167"/>
                  </a:lnTo>
                  <a:lnTo>
                    <a:pt x="86207" y="61379"/>
                  </a:lnTo>
                  <a:lnTo>
                    <a:pt x="47345" y="61379"/>
                  </a:lnTo>
                  <a:lnTo>
                    <a:pt x="0" y="84048"/>
                  </a:lnTo>
                  <a:lnTo>
                    <a:pt x="0" y="137477"/>
                  </a:lnTo>
                  <a:lnTo>
                    <a:pt x="7188" y="137655"/>
                  </a:lnTo>
                  <a:lnTo>
                    <a:pt x="26644" y="137909"/>
                  </a:lnTo>
                  <a:lnTo>
                    <a:pt x="55219" y="137845"/>
                  </a:lnTo>
                  <a:lnTo>
                    <a:pt x="114579" y="135407"/>
                  </a:lnTo>
                  <a:lnTo>
                    <a:pt x="136690" y="84467"/>
                  </a:lnTo>
                  <a:lnTo>
                    <a:pt x="49593" y="84467"/>
                  </a:lnTo>
                  <a:lnTo>
                    <a:pt x="50025" y="76746"/>
                  </a:lnTo>
                  <a:lnTo>
                    <a:pt x="65227" y="79336"/>
                  </a:lnTo>
                  <a:lnTo>
                    <a:pt x="80416" y="76746"/>
                  </a:lnTo>
                  <a:lnTo>
                    <a:pt x="89954" y="71742"/>
                  </a:lnTo>
                  <a:lnTo>
                    <a:pt x="93967" y="76517"/>
                  </a:lnTo>
                  <a:lnTo>
                    <a:pt x="132816" y="76517"/>
                  </a:lnTo>
                  <a:lnTo>
                    <a:pt x="164973" y="61125"/>
                  </a:lnTo>
                  <a:lnTo>
                    <a:pt x="180187" y="53848"/>
                  </a:lnTo>
                  <a:lnTo>
                    <a:pt x="180187" y="419"/>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5" name="object 6">
              <a:extLst>
                <a:ext uri="{FF2B5EF4-FFF2-40B4-BE49-F238E27FC236}">
                  <a16:creationId xmlns:a16="http://schemas.microsoft.com/office/drawing/2014/main" id="{230ABBD0-1002-D3BD-5600-7B8097A2FDAD}"/>
                </a:ext>
              </a:extLst>
            </p:cNvPr>
            <p:cNvSpPr/>
            <p:nvPr userDrawn="1"/>
          </p:nvSpPr>
          <p:spPr>
            <a:xfrm>
              <a:off x="10491420" y="6508787"/>
              <a:ext cx="180340" cy="138430"/>
            </a:xfrm>
            <a:custGeom>
              <a:avLst/>
              <a:gdLst/>
              <a:ahLst/>
              <a:cxnLst/>
              <a:rect l="l" t="t" r="r" b="b"/>
              <a:pathLst>
                <a:path w="180340" h="138429">
                  <a:moveTo>
                    <a:pt x="180187" y="84048"/>
                  </a:moveTo>
                  <a:lnTo>
                    <a:pt x="165036" y="76796"/>
                  </a:lnTo>
                  <a:lnTo>
                    <a:pt x="132816" y="61379"/>
                  </a:lnTo>
                  <a:lnTo>
                    <a:pt x="93967" y="61379"/>
                  </a:lnTo>
                  <a:lnTo>
                    <a:pt x="89966" y="66167"/>
                  </a:lnTo>
                  <a:lnTo>
                    <a:pt x="80416" y="61125"/>
                  </a:lnTo>
                  <a:lnTo>
                    <a:pt x="65227" y="58559"/>
                  </a:lnTo>
                  <a:lnTo>
                    <a:pt x="50025" y="61125"/>
                  </a:lnTo>
                  <a:lnTo>
                    <a:pt x="49593" y="53454"/>
                  </a:lnTo>
                  <a:lnTo>
                    <a:pt x="136690" y="53454"/>
                  </a:lnTo>
                  <a:lnTo>
                    <a:pt x="133642" y="23901"/>
                  </a:lnTo>
                  <a:lnTo>
                    <a:pt x="127736" y="8572"/>
                  </a:lnTo>
                  <a:lnTo>
                    <a:pt x="114579" y="2527"/>
                  </a:lnTo>
                  <a:lnTo>
                    <a:pt x="89776" y="838"/>
                  </a:lnTo>
                  <a:lnTo>
                    <a:pt x="55219" y="63"/>
                  </a:lnTo>
                  <a:lnTo>
                    <a:pt x="26644" y="0"/>
                  </a:lnTo>
                  <a:lnTo>
                    <a:pt x="7188" y="254"/>
                  </a:lnTo>
                  <a:lnTo>
                    <a:pt x="0" y="419"/>
                  </a:lnTo>
                  <a:lnTo>
                    <a:pt x="0" y="53848"/>
                  </a:lnTo>
                  <a:lnTo>
                    <a:pt x="47345" y="76517"/>
                  </a:lnTo>
                  <a:lnTo>
                    <a:pt x="86207" y="76517"/>
                  </a:lnTo>
                  <a:lnTo>
                    <a:pt x="90208" y="71755"/>
                  </a:lnTo>
                  <a:lnTo>
                    <a:pt x="99758" y="76796"/>
                  </a:lnTo>
                  <a:lnTo>
                    <a:pt x="114973" y="79336"/>
                  </a:lnTo>
                  <a:lnTo>
                    <a:pt x="130149" y="76796"/>
                  </a:lnTo>
                  <a:lnTo>
                    <a:pt x="130594" y="84505"/>
                  </a:lnTo>
                  <a:lnTo>
                    <a:pt x="43472" y="84505"/>
                  </a:lnTo>
                  <a:lnTo>
                    <a:pt x="46520" y="114046"/>
                  </a:lnTo>
                  <a:lnTo>
                    <a:pt x="90411" y="137058"/>
                  </a:lnTo>
                  <a:lnTo>
                    <a:pt x="153555" y="137922"/>
                  </a:lnTo>
                  <a:lnTo>
                    <a:pt x="172999" y="137680"/>
                  </a:lnTo>
                  <a:lnTo>
                    <a:pt x="180187" y="137502"/>
                  </a:lnTo>
                  <a:lnTo>
                    <a:pt x="180187" y="84048"/>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6" name="object 7">
              <a:extLst>
                <a:ext uri="{FF2B5EF4-FFF2-40B4-BE49-F238E27FC236}">
                  <a16:creationId xmlns:a16="http://schemas.microsoft.com/office/drawing/2014/main" id="{7641A549-CC95-5C51-7BFC-4B55582B9C70}"/>
                </a:ext>
              </a:extLst>
            </p:cNvPr>
            <p:cNvSpPr/>
            <p:nvPr userDrawn="1"/>
          </p:nvSpPr>
          <p:spPr>
            <a:xfrm>
              <a:off x="10921413" y="6406053"/>
              <a:ext cx="1049020" cy="187960"/>
            </a:xfrm>
            <a:custGeom>
              <a:avLst/>
              <a:gdLst/>
              <a:ahLst/>
              <a:cxnLst/>
              <a:rect l="l" t="t" r="r" b="b"/>
              <a:pathLst>
                <a:path w="1049020" h="187959">
                  <a:moveTo>
                    <a:pt x="95034" y="533"/>
                  </a:moveTo>
                  <a:lnTo>
                    <a:pt x="55094" y="7965"/>
                  </a:lnTo>
                  <a:lnTo>
                    <a:pt x="25214" y="28138"/>
                  </a:lnTo>
                  <a:lnTo>
                    <a:pt x="6485" y="57867"/>
                  </a:lnTo>
                  <a:lnTo>
                    <a:pt x="0" y="93967"/>
                  </a:lnTo>
                  <a:lnTo>
                    <a:pt x="6485" y="130074"/>
                  </a:lnTo>
                  <a:lnTo>
                    <a:pt x="25214" y="159807"/>
                  </a:lnTo>
                  <a:lnTo>
                    <a:pt x="55094" y="179981"/>
                  </a:lnTo>
                  <a:lnTo>
                    <a:pt x="95034" y="187413"/>
                  </a:lnTo>
                  <a:lnTo>
                    <a:pt x="128124" y="182138"/>
                  </a:lnTo>
                  <a:lnTo>
                    <a:pt x="154262" y="167327"/>
                  </a:lnTo>
                  <a:lnTo>
                    <a:pt x="158418" y="161950"/>
                  </a:lnTo>
                  <a:lnTo>
                    <a:pt x="95034" y="161950"/>
                  </a:lnTo>
                  <a:lnTo>
                    <a:pt x="67676" y="156141"/>
                  </a:lnTo>
                  <a:lnTo>
                    <a:pt x="48945" y="140793"/>
                  </a:lnTo>
                  <a:lnTo>
                    <a:pt x="38187" y="119028"/>
                  </a:lnTo>
                  <a:lnTo>
                    <a:pt x="34747" y="93967"/>
                  </a:lnTo>
                  <a:lnTo>
                    <a:pt x="38187" y="68896"/>
                  </a:lnTo>
                  <a:lnTo>
                    <a:pt x="48945" y="47137"/>
                  </a:lnTo>
                  <a:lnTo>
                    <a:pt x="67676" y="31800"/>
                  </a:lnTo>
                  <a:lnTo>
                    <a:pt x="95034" y="25996"/>
                  </a:lnTo>
                  <a:lnTo>
                    <a:pt x="161264" y="25996"/>
                  </a:lnTo>
                  <a:lnTo>
                    <a:pt x="152350" y="16678"/>
                  </a:lnTo>
                  <a:lnTo>
                    <a:pt x="126480" y="4754"/>
                  </a:lnTo>
                  <a:lnTo>
                    <a:pt x="95034" y="533"/>
                  </a:lnTo>
                  <a:close/>
                </a:path>
                <a:path w="1049020" h="187959">
                  <a:moveTo>
                    <a:pt x="179514" y="115188"/>
                  </a:moveTo>
                  <a:lnTo>
                    <a:pt x="145605" y="115188"/>
                  </a:lnTo>
                  <a:lnTo>
                    <a:pt x="140873" y="133473"/>
                  </a:lnTo>
                  <a:lnTo>
                    <a:pt x="130849" y="148328"/>
                  </a:lnTo>
                  <a:lnTo>
                    <a:pt x="115560" y="158303"/>
                  </a:lnTo>
                  <a:lnTo>
                    <a:pt x="95034" y="161950"/>
                  </a:lnTo>
                  <a:lnTo>
                    <a:pt x="158418" y="161950"/>
                  </a:lnTo>
                  <a:lnTo>
                    <a:pt x="171906" y="144503"/>
                  </a:lnTo>
                  <a:lnTo>
                    <a:pt x="179514" y="115188"/>
                  </a:lnTo>
                  <a:close/>
                </a:path>
                <a:path w="1049020" h="187959">
                  <a:moveTo>
                    <a:pt x="161264" y="25996"/>
                  </a:moveTo>
                  <a:lnTo>
                    <a:pt x="95034" y="25996"/>
                  </a:lnTo>
                  <a:lnTo>
                    <a:pt x="114130" y="28660"/>
                  </a:lnTo>
                  <a:lnTo>
                    <a:pt x="128411" y="36058"/>
                  </a:lnTo>
                  <a:lnTo>
                    <a:pt x="138369" y="47299"/>
                  </a:lnTo>
                  <a:lnTo>
                    <a:pt x="144500" y="61493"/>
                  </a:lnTo>
                  <a:lnTo>
                    <a:pt x="179235" y="61493"/>
                  </a:lnTo>
                  <a:lnTo>
                    <a:pt x="170613" y="35769"/>
                  </a:lnTo>
                  <a:lnTo>
                    <a:pt x="161264" y="25996"/>
                  </a:lnTo>
                  <a:close/>
                </a:path>
                <a:path w="1049020" h="187959">
                  <a:moveTo>
                    <a:pt x="318420" y="70015"/>
                  </a:moveTo>
                  <a:lnTo>
                    <a:pt x="261823" y="70015"/>
                  </a:lnTo>
                  <a:lnTo>
                    <a:pt x="272126" y="70692"/>
                  </a:lnTo>
                  <a:lnTo>
                    <a:pt x="282001" y="73317"/>
                  </a:lnTo>
                  <a:lnTo>
                    <a:pt x="289417" y="78780"/>
                  </a:lnTo>
                  <a:lnTo>
                    <a:pt x="292341" y="87972"/>
                  </a:lnTo>
                  <a:lnTo>
                    <a:pt x="288719" y="97608"/>
                  </a:lnTo>
                  <a:lnTo>
                    <a:pt x="278996" y="102341"/>
                  </a:lnTo>
                  <a:lnTo>
                    <a:pt x="264887" y="104576"/>
                  </a:lnTo>
                  <a:lnTo>
                    <a:pt x="248107" y="106718"/>
                  </a:lnTo>
                  <a:lnTo>
                    <a:pt x="227692" y="109711"/>
                  </a:lnTo>
                  <a:lnTo>
                    <a:pt x="209465" y="116017"/>
                  </a:lnTo>
                  <a:lnTo>
                    <a:pt x="196370" y="127995"/>
                  </a:lnTo>
                  <a:lnTo>
                    <a:pt x="191350" y="148005"/>
                  </a:lnTo>
                  <a:lnTo>
                    <a:pt x="195506" y="164995"/>
                  </a:lnTo>
                  <a:lnTo>
                    <a:pt x="206638" y="177099"/>
                  </a:lnTo>
                  <a:lnTo>
                    <a:pt x="222747" y="184344"/>
                  </a:lnTo>
                  <a:lnTo>
                    <a:pt x="241833" y="186753"/>
                  </a:lnTo>
                  <a:lnTo>
                    <a:pt x="255349" y="185813"/>
                  </a:lnTo>
                  <a:lnTo>
                    <a:pt x="269084" y="182897"/>
                  </a:lnTo>
                  <a:lnTo>
                    <a:pt x="281966" y="177864"/>
                  </a:lnTo>
                  <a:lnTo>
                    <a:pt x="292925" y="170573"/>
                  </a:lnTo>
                  <a:lnTo>
                    <a:pt x="338594" y="170573"/>
                  </a:lnTo>
                  <a:lnTo>
                    <a:pt x="338594" y="163639"/>
                  </a:lnTo>
                  <a:lnTo>
                    <a:pt x="253834" y="163639"/>
                  </a:lnTo>
                  <a:lnTo>
                    <a:pt x="244326" y="162839"/>
                  </a:lnTo>
                  <a:lnTo>
                    <a:pt x="234564" y="160097"/>
                  </a:lnTo>
                  <a:lnTo>
                    <a:pt x="226947" y="154900"/>
                  </a:lnTo>
                  <a:lnTo>
                    <a:pt x="223875" y="146735"/>
                  </a:lnTo>
                  <a:lnTo>
                    <a:pt x="226052" y="137082"/>
                  </a:lnTo>
                  <a:lnTo>
                    <a:pt x="271984" y="122034"/>
                  </a:lnTo>
                  <a:lnTo>
                    <a:pt x="281897" y="120121"/>
                  </a:lnTo>
                  <a:lnTo>
                    <a:pt x="290334" y="116712"/>
                  </a:lnTo>
                  <a:lnTo>
                    <a:pt x="322897" y="116712"/>
                  </a:lnTo>
                  <a:lnTo>
                    <a:pt x="322897" y="85407"/>
                  </a:lnTo>
                  <a:lnTo>
                    <a:pt x="318420" y="70015"/>
                  </a:lnTo>
                  <a:close/>
                </a:path>
                <a:path w="1049020" h="187959">
                  <a:moveTo>
                    <a:pt x="338594" y="170573"/>
                  </a:moveTo>
                  <a:lnTo>
                    <a:pt x="292925" y="170573"/>
                  </a:lnTo>
                  <a:lnTo>
                    <a:pt x="296074" y="178186"/>
                  </a:lnTo>
                  <a:lnTo>
                    <a:pt x="301507" y="183183"/>
                  </a:lnTo>
                  <a:lnTo>
                    <a:pt x="308916" y="185920"/>
                  </a:lnTo>
                  <a:lnTo>
                    <a:pt x="317995" y="186753"/>
                  </a:lnTo>
                  <a:lnTo>
                    <a:pt x="323443" y="186753"/>
                  </a:lnTo>
                  <a:lnTo>
                    <a:pt x="333705" y="184924"/>
                  </a:lnTo>
                  <a:lnTo>
                    <a:pt x="338594" y="183400"/>
                  </a:lnTo>
                  <a:lnTo>
                    <a:pt x="338594" y="170573"/>
                  </a:lnTo>
                  <a:close/>
                </a:path>
                <a:path w="1049020" h="187959">
                  <a:moveTo>
                    <a:pt x="322897" y="116712"/>
                  </a:moveTo>
                  <a:lnTo>
                    <a:pt x="290334" y="116712"/>
                  </a:lnTo>
                  <a:lnTo>
                    <a:pt x="290334" y="138506"/>
                  </a:lnTo>
                  <a:lnTo>
                    <a:pt x="286640" y="150223"/>
                  </a:lnTo>
                  <a:lnTo>
                    <a:pt x="277442" y="157997"/>
                  </a:lnTo>
                  <a:lnTo>
                    <a:pt x="265565" y="162309"/>
                  </a:lnTo>
                  <a:lnTo>
                    <a:pt x="253834" y="163639"/>
                  </a:lnTo>
                  <a:lnTo>
                    <a:pt x="324611" y="163639"/>
                  </a:lnTo>
                  <a:lnTo>
                    <a:pt x="322897" y="160858"/>
                  </a:lnTo>
                  <a:lnTo>
                    <a:pt x="322897" y="116712"/>
                  </a:lnTo>
                  <a:close/>
                </a:path>
                <a:path w="1049020" h="187959">
                  <a:moveTo>
                    <a:pt x="338594" y="163156"/>
                  </a:moveTo>
                  <a:lnTo>
                    <a:pt x="335140" y="163639"/>
                  </a:lnTo>
                  <a:lnTo>
                    <a:pt x="338594" y="163639"/>
                  </a:lnTo>
                  <a:lnTo>
                    <a:pt x="338594" y="163156"/>
                  </a:lnTo>
                  <a:close/>
                </a:path>
                <a:path w="1049020" h="187959">
                  <a:moveTo>
                    <a:pt x="263778" y="46951"/>
                  </a:moveTo>
                  <a:lnTo>
                    <a:pt x="239921" y="49043"/>
                  </a:lnTo>
                  <a:lnTo>
                    <a:pt x="218940" y="56207"/>
                  </a:lnTo>
                  <a:lnTo>
                    <a:pt x="203623" y="69776"/>
                  </a:lnTo>
                  <a:lnTo>
                    <a:pt x="196761" y="91084"/>
                  </a:lnTo>
                  <a:lnTo>
                    <a:pt x="229285" y="91084"/>
                  </a:lnTo>
                  <a:lnTo>
                    <a:pt x="232407" y="81737"/>
                  </a:lnTo>
                  <a:lnTo>
                    <a:pt x="239244" y="75168"/>
                  </a:lnTo>
                  <a:lnTo>
                    <a:pt x="249236" y="71289"/>
                  </a:lnTo>
                  <a:lnTo>
                    <a:pt x="261823" y="70015"/>
                  </a:lnTo>
                  <a:lnTo>
                    <a:pt x="318420" y="70015"/>
                  </a:lnTo>
                  <a:lnTo>
                    <a:pt x="317717" y="67600"/>
                  </a:lnTo>
                  <a:lnTo>
                    <a:pt x="304158" y="55692"/>
                  </a:lnTo>
                  <a:lnTo>
                    <a:pt x="285189" y="49027"/>
                  </a:lnTo>
                  <a:lnTo>
                    <a:pt x="263778" y="46951"/>
                  </a:lnTo>
                  <a:close/>
                </a:path>
                <a:path w="1049020" h="187959">
                  <a:moveTo>
                    <a:pt x="391642" y="50545"/>
                  </a:moveTo>
                  <a:lnTo>
                    <a:pt x="360857" y="50545"/>
                  </a:lnTo>
                  <a:lnTo>
                    <a:pt x="360857" y="183133"/>
                  </a:lnTo>
                  <a:lnTo>
                    <a:pt x="393395" y="183133"/>
                  </a:lnTo>
                  <a:lnTo>
                    <a:pt x="393395" y="104419"/>
                  </a:lnTo>
                  <a:lnTo>
                    <a:pt x="396062" y="89726"/>
                  </a:lnTo>
                  <a:lnTo>
                    <a:pt x="403193" y="78935"/>
                  </a:lnTo>
                  <a:lnTo>
                    <a:pt x="413476" y="72285"/>
                  </a:lnTo>
                  <a:lnTo>
                    <a:pt x="425602" y="70015"/>
                  </a:lnTo>
                  <a:lnTo>
                    <a:pt x="570821" y="70015"/>
                  </a:lnTo>
                  <a:lnTo>
                    <a:pt x="570092" y="68973"/>
                  </a:lnTo>
                  <a:lnTo>
                    <a:pt x="391642" y="68973"/>
                  </a:lnTo>
                  <a:lnTo>
                    <a:pt x="391642" y="50545"/>
                  </a:lnTo>
                  <a:close/>
                </a:path>
                <a:path w="1049020" h="187959">
                  <a:moveTo>
                    <a:pt x="515480" y="70015"/>
                  </a:moveTo>
                  <a:lnTo>
                    <a:pt x="425602" y="70015"/>
                  </a:lnTo>
                  <a:lnTo>
                    <a:pt x="437967" y="71827"/>
                  </a:lnTo>
                  <a:lnTo>
                    <a:pt x="445976" y="77176"/>
                  </a:lnTo>
                  <a:lnTo>
                    <a:pt x="450294" y="85933"/>
                  </a:lnTo>
                  <a:lnTo>
                    <a:pt x="451586" y="97967"/>
                  </a:lnTo>
                  <a:lnTo>
                    <a:pt x="451586" y="183133"/>
                  </a:lnTo>
                  <a:lnTo>
                    <a:pt x="484111" y="183133"/>
                  </a:lnTo>
                  <a:lnTo>
                    <a:pt x="484235" y="104419"/>
                  </a:lnTo>
                  <a:lnTo>
                    <a:pt x="485924" y="90481"/>
                  </a:lnTo>
                  <a:lnTo>
                    <a:pt x="491561" y="79349"/>
                  </a:lnTo>
                  <a:lnTo>
                    <a:pt x="501315" y="72408"/>
                  </a:lnTo>
                  <a:lnTo>
                    <a:pt x="515480" y="70015"/>
                  </a:lnTo>
                  <a:close/>
                </a:path>
                <a:path w="1049020" h="187959">
                  <a:moveTo>
                    <a:pt x="570821" y="70015"/>
                  </a:moveTo>
                  <a:lnTo>
                    <a:pt x="515480" y="70015"/>
                  </a:lnTo>
                  <a:lnTo>
                    <a:pt x="530389" y="72628"/>
                  </a:lnTo>
                  <a:lnTo>
                    <a:pt x="538437" y="79956"/>
                  </a:lnTo>
                  <a:lnTo>
                    <a:pt x="541724" y="91232"/>
                  </a:lnTo>
                  <a:lnTo>
                    <a:pt x="542298" y="104419"/>
                  </a:lnTo>
                  <a:lnTo>
                    <a:pt x="542353" y="183133"/>
                  </a:lnTo>
                  <a:lnTo>
                    <a:pt x="574827" y="183133"/>
                  </a:lnTo>
                  <a:lnTo>
                    <a:pt x="574769" y="91232"/>
                  </a:lnTo>
                  <a:lnTo>
                    <a:pt x="571489" y="70970"/>
                  </a:lnTo>
                  <a:lnTo>
                    <a:pt x="570821" y="70015"/>
                  </a:lnTo>
                  <a:close/>
                </a:path>
                <a:path w="1049020" h="187959">
                  <a:moveTo>
                    <a:pt x="437883" y="46951"/>
                  </a:moveTo>
                  <a:lnTo>
                    <a:pt x="422295" y="48556"/>
                  </a:lnTo>
                  <a:lnTo>
                    <a:pt x="410068" y="53066"/>
                  </a:lnTo>
                  <a:lnTo>
                    <a:pt x="400401" y="60024"/>
                  </a:lnTo>
                  <a:lnTo>
                    <a:pt x="392493" y="68973"/>
                  </a:lnTo>
                  <a:lnTo>
                    <a:pt x="479247" y="68973"/>
                  </a:lnTo>
                  <a:lnTo>
                    <a:pt x="472548" y="59151"/>
                  </a:lnTo>
                  <a:lnTo>
                    <a:pt x="462851" y="52290"/>
                  </a:lnTo>
                  <a:lnTo>
                    <a:pt x="451011" y="48265"/>
                  </a:lnTo>
                  <a:lnTo>
                    <a:pt x="437883" y="46951"/>
                  </a:lnTo>
                  <a:close/>
                </a:path>
                <a:path w="1049020" h="187959">
                  <a:moveTo>
                    <a:pt x="525475" y="46951"/>
                  </a:moveTo>
                  <a:lnTo>
                    <a:pt x="510765" y="48485"/>
                  </a:lnTo>
                  <a:lnTo>
                    <a:pt x="498417" y="52876"/>
                  </a:lnTo>
                  <a:lnTo>
                    <a:pt x="488041" y="59810"/>
                  </a:lnTo>
                  <a:lnTo>
                    <a:pt x="479247" y="68973"/>
                  </a:lnTo>
                  <a:lnTo>
                    <a:pt x="570092" y="68973"/>
                  </a:lnTo>
                  <a:lnTo>
                    <a:pt x="561814" y="57142"/>
                  </a:lnTo>
                  <a:lnTo>
                    <a:pt x="546307" y="49378"/>
                  </a:lnTo>
                  <a:lnTo>
                    <a:pt x="525475" y="46951"/>
                  </a:lnTo>
                  <a:close/>
                </a:path>
                <a:path w="1049020" h="187959">
                  <a:moveTo>
                    <a:pt x="656424" y="46951"/>
                  </a:moveTo>
                  <a:lnTo>
                    <a:pt x="632832" y="50985"/>
                  </a:lnTo>
                  <a:lnTo>
                    <a:pt x="612381" y="63455"/>
                  </a:lnTo>
                  <a:lnTo>
                    <a:pt x="597978" y="84917"/>
                  </a:lnTo>
                  <a:lnTo>
                    <a:pt x="592531" y="115925"/>
                  </a:lnTo>
                  <a:lnTo>
                    <a:pt x="596777" y="143773"/>
                  </a:lnTo>
                  <a:lnTo>
                    <a:pt x="609607" y="166255"/>
                  </a:lnTo>
                  <a:lnTo>
                    <a:pt x="631155" y="181280"/>
                  </a:lnTo>
                  <a:lnTo>
                    <a:pt x="661555" y="186753"/>
                  </a:lnTo>
                  <a:lnTo>
                    <a:pt x="675317" y="185513"/>
                  </a:lnTo>
                  <a:lnTo>
                    <a:pt x="688132" y="181649"/>
                  </a:lnTo>
                  <a:lnTo>
                    <a:pt x="699072" y="174950"/>
                  </a:lnTo>
                  <a:lnTo>
                    <a:pt x="707212" y="165201"/>
                  </a:lnTo>
                  <a:lnTo>
                    <a:pt x="738581" y="165201"/>
                  </a:lnTo>
                  <a:lnTo>
                    <a:pt x="738581" y="163639"/>
                  </a:lnTo>
                  <a:lnTo>
                    <a:pt x="665848" y="163639"/>
                  </a:lnTo>
                  <a:lnTo>
                    <a:pt x="647553" y="159756"/>
                  </a:lnTo>
                  <a:lnTo>
                    <a:pt x="634855" y="149502"/>
                  </a:lnTo>
                  <a:lnTo>
                    <a:pt x="627456" y="134969"/>
                  </a:lnTo>
                  <a:lnTo>
                    <a:pt x="625055" y="118249"/>
                  </a:lnTo>
                  <a:lnTo>
                    <a:pt x="627220" y="100651"/>
                  </a:lnTo>
                  <a:lnTo>
                    <a:pt x="634274" y="85188"/>
                  </a:lnTo>
                  <a:lnTo>
                    <a:pt x="647060" y="74197"/>
                  </a:lnTo>
                  <a:lnTo>
                    <a:pt x="666419" y="70015"/>
                  </a:lnTo>
                  <a:lnTo>
                    <a:pt x="738581" y="70015"/>
                  </a:lnTo>
                  <a:lnTo>
                    <a:pt x="738581" y="67729"/>
                  </a:lnTo>
                  <a:lnTo>
                    <a:pt x="705523" y="67729"/>
                  </a:lnTo>
                  <a:lnTo>
                    <a:pt x="696240" y="58315"/>
                  </a:lnTo>
                  <a:lnTo>
                    <a:pt x="684183" y="51858"/>
                  </a:lnTo>
                  <a:lnTo>
                    <a:pt x="670522" y="48142"/>
                  </a:lnTo>
                  <a:lnTo>
                    <a:pt x="656424" y="46951"/>
                  </a:lnTo>
                  <a:close/>
                </a:path>
                <a:path w="1049020" h="187959">
                  <a:moveTo>
                    <a:pt x="738581" y="165201"/>
                  </a:moveTo>
                  <a:lnTo>
                    <a:pt x="707783" y="165201"/>
                  </a:lnTo>
                  <a:lnTo>
                    <a:pt x="707783" y="183133"/>
                  </a:lnTo>
                  <a:lnTo>
                    <a:pt x="738581" y="183133"/>
                  </a:lnTo>
                  <a:lnTo>
                    <a:pt x="738581" y="165201"/>
                  </a:lnTo>
                  <a:close/>
                </a:path>
                <a:path w="1049020" h="187959">
                  <a:moveTo>
                    <a:pt x="738581" y="70015"/>
                  </a:moveTo>
                  <a:lnTo>
                    <a:pt x="666419" y="70015"/>
                  </a:lnTo>
                  <a:lnTo>
                    <a:pt x="683396" y="73198"/>
                  </a:lnTo>
                  <a:lnTo>
                    <a:pt x="696240" y="82396"/>
                  </a:lnTo>
                  <a:lnTo>
                    <a:pt x="704372" y="97077"/>
                  </a:lnTo>
                  <a:lnTo>
                    <a:pt x="707212" y="116712"/>
                  </a:lnTo>
                  <a:lnTo>
                    <a:pt x="704838" y="133775"/>
                  </a:lnTo>
                  <a:lnTo>
                    <a:pt x="697436" y="148824"/>
                  </a:lnTo>
                  <a:lnTo>
                    <a:pt x="684580" y="159550"/>
                  </a:lnTo>
                  <a:lnTo>
                    <a:pt x="665848" y="163639"/>
                  </a:lnTo>
                  <a:lnTo>
                    <a:pt x="738581" y="163639"/>
                  </a:lnTo>
                  <a:lnTo>
                    <a:pt x="738581" y="70015"/>
                  </a:lnTo>
                  <a:close/>
                </a:path>
                <a:path w="1049020" h="187959">
                  <a:moveTo>
                    <a:pt x="738581" y="0"/>
                  </a:moveTo>
                  <a:lnTo>
                    <a:pt x="706094" y="0"/>
                  </a:lnTo>
                  <a:lnTo>
                    <a:pt x="706094" y="67729"/>
                  </a:lnTo>
                  <a:lnTo>
                    <a:pt x="738581" y="67729"/>
                  </a:lnTo>
                  <a:lnTo>
                    <a:pt x="738581" y="0"/>
                  </a:lnTo>
                  <a:close/>
                </a:path>
                <a:path w="1049020" h="187959">
                  <a:moveTo>
                    <a:pt x="829487" y="46951"/>
                  </a:moveTo>
                  <a:lnTo>
                    <a:pt x="799788" y="52589"/>
                  </a:lnTo>
                  <a:lnTo>
                    <a:pt x="777319" y="67821"/>
                  </a:lnTo>
                  <a:lnTo>
                    <a:pt x="763093" y="90125"/>
                  </a:lnTo>
                  <a:lnTo>
                    <a:pt x="758126" y="116979"/>
                  </a:lnTo>
                  <a:lnTo>
                    <a:pt x="762906" y="145080"/>
                  </a:lnTo>
                  <a:lnTo>
                    <a:pt x="776890" y="167154"/>
                  </a:lnTo>
                  <a:lnTo>
                    <a:pt x="799542" y="181584"/>
                  </a:lnTo>
                  <a:lnTo>
                    <a:pt x="830325" y="186753"/>
                  </a:lnTo>
                  <a:lnTo>
                    <a:pt x="853354" y="183772"/>
                  </a:lnTo>
                  <a:lnTo>
                    <a:pt x="873132" y="175042"/>
                  </a:lnTo>
                  <a:lnTo>
                    <a:pt x="885264" y="163639"/>
                  </a:lnTo>
                  <a:lnTo>
                    <a:pt x="830325" y="163639"/>
                  </a:lnTo>
                  <a:lnTo>
                    <a:pt x="812703" y="160429"/>
                  </a:lnTo>
                  <a:lnTo>
                    <a:pt x="800334" y="151811"/>
                  </a:lnTo>
                  <a:lnTo>
                    <a:pt x="793042" y="139298"/>
                  </a:lnTo>
                  <a:lnTo>
                    <a:pt x="790651" y="124409"/>
                  </a:lnTo>
                  <a:lnTo>
                    <a:pt x="899096" y="124409"/>
                  </a:lnTo>
                  <a:lnTo>
                    <a:pt x="897736" y="105155"/>
                  </a:lnTo>
                  <a:lnTo>
                    <a:pt x="790651" y="105155"/>
                  </a:lnTo>
                  <a:lnTo>
                    <a:pt x="793929" y="91333"/>
                  </a:lnTo>
                  <a:lnTo>
                    <a:pt x="801954" y="80179"/>
                  </a:lnTo>
                  <a:lnTo>
                    <a:pt x="814036" y="72728"/>
                  </a:lnTo>
                  <a:lnTo>
                    <a:pt x="829487" y="70015"/>
                  </a:lnTo>
                  <a:lnTo>
                    <a:pt x="882773" y="70015"/>
                  </a:lnTo>
                  <a:lnTo>
                    <a:pt x="860745" y="53461"/>
                  </a:lnTo>
                  <a:lnTo>
                    <a:pt x="829487" y="46951"/>
                  </a:lnTo>
                  <a:close/>
                </a:path>
                <a:path w="1049020" h="187959">
                  <a:moveTo>
                    <a:pt x="897089" y="141604"/>
                  </a:moveTo>
                  <a:lnTo>
                    <a:pt x="866305" y="141604"/>
                  </a:lnTo>
                  <a:lnTo>
                    <a:pt x="860920" y="151209"/>
                  </a:lnTo>
                  <a:lnTo>
                    <a:pt x="853235" y="158099"/>
                  </a:lnTo>
                  <a:lnTo>
                    <a:pt x="843089" y="162250"/>
                  </a:lnTo>
                  <a:lnTo>
                    <a:pt x="830325" y="163639"/>
                  </a:lnTo>
                  <a:lnTo>
                    <a:pt x="885264" y="163639"/>
                  </a:lnTo>
                  <a:lnTo>
                    <a:pt x="888199" y="160880"/>
                  </a:lnTo>
                  <a:lnTo>
                    <a:pt x="897089" y="141604"/>
                  </a:lnTo>
                  <a:close/>
                </a:path>
                <a:path w="1049020" h="187959">
                  <a:moveTo>
                    <a:pt x="882773" y="70015"/>
                  </a:moveTo>
                  <a:lnTo>
                    <a:pt x="829487" y="70015"/>
                  </a:lnTo>
                  <a:lnTo>
                    <a:pt x="844404" y="72907"/>
                  </a:lnTo>
                  <a:lnTo>
                    <a:pt x="855859" y="80656"/>
                  </a:lnTo>
                  <a:lnTo>
                    <a:pt x="863399" y="91869"/>
                  </a:lnTo>
                  <a:lnTo>
                    <a:pt x="866571" y="105155"/>
                  </a:lnTo>
                  <a:lnTo>
                    <a:pt x="897736" y="105155"/>
                  </a:lnTo>
                  <a:lnTo>
                    <a:pt x="897056" y="95525"/>
                  </a:lnTo>
                  <a:lnTo>
                    <a:pt x="883770" y="70764"/>
                  </a:lnTo>
                  <a:lnTo>
                    <a:pt x="882773" y="70015"/>
                  </a:lnTo>
                  <a:close/>
                </a:path>
                <a:path w="1049020" h="187959">
                  <a:moveTo>
                    <a:pt x="949871" y="50545"/>
                  </a:moveTo>
                  <a:lnTo>
                    <a:pt x="919035" y="50545"/>
                  </a:lnTo>
                  <a:lnTo>
                    <a:pt x="919035" y="183133"/>
                  </a:lnTo>
                  <a:lnTo>
                    <a:pt x="951572" y="183133"/>
                  </a:lnTo>
                  <a:lnTo>
                    <a:pt x="951572" y="104927"/>
                  </a:lnTo>
                  <a:lnTo>
                    <a:pt x="954102" y="91237"/>
                  </a:lnTo>
                  <a:lnTo>
                    <a:pt x="961293" y="80151"/>
                  </a:lnTo>
                  <a:lnTo>
                    <a:pt x="972548" y="72725"/>
                  </a:lnTo>
                  <a:lnTo>
                    <a:pt x="984443" y="70535"/>
                  </a:lnTo>
                  <a:lnTo>
                    <a:pt x="950455" y="70535"/>
                  </a:lnTo>
                  <a:lnTo>
                    <a:pt x="949871" y="70015"/>
                  </a:lnTo>
                  <a:lnTo>
                    <a:pt x="949871" y="50545"/>
                  </a:lnTo>
                  <a:close/>
                </a:path>
                <a:path w="1049020" h="187959">
                  <a:moveTo>
                    <a:pt x="1043086" y="70015"/>
                  </a:moveTo>
                  <a:lnTo>
                    <a:pt x="987272" y="70015"/>
                  </a:lnTo>
                  <a:lnTo>
                    <a:pt x="999754" y="71744"/>
                  </a:lnTo>
                  <a:lnTo>
                    <a:pt x="1008629" y="77104"/>
                  </a:lnTo>
                  <a:lnTo>
                    <a:pt x="1014020" y="86356"/>
                  </a:lnTo>
                  <a:lnTo>
                    <a:pt x="1016050" y="99758"/>
                  </a:lnTo>
                  <a:lnTo>
                    <a:pt x="1016050" y="183133"/>
                  </a:lnTo>
                  <a:lnTo>
                    <a:pt x="1048588" y="183133"/>
                  </a:lnTo>
                  <a:lnTo>
                    <a:pt x="1048588" y="92125"/>
                  </a:lnTo>
                  <a:lnTo>
                    <a:pt x="1044923" y="72497"/>
                  </a:lnTo>
                  <a:lnTo>
                    <a:pt x="1043086" y="70015"/>
                  </a:lnTo>
                  <a:close/>
                </a:path>
                <a:path w="1049020" h="187959">
                  <a:moveTo>
                    <a:pt x="996378" y="46951"/>
                  </a:moveTo>
                  <a:lnTo>
                    <a:pt x="982395" y="48581"/>
                  </a:lnTo>
                  <a:lnTo>
                    <a:pt x="969787" y="53262"/>
                  </a:lnTo>
                  <a:lnTo>
                    <a:pt x="958995" y="60683"/>
                  </a:lnTo>
                  <a:lnTo>
                    <a:pt x="950455" y="70535"/>
                  </a:lnTo>
                  <a:lnTo>
                    <a:pt x="984443" y="70535"/>
                  </a:lnTo>
                  <a:lnTo>
                    <a:pt x="987272" y="70015"/>
                  </a:lnTo>
                  <a:lnTo>
                    <a:pt x="1043086" y="70015"/>
                  </a:lnTo>
                  <a:lnTo>
                    <a:pt x="1034465" y="58366"/>
                  </a:lnTo>
                  <a:lnTo>
                    <a:pt x="1018016" y="49820"/>
                  </a:lnTo>
                  <a:lnTo>
                    <a:pt x="996378" y="46951"/>
                  </a:lnTo>
                  <a:close/>
                </a:path>
              </a:pathLst>
            </a:custGeom>
            <a:solidFill>
              <a:srgbClr val="2A354C"/>
            </a:solidFill>
          </p:spPr>
          <p:txBody>
            <a:bodyPr wrap="square" lIns="0" tIns="0" rIns="0" bIns="0" rtlCol="0"/>
            <a:lstStyle/>
            <a:p>
              <a:endParaRPr>
                <a:latin typeface="Montserrat" panose="00000500000000000000" pitchFamily="2" charset="0"/>
              </a:endParaRPr>
            </a:p>
          </p:txBody>
        </p:sp>
      </p:grpSp>
    </p:spTree>
    <p:extLst>
      <p:ext uri="{BB962C8B-B14F-4D97-AF65-F5344CB8AC3E}">
        <p14:creationId xmlns:p14="http://schemas.microsoft.com/office/powerpoint/2010/main" val="597868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EB794959-04C2-640D-1268-2AE715D698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5CD09CD5-9DBD-27AD-BC5D-F5E86FEAB65C}"/>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F75A3DE-BA10-B95D-BCA7-517E24153651}"/>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2245121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D965F-D623-A517-3076-F1E2C5852E67}"/>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EBD45998-019B-D8E6-BAE6-CE0281714C78}"/>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F88E6F89-769E-4AC2-1DC4-BA941A82D44C}"/>
              </a:ext>
            </a:extLst>
          </p:cNvPr>
          <p:cNvSpPr>
            <a:spLocks noGrp="1"/>
          </p:cNvSpPr>
          <p:nvPr>
            <p:ph type="sldNum" sz="quarter" idx="11"/>
          </p:nvPr>
        </p:nvSpPr>
        <p:spPr/>
        <p:txBody>
          <a:bodyPr/>
          <a:lstStyle/>
          <a:p>
            <a:fld id="{E99D6286-9882-44A2-8896-5DF2107D801A}" type="slidenum">
              <a:rPr lang="en-GB" smtClean="0"/>
              <a:pPr/>
              <a:t>‹#›</a:t>
            </a:fld>
            <a:endParaRPr lang="en-GB" dirty="0"/>
          </a:p>
        </p:txBody>
      </p:sp>
    </p:spTree>
    <p:extLst>
      <p:ext uri="{BB962C8B-B14F-4D97-AF65-F5344CB8AC3E}">
        <p14:creationId xmlns:p14="http://schemas.microsoft.com/office/powerpoint/2010/main" val="3184639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215CF-2485-56DB-0C82-EA69A6403CC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26C706-6501-A123-B5E5-D1AD198870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E0BAC7-1AD4-E4AD-CE3C-4A6D1ED3D5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654FD94-FB5C-B915-5194-BD43458087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A4730C-A6A0-A663-EC65-A163DBD392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1A66241D-0D6D-E949-55DB-1135303A34C4}"/>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27FA050D-E31C-44AE-604F-A2A944A3193F}"/>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657685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2BCC5-7CFC-1CD4-64BE-719C74CA14D7}"/>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AAF14A38-F532-3764-3927-398256FBEC3A}"/>
              </a:ext>
            </a:extLst>
          </p:cNvPr>
          <p:cNvSpPr>
            <a:spLocks noGrp="1"/>
          </p:cNvSpPr>
          <p:nvPr>
            <p:ph type="ftr" sz="quarter" idx="11"/>
          </p:nvPr>
        </p:nvSpPr>
        <p:spPr>
          <a:xfrm>
            <a:off x="838200" y="6418911"/>
            <a:ext cx="94356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E4550B43-0669-13D2-77BA-18E7B14A0202}"/>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341384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FF68DF3-F5D5-5BF3-A483-6B683E528F4E}"/>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A72F2273-E813-5B93-EA23-A819B26625A8}"/>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915572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E29A-1F45-6F59-92BA-77EC0A210E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15CD56-6F61-F863-8F50-A4F34F7DA901}"/>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B79EC0F-9D06-77DD-518E-C6177BF93E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9795C80-43DD-71F6-4C60-0E7FA6ADEF1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DFD00F0-AD9C-024D-EBF0-CF79517D0061}"/>
              </a:ext>
            </a:extLst>
          </p:cNvPr>
          <p:cNvSpPr>
            <a:spLocks noGrp="1"/>
          </p:cNvSpPr>
          <p:nvPr>
            <p:ph type="sldNum" sz="quarter" idx="12"/>
          </p:nvPr>
        </p:nvSpPr>
        <p:spPr/>
        <p:txBody>
          <a:bodyPr/>
          <a:lstStyle/>
          <a:p>
            <a:fld id="{449106D3-3BDD-41C2-AA0C-ED079578205C}" type="slidenum">
              <a:rPr lang="en-GB" smtClean="0"/>
              <a:t>‹#›</a:t>
            </a:fld>
            <a:endParaRPr lang="en-GB"/>
          </a:p>
        </p:txBody>
      </p:sp>
    </p:spTree>
    <p:extLst>
      <p:ext uri="{BB962C8B-B14F-4D97-AF65-F5344CB8AC3E}">
        <p14:creationId xmlns:p14="http://schemas.microsoft.com/office/powerpoint/2010/main" val="2758151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5" Target="../slideLayouts/slideLayout5.xml" Type="http://schemas.openxmlformats.org/officeDocument/2006/relationships/slideLayout" /><Relationship Id="rId10" Target="../theme/theme1.xml" Type="http://schemas.openxmlformats.org/officeDocument/2006/relationships/theme"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D1E953-6CB8-4EAB-6221-DA79DE6BE690}"/>
              </a:ext>
            </a:extLst>
          </p:cNvPr>
          <p:cNvSpPr>
            <a:spLocks noGrp="1"/>
          </p:cNvSpPr>
          <p:nvPr>
            <p:ph type="title"/>
          </p:nvPr>
        </p:nvSpPr>
        <p:spPr>
          <a:xfrm>
            <a:off x="838200" y="365125"/>
            <a:ext cx="11121662" cy="1325563"/>
          </a:xfrm>
          <a:prstGeom prst="rect">
            <a:avLst/>
          </a:prstGeom>
        </p:spPr>
        <p:txBody>
          <a:bodyPr anchor="ctr" bIns="45720" lIns="91440" rIns="91440" rtlCol="0" tIns="45720" vert="horz">
            <a:normAutofit/>
          </a:bodyPr>
          <a:lstStyle/>
          <a:p>
            <a:r>
              <a:rPr dirty="0" lang="en-US"/>
              <a:t>Click to edit Master title style</a:t>
            </a:r>
            <a:endParaRPr dirty="0" lang="en-GB"/>
          </a:p>
        </p:txBody>
      </p:sp>
      <p:sp>
        <p:nvSpPr>
          <p:cNvPr id="3" name="Text Placeholder 2">
            <a:extLst>
              <a:ext uri="{FF2B5EF4-FFF2-40B4-BE49-F238E27FC236}">
                <a16:creationId xmlns:a16="http://schemas.microsoft.com/office/drawing/2014/main" id="{0E00D0FB-AFF8-8B19-5813-4EF09909D6AD}"/>
              </a:ext>
            </a:extLst>
          </p:cNvPr>
          <p:cNvSpPr>
            <a:spLocks noGrp="1"/>
          </p:cNvSpPr>
          <p:nvPr>
            <p:ph idx="1" type="body"/>
          </p:nvPr>
        </p:nvSpPr>
        <p:spPr>
          <a:xfrm>
            <a:off x="838199" y="1825625"/>
            <a:ext cx="11121663" cy="4351338"/>
          </a:xfrm>
          <a:prstGeom prst="rect">
            <a:avLst/>
          </a:prstGeom>
        </p:spPr>
        <p:txBody>
          <a:bodyPr bIns="45720" lIns="91440" rIns="91440" rtlCol="0" tIns="45720" vert="horz">
            <a:normAutofit/>
          </a:body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GB"/>
          </a:p>
        </p:txBody>
      </p:sp>
      <p:sp>
        <p:nvSpPr>
          <p:cNvPr id="5" name="Footer Placeholder 4">
            <a:extLst>
              <a:ext uri="{FF2B5EF4-FFF2-40B4-BE49-F238E27FC236}">
                <a16:creationId xmlns:a16="http://schemas.microsoft.com/office/drawing/2014/main" id="{D3EB6931-F56A-1E57-D29D-26ECA325AA89}"/>
              </a:ext>
            </a:extLst>
          </p:cNvPr>
          <p:cNvSpPr>
            <a:spLocks noGrp="1"/>
          </p:cNvSpPr>
          <p:nvPr>
            <p:ph idx="3" sz="quarter" type="ftr"/>
          </p:nvPr>
        </p:nvSpPr>
        <p:spPr>
          <a:xfrm>
            <a:off x="838199" y="6418911"/>
            <a:ext cx="9435659" cy="365125"/>
          </a:xfrm>
          <a:prstGeom prst="rect">
            <a:avLst/>
          </a:prstGeom>
        </p:spPr>
        <p:txBody>
          <a:bodyPr anchor="ctr" bIns="45720" lIns="91440" rIns="91440" rtlCol="0" tIns="45720" vert="horz"/>
          <a:lstStyle>
            <a:lvl1pPr algn="l">
              <a:defRPr sz="1050">
                <a:solidFill>
                  <a:schemeClr val="tx1">
                    <a:tint val="82000"/>
                  </a:schemeClr>
                </a:solidFill>
                <a:latin charset="0" panose="00000500000000000000" pitchFamily="2" typeface="Montserrat"/>
              </a:defRPr>
            </a:lvl1pPr>
          </a:lstStyle>
          <a:p>
            <a:endParaRPr lang="en-GB"/>
          </a:p>
        </p:txBody>
      </p:sp>
      <p:sp>
        <p:nvSpPr>
          <p:cNvPr id="6" name="Slide Number Placeholder 5">
            <a:extLst>
              <a:ext uri="{FF2B5EF4-FFF2-40B4-BE49-F238E27FC236}">
                <a16:creationId xmlns:a16="http://schemas.microsoft.com/office/drawing/2014/main" id="{9CD460FE-A988-3C85-9441-F1304A3EA97C}"/>
              </a:ext>
            </a:extLst>
          </p:cNvPr>
          <p:cNvSpPr>
            <a:spLocks noGrp="1"/>
          </p:cNvSpPr>
          <p:nvPr>
            <p:ph idx="4" sz="quarter" type="sldNum"/>
          </p:nvPr>
        </p:nvSpPr>
        <p:spPr>
          <a:xfrm>
            <a:off x="10317707" y="6411908"/>
            <a:ext cx="458944" cy="365125"/>
          </a:xfrm>
          <a:prstGeom prst="rect">
            <a:avLst/>
          </a:prstGeom>
        </p:spPr>
        <p:txBody>
          <a:bodyPr anchor="ctr" bIns="45720" lIns="91440" rIns="91440" rtlCol="0" tIns="45720" vert="horz"/>
          <a:lstStyle>
            <a:lvl1pPr algn="r">
              <a:defRPr sz="1200">
                <a:solidFill>
                  <a:schemeClr val="tx1">
                    <a:tint val="82000"/>
                  </a:schemeClr>
                </a:solidFill>
                <a:latin charset="0" panose="00000500000000000000" pitchFamily="2" typeface="Montserrat"/>
              </a:defRPr>
            </a:lvl1pPr>
          </a:lstStyle>
          <a:p>
            <a:fld id="{E99D6286-9882-44A2-8896-5DF2107D801A}" type="slidenum">
              <a:rPr lang="en-GB" smtClean="0"/>
              <a:pPr/>
              <a:t>‹#›</a:t>
            </a:fld>
            <a:endParaRPr dirty="0" lang="en-GB"/>
          </a:p>
        </p:txBody>
      </p:sp>
      <p:grpSp>
        <p:nvGrpSpPr>
          <p:cNvPr id="7" name="Group 6">
            <a:extLst>
              <a:ext uri="{FF2B5EF4-FFF2-40B4-BE49-F238E27FC236}">
                <a16:creationId xmlns:a16="http://schemas.microsoft.com/office/drawing/2014/main" id="{58959641-FD55-40B2-2E14-697C667BAC36}"/>
              </a:ext>
            </a:extLst>
          </p:cNvPr>
          <p:cNvGrpSpPr>
            <a:grpSpLocks noChangeAspect="1"/>
          </p:cNvGrpSpPr>
          <p:nvPr userDrawn="1"/>
        </p:nvGrpSpPr>
        <p:grpSpPr>
          <a:xfrm>
            <a:off x="10776651" y="6473885"/>
            <a:ext cx="1183212" cy="238333"/>
            <a:chOff x="10491420" y="6349301"/>
            <a:chExt cx="1479013" cy="297916"/>
          </a:xfrm>
        </p:grpSpPr>
        <p:sp>
          <p:nvSpPr>
            <p:cNvPr id="8" name="object 3">
              <a:extLst>
                <a:ext uri="{FF2B5EF4-FFF2-40B4-BE49-F238E27FC236}">
                  <a16:creationId xmlns:a16="http://schemas.microsoft.com/office/drawing/2014/main" id="{8DE19C25-1993-F28F-1566-A74C464F3567}"/>
                </a:ext>
              </a:extLst>
            </p:cNvPr>
            <p:cNvSpPr/>
            <p:nvPr userDrawn="1"/>
          </p:nvSpPr>
          <p:spPr>
            <a:xfrm>
              <a:off x="10686263" y="6349301"/>
              <a:ext cx="180340" cy="138430"/>
            </a:xfrm>
            <a:custGeom>
              <a:avLst/>
              <a:gdLst/>
              <a:ahLst/>
              <a:cxnLst/>
              <a:rect b="b" l="l" r="r" t="t"/>
              <a:pathLst>
                <a:path h="138429" w="180340">
                  <a:moveTo>
                    <a:pt x="180174" y="84048"/>
                  </a:moveTo>
                  <a:lnTo>
                    <a:pt x="164922" y="76746"/>
                  </a:lnTo>
                  <a:lnTo>
                    <a:pt x="132829" y="61379"/>
                  </a:lnTo>
                  <a:lnTo>
                    <a:pt x="93967" y="61379"/>
                  </a:lnTo>
                  <a:lnTo>
                    <a:pt x="89954" y="66179"/>
                  </a:lnTo>
                  <a:lnTo>
                    <a:pt x="80378" y="61125"/>
                  </a:lnTo>
                  <a:lnTo>
                    <a:pt x="65189" y="58559"/>
                  </a:lnTo>
                  <a:lnTo>
                    <a:pt x="50025" y="61125"/>
                  </a:lnTo>
                  <a:lnTo>
                    <a:pt x="49568" y="53428"/>
                  </a:lnTo>
                  <a:lnTo>
                    <a:pt x="136690" y="53428"/>
                  </a:lnTo>
                  <a:lnTo>
                    <a:pt x="133642" y="23863"/>
                  </a:lnTo>
                  <a:lnTo>
                    <a:pt x="89789" y="838"/>
                  </a:lnTo>
                  <a:lnTo>
                    <a:pt x="26631" y="0"/>
                  </a:lnTo>
                  <a:lnTo>
                    <a:pt x="7188" y="254"/>
                  </a:lnTo>
                  <a:lnTo>
                    <a:pt x="0" y="419"/>
                  </a:lnTo>
                  <a:lnTo>
                    <a:pt x="0" y="53848"/>
                  </a:lnTo>
                  <a:lnTo>
                    <a:pt x="47345" y="76517"/>
                  </a:lnTo>
                  <a:lnTo>
                    <a:pt x="86207" y="76517"/>
                  </a:lnTo>
                  <a:lnTo>
                    <a:pt x="90220" y="71729"/>
                  </a:lnTo>
                  <a:lnTo>
                    <a:pt x="99771" y="76746"/>
                  </a:lnTo>
                  <a:lnTo>
                    <a:pt x="114947" y="79336"/>
                  </a:lnTo>
                  <a:lnTo>
                    <a:pt x="130175" y="76746"/>
                  </a:lnTo>
                  <a:lnTo>
                    <a:pt x="130581" y="84467"/>
                  </a:lnTo>
                  <a:lnTo>
                    <a:pt x="43484" y="84467"/>
                  </a:lnTo>
                  <a:lnTo>
                    <a:pt x="46520" y="114033"/>
                  </a:lnTo>
                  <a:lnTo>
                    <a:pt x="90398" y="137058"/>
                  </a:lnTo>
                  <a:lnTo>
                    <a:pt x="153543" y="137909"/>
                  </a:lnTo>
                  <a:lnTo>
                    <a:pt x="172999" y="137655"/>
                  </a:lnTo>
                  <a:lnTo>
                    <a:pt x="180174" y="137477"/>
                  </a:lnTo>
                  <a:lnTo>
                    <a:pt x="180174" y="84048"/>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9" name="object 4">
              <a:extLst>
                <a:ext uri="{FF2B5EF4-FFF2-40B4-BE49-F238E27FC236}">
                  <a16:creationId xmlns:a16="http://schemas.microsoft.com/office/drawing/2014/main" id="{E77C60A7-96CD-144F-1A4B-D71CD6505B3E}"/>
                </a:ext>
              </a:extLst>
            </p:cNvPr>
            <p:cNvSpPr/>
            <p:nvPr userDrawn="1"/>
          </p:nvSpPr>
          <p:spPr>
            <a:xfrm>
              <a:off x="10686263" y="6508787"/>
              <a:ext cx="180340" cy="138430"/>
            </a:xfrm>
            <a:custGeom>
              <a:avLst/>
              <a:gdLst/>
              <a:ahLst/>
              <a:cxnLst/>
              <a:rect b="b" l="l" r="r" t="t"/>
              <a:pathLst>
                <a:path h="138429" w="180340">
                  <a:moveTo>
                    <a:pt x="180174" y="419"/>
                  </a:moveTo>
                  <a:lnTo>
                    <a:pt x="172999" y="254"/>
                  </a:lnTo>
                  <a:lnTo>
                    <a:pt x="153543" y="0"/>
                  </a:lnTo>
                  <a:lnTo>
                    <a:pt x="124968" y="63"/>
                  </a:lnTo>
                  <a:lnTo>
                    <a:pt x="65582" y="2527"/>
                  </a:lnTo>
                  <a:lnTo>
                    <a:pt x="43484" y="53454"/>
                  </a:lnTo>
                  <a:lnTo>
                    <a:pt x="130581" y="53454"/>
                  </a:lnTo>
                  <a:lnTo>
                    <a:pt x="130175" y="61125"/>
                  </a:lnTo>
                  <a:lnTo>
                    <a:pt x="114947" y="58559"/>
                  </a:lnTo>
                  <a:lnTo>
                    <a:pt x="99771" y="61125"/>
                  </a:lnTo>
                  <a:lnTo>
                    <a:pt x="90208" y="66179"/>
                  </a:lnTo>
                  <a:lnTo>
                    <a:pt x="86207" y="61379"/>
                  </a:lnTo>
                  <a:lnTo>
                    <a:pt x="47345" y="61379"/>
                  </a:lnTo>
                  <a:lnTo>
                    <a:pt x="0" y="84048"/>
                  </a:lnTo>
                  <a:lnTo>
                    <a:pt x="0" y="137502"/>
                  </a:lnTo>
                  <a:lnTo>
                    <a:pt x="7188" y="137680"/>
                  </a:lnTo>
                  <a:lnTo>
                    <a:pt x="26631" y="137922"/>
                  </a:lnTo>
                  <a:lnTo>
                    <a:pt x="55219" y="137858"/>
                  </a:lnTo>
                  <a:lnTo>
                    <a:pt x="114592" y="135394"/>
                  </a:lnTo>
                  <a:lnTo>
                    <a:pt x="136690" y="84505"/>
                  </a:lnTo>
                  <a:lnTo>
                    <a:pt x="49568" y="84505"/>
                  </a:lnTo>
                  <a:lnTo>
                    <a:pt x="50025" y="76796"/>
                  </a:lnTo>
                  <a:lnTo>
                    <a:pt x="65189" y="79336"/>
                  </a:lnTo>
                  <a:lnTo>
                    <a:pt x="80378" y="76796"/>
                  </a:lnTo>
                  <a:lnTo>
                    <a:pt x="89966" y="71742"/>
                  </a:lnTo>
                  <a:lnTo>
                    <a:pt x="93967" y="76517"/>
                  </a:lnTo>
                  <a:lnTo>
                    <a:pt x="132829" y="76517"/>
                  </a:lnTo>
                  <a:lnTo>
                    <a:pt x="164973" y="61125"/>
                  </a:lnTo>
                  <a:lnTo>
                    <a:pt x="180174" y="53848"/>
                  </a:lnTo>
                  <a:lnTo>
                    <a:pt x="180174" y="419"/>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10" name="object 5">
              <a:extLst>
                <a:ext uri="{FF2B5EF4-FFF2-40B4-BE49-F238E27FC236}">
                  <a16:creationId xmlns:a16="http://schemas.microsoft.com/office/drawing/2014/main" id="{326DAD1A-906C-9590-59E3-F1FEE582174D}"/>
                </a:ext>
              </a:extLst>
            </p:cNvPr>
            <p:cNvSpPr/>
            <p:nvPr userDrawn="1"/>
          </p:nvSpPr>
          <p:spPr>
            <a:xfrm>
              <a:off x="10491420" y="6349301"/>
              <a:ext cx="180340" cy="138430"/>
            </a:xfrm>
            <a:custGeom>
              <a:avLst/>
              <a:gdLst/>
              <a:ahLst/>
              <a:cxnLst/>
              <a:rect b="b" l="l" r="r" t="t"/>
              <a:pathLst>
                <a:path h="138429" w="180340">
                  <a:moveTo>
                    <a:pt x="180187" y="419"/>
                  </a:moveTo>
                  <a:lnTo>
                    <a:pt x="172999" y="254"/>
                  </a:lnTo>
                  <a:lnTo>
                    <a:pt x="153555" y="0"/>
                  </a:lnTo>
                  <a:lnTo>
                    <a:pt x="124980" y="63"/>
                  </a:lnTo>
                  <a:lnTo>
                    <a:pt x="65582" y="2501"/>
                  </a:lnTo>
                  <a:lnTo>
                    <a:pt x="43472" y="53428"/>
                  </a:lnTo>
                  <a:lnTo>
                    <a:pt x="130594" y="53428"/>
                  </a:lnTo>
                  <a:lnTo>
                    <a:pt x="130149" y="61125"/>
                  </a:lnTo>
                  <a:lnTo>
                    <a:pt x="114973" y="58559"/>
                  </a:lnTo>
                  <a:lnTo>
                    <a:pt x="99758" y="61125"/>
                  </a:lnTo>
                  <a:lnTo>
                    <a:pt x="90220" y="66167"/>
                  </a:lnTo>
                  <a:lnTo>
                    <a:pt x="86207" y="61379"/>
                  </a:lnTo>
                  <a:lnTo>
                    <a:pt x="47345" y="61379"/>
                  </a:lnTo>
                  <a:lnTo>
                    <a:pt x="0" y="84048"/>
                  </a:lnTo>
                  <a:lnTo>
                    <a:pt x="0" y="137477"/>
                  </a:lnTo>
                  <a:lnTo>
                    <a:pt x="7188" y="137655"/>
                  </a:lnTo>
                  <a:lnTo>
                    <a:pt x="26644" y="137909"/>
                  </a:lnTo>
                  <a:lnTo>
                    <a:pt x="55219" y="137845"/>
                  </a:lnTo>
                  <a:lnTo>
                    <a:pt x="114579" y="135407"/>
                  </a:lnTo>
                  <a:lnTo>
                    <a:pt x="136690" y="84467"/>
                  </a:lnTo>
                  <a:lnTo>
                    <a:pt x="49593" y="84467"/>
                  </a:lnTo>
                  <a:lnTo>
                    <a:pt x="50025" y="76746"/>
                  </a:lnTo>
                  <a:lnTo>
                    <a:pt x="65227" y="79336"/>
                  </a:lnTo>
                  <a:lnTo>
                    <a:pt x="80416" y="76746"/>
                  </a:lnTo>
                  <a:lnTo>
                    <a:pt x="89954" y="71742"/>
                  </a:lnTo>
                  <a:lnTo>
                    <a:pt x="93967" y="76517"/>
                  </a:lnTo>
                  <a:lnTo>
                    <a:pt x="132816" y="76517"/>
                  </a:lnTo>
                  <a:lnTo>
                    <a:pt x="164973" y="61125"/>
                  </a:lnTo>
                  <a:lnTo>
                    <a:pt x="180187" y="53848"/>
                  </a:lnTo>
                  <a:lnTo>
                    <a:pt x="180187" y="419"/>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11" name="object 6">
              <a:extLst>
                <a:ext uri="{FF2B5EF4-FFF2-40B4-BE49-F238E27FC236}">
                  <a16:creationId xmlns:a16="http://schemas.microsoft.com/office/drawing/2014/main" id="{1467622B-84B7-6399-25A7-FAEF7C321E3A}"/>
                </a:ext>
              </a:extLst>
            </p:cNvPr>
            <p:cNvSpPr/>
            <p:nvPr userDrawn="1"/>
          </p:nvSpPr>
          <p:spPr>
            <a:xfrm>
              <a:off x="10491420" y="6508787"/>
              <a:ext cx="180340" cy="138430"/>
            </a:xfrm>
            <a:custGeom>
              <a:avLst/>
              <a:gdLst/>
              <a:ahLst/>
              <a:cxnLst/>
              <a:rect b="b" l="l" r="r" t="t"/>
              <a:pathLst>
                <a:path h="138429" w="180340">
                  <a:moveTo>
                    <a:pt x="180187" y="84048"/>
                  </a:moveTo>
                  <a:lnTo>
                    <a:pt x="165036" y="76796"/>
                  </a:lnTo>
                  <a:lnTo>
                    <a:pt x="132816" y="61379"/>
                  </a:lnTo>
                  <a:lnTo>
                    <a:pt x="93967" y="61379"/>
                  </a:lnTo>
                  <a:lnTo>
                    <a:pt x="89966" y="66167"/>
                  </a:lnTo>
                  <a:lnTo>
                    <a:pt x="80416" y="61125"/>
                  </a:lnTo>
                  <a:lnTo>
                    <a:pt x="65227" y="58559"/>
                  </a:lnTo>
                  <a:lnTo>
                    <a:pt x="50025" y="61125"/>
                  </a:lnTo>
                  <a:lnTo>
                    <a:pt x="49593" y="53454"/>
                  </a:lnTo>
                  <a:lnTo>
                    <a:pt x="136690" y="53454"/>
                  </a:lnTo>
                  <a:lnTo>
                    <a:pt x="133642" y="23901"/>
                  </a:lnTo>
                  <a:lnTo>
                    <a:pt x="127736" y="8572"/>
                  </a:lnTo>
                  <a:lnTo>
                    <a:pt x="114579" y="2527"/>
                  </a:lnTo>
                  <a:lnTo>
                    <a:pt x="89776" y="838"/>
                  </a:lnTo>
                  <a:lnTo>
                    <a:pt x="55219" y="63"/>
                  </a:lnTo>
                  <a:lnTo>
                    <a:pt x="26644" y="0"/>
                  </a:lnTo>
                  <a:lnTo>
                    <a:pt x="7188" y="254"/>
                  </a:lnTo>
                  <a:lnTo>
                    <a:pt x="0" y="419"/>
                  </a:lnTo>
                  <a:lnTo>
                    <a:pt x="0" y="53848"/>
                  </a:lnTo>
                  <a:lnTo>
                    <a:pt x="47345" y="76517"/>
                  </a:lnTo>
                  <a:lnTo>
                    <a:pt x="86207" y="76517"/>
                  </a:lnTo>
                  <a:lnTo>
                    <a:pt x="90208" y="71755"/>
                  </a:lnTo>
                  <a:lnTo>
                    <a:pt x="99758" y="76796"/>
                  </a:lnTo>
                  <a:lnTo>
                    <a:pt x="114973" y="79336"/>
                  </a:lnTo>
                  <a:lnTo>
                    <a:pt x="130149" y="76796"/>
                  </a:lnTo>
                  <a:lnTo>
                    <a:pt x="130594" y="84505"/>
                  </a:lnTo>
                  <a:lnTo>
                    <a:pt x="43472" y="84505"/>
                  </a:lnTo>
                  <a:lnTo>
                    <a:pt x="46520" y="114046"/>
                  </a:lnTo>
                  <a:lnTo>
                    <a:pt x="90411" y="137058"/>
                  </a:lnTo>
                  <a:lnTo>
                    <a:pt x="153555" y="137922"/>
                  </a:lnTo>
                  <a:lnTo>
                    <a:pt x="172999" y="137680"/>
                  </a:lnTo>
                  <a:lnTo>
                    <a:pt x="180187" y="137502"/>
                  </a:lnTo>
                  <a:lnTo>
                    <a:pt x="180187" y="84048"/>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12" name="object 7">
              <a:extLst>
                <a:ext uri="{FF2B5EF4-FFF2-40B4-BE49-F238E27FC236}">
                  <a16:creationId xmlns:a16="http://schemas.microsoft.com/office/drawing/2014/main" id="{07C726EA-D5AD-4E04-3AFA-7D915EB6BADE}"/>
                </a:ext>
              </a:extLst>
            </p:cNvPr>
            <p:cNvSpPr/>
            <p:nvPr userDrawn="1"/>
          </p:nvSpPr>
          <p:spPr>
            <a:xfrm>
              <a:off x="10921413" y="6406053"/>
              <a:ext cx="1049020" cy="187960"/>
            </a:xfrm>
            <a:custGeom>
              <a:avLst/>
              <a:gdLst/>
              <a:ahLst/>
              <a:cxnLst/>
              <a:rect b="b" l="l" r="r" t="t"/>
              <a:pathLst>
                <a:path h="187959" w="1049020">
                  <a:moveTo>
                    <a:pt x="95034" y="533"/>
                  </a:moveTo>
                  <a:lnTo>
                    <a:pt x="55094" y="7965"/>
                  </a:lnTo>
                  <a:lnTo>
                    <a:pt x="25214" y="28138"/>
                  </a:lnTo>
                  <a:lnTo>
                    <a:pt x="6485" y="57867"/>
                  </a:lnTo>
                  <a:lnTo>
                    <a:pt x="0" y="93967"/>
                  </a:lnTo>
                  <a:lnTo>
                    <a:pt x="6485" y="130074"/>
                  </a:lnTo>
                  <a:lnTo>
                    <a:pt x="25214" y="159807"/>
                  </a:lnTo>
                  <a:lnTo>
                    <a:pt x="55094" y="179981"/>
                  </a:lnTo>
                  <a:lnTo>
                    <a:pt x="95034" y="187413"/>
                  </a:lnTo>
                  <a:lnTo>
                    <a:pt x="128124" y="182138"/>
                  </a:lnTo>
                  <a:lnTo>
                    <a:pt x="154262" y="167327"/>
                  </a:lnTo>
                  <a:lnTo>
                    <a:pt x="158418" y="161950"/>
                  </a:lnTo>
                  <a:lnTo>
                    <a:pt x="95034" y="161950"/>
                  </a:lnTo>
                  <a:lnTo>
                    <a:pt x="67676" y="156141"/>
                  </a:lnTo>
                  <a:lnTo>
                    <a:pt x="48945" y="140793"/>
                  </a:lnTo>
                  <a:lnTo>
                    <a:pt x="38187" y="119028"/>
                  </a:lnTo>
                  <a:lnTo>
                    <a:pt x="34747" y="93967"/>
                  </a:lnTo>
                  <a:lnTo>
                    <a:pt x="38187" y="68896"/>
                  </a:lnTo>
                  <a:lnTo>
                    <a:pt x="48945" y="47137"/>
                  </a:lnTo>
                  <a:lnTo>
                    <a:pt x="67676" y="31800"/>
                  </a:lnTo>
                  <a:lnTo>
                    <a:pt x="95034" y="25996"/>
                  </a:lnTo>
                  <a:lnTo>
                    <a:pt x="161264" y="25996"/>
                  </a:lnTo>
                  <a:lnTo>
                    <a:pt x="152350" y="16678"/>
                  </a:lnTo>
                  <a:lnTo>
                    <a:pt x="126480" y="4754"/>
                  </a:lnTo>
                  <a:lnTo>
                    <a:pt x="95034" y="533"/>
                  </a:lnTo>
                  <a:close/>
                </a:path>
                <a:path h="187959" w="1049020">
                  <a:moveTo>
                    <a:pt x="179514" y="115188"/>
                  </a:moveTo>
                  <a:lnTo>
                    <a:pt x="145605" y="115188"/>
                  </a:lnTo>
                  <a:lnTo>
                    <a:pt x="140873" y="133473"/>
                  </a:lnTo>
                  <a:lnTo>
                    <a:pt x="130849" y="148328"/>
                  </a:lnTo>
                  <a:lnTo>
                    <a:pt x="115560" y="158303"/>
                  </a:lnTo>
                  <a:lnTo>
                    <a:pt x="95034" y="161950"/>
                  </a:lnTo>
                  <a:lnTo>
                    <a:pt x="158418" y="161950"/>
                  </a:lnTo>
                  <a:lnTo>
                    <a:pt x="171906" y="144503"/>
                  </a:lnTo>
                  <a:lnTo>
                    <a:pt x="179514" y="115188"/>
                  </a:lnTo>
                  <a:close/>
                </a:path>
                <a:path h="187959" w="1049020">
                  <a:moveTo>
                    <a:pt x="161264" y="25996"/>
                  </a:moveTo>
                  <a:lnTo>
                    <a:pt x="95034" y="25996"/>
                  </a:lnTo>
                  <a:lnTo>
                    <a:pt x="114130" y="28660"/>
                  </a:lnTo>
                  <a:lnTo>
                    <a:pt x="128411" y="36058"/>
                  </a:lnTo>
                  <a:lnTo>
                    <a:pt x="138369" y="47299"/>
                  </a:lnTo>
                  <a:lnTo>
                    <a:pt x="144500" y="61493"/>
                  </a:lnTo>
                  <a:lnTo>
                    <a:pt x="179235" y="61493"/>
                  </a:lnTo>
                  <a:lnTo>
                    <a:pt x="170613" y="35769"/>
                  </a:lnTo>
                  <a:lnTo>
                    <a:pt x="161264" y="25996"/>
                  </a:lnTo>
                  <a:close/>
                </a:path>
                <a:path h="187959" w="1049020">
                  <a:moveTo>
                    <a:pt x="318420" y="70015"/>
                  </a:moveTo>
                  <a:lnTo>
                    <a:pt x="261823" y="70015"/>
                  </a:lnTo>
                  <a:lnTo>
                    <a:pt x="272126" y="70692"/>
                  </a:lnTo>
                  <a:lnTo>
                    <a:pt x="282001" y="73317"/>
                  </a:lnTo>
                  <a:lnTo>
                    <a:pt x="289417" y="78780"/>
                  </a:lnTo>
                  <a:lnTo>
                    <a:pt x="292341" y="87972"/>
                  </a:lnTo>
                  <a:lnTo>
                    <a:pt x="288719" y="97608"/>
                  </a:lnTo>
                  <a:lnTo>
                    <a:pt x="278996" y="102341"/>
                  </a:lnTo>
                  <a:lnTo>
                    <a:pt x="264887" y="104576"/>
                  </a:lnTo>
                  <a:lnTo>
                    <a:pt x="248107" y="106718"/>
                  </a:lnTo>
                  <a:lnTo>
                    <a:pt x="227692" y="109711"/>
                  </a:lnTo>
                  <a:lnTo>
                    <a:pt x="209465" y="116017"/>
                  </a:lnTo>
                  <a:lnTo>
                    <a:pt x="196370" y="127995"/>
                  </a:lnTo>
                  <a:lnTo>
                    <a:pt x="191350" y="148005"/>
                  </a:lnTo>
                  <a:lnTo>
                    <a:pt x="195506" y="164995"/>
                  </a:lnTo>
                  <a:lnTo>
                    <a:pt x="206638" y="177099"/>
                  </a:lnTo>
                  <a:lnTo>
                    <a:pt x="222747" y="184344"/>
                  </a:lnTo>
                  <a:lnTo>
                    <a:pt x="241833" y="186753"/>
                  </a:lnTo>
                  <a:lnTo>
                    <a:pt x="255349" y="185813"/>
                  </a:lnTo>
                  <a:lnTo>
                    <a:pt x="269084" y="182897"/>
                  </a:lnTo>
                  <a:lnTo>
                    <a:pt x="281966" y="177864"/>
                  </a:lnTo>
                  <a:lnTo>
                    <a:pt x="292925" y="170573"/>
                  </a:lnTo>
                  <a:lnTo>
                    <a:pt x="338594" y="170573"/>
                  </a:lnTo>
                  <a:lnTo>
                    <a:pt x="338594" y="163639"/>
                  </a:lnTo>
                  <a:lnTo>
                    <a:pt x="253834" y="163639"/>
                  </a:lnTo>
                  <a:lnTo>
                    <a:pt x="244326" y="162839"/>
                  </a:lnTo>
                  <a:lnTo>
                    <a:pt x="234564" y="160097"/>
                  </a:lnTo>
                  <a:lnTo>
                    <a:pt x="226947" y="154900"/>
                  </a:lnTo>
                  <a:lnTo>
                    <a:pt x="223875" y="146735"/>
                  </a:lnTo>
                  <a:lnTo>
                    <a:pt x="226052" y="137082"/>
                  </a:lnTo>
                  <a:lnTo>
                    <a:pt x="271984" y="122034"/>
                  </a:lnTo>
                  <a:lnTo>
                    <a:pt x="281897" y="120121"/>
                  </a:lnTo>
                  <a:lnTo>
                    <a:pt x="290334" y="116712"/>
                  </a:lnTo>
                  <a:lnTo>
                    <a:pt x="322897" y="116712"/>
                  </a:lnTo>
                  <a:lnTo>
                    <a:pt x="322897" y="85407"/>
                  </a:lnTo>
                  <a:lnTo>
                    <a:pt x="318420" y="70015"/>
                  </a:lnTo>
                  <a:close/>
                </a:path>
                <a:path h="187959" w="1049020">
                  <a:moveTo>
                    <a:pt x="338594" y="170573"/>
                  </a:moveTo>
                  <a:lnTo>
                    <a:pt x="292925" y="170573"/>
                  </a:lnTo>
                  <a:lnTo>
                    <a:pt x="296074" y="178186"/>
                  </a:lnTo>
                  <a:lnTo>
                    <a:pt x="301507" y="183183"/>
                  </a:lnTo>
                  <a:lnTo>
                    <a:pt x="308916" y="185920"/>
                  </a:lnTo>
                  <a:lnTo>
                    <a:pt x="317995" y="186753"/>
                  </a:lnTo>
                  <a:lnTo>
                    <a:pt x="323443" y="186753"/>
                  </a:lnTo>
                  <a:lnTo>
                    <a:pt x="333705" y="184924"/>
                  </a:lnTo>
                  <a:lnTo>
                    <a:pt x="338594" y="183400"/>
                  </a:lnTo>
                  <a:lnTo>
                    <a:pt x="338594" y="170573"/>
                  </a:lnTo>
                  <a:close/>
                </a:path>
                <a:path h="187959" w="1049020">
                  <a:moveTo>
                    <a:pt x="322897" y="116712"/>
                  </a:moveTo>
                  <a:lnTo>
                    <a:pt x="290334" y="116712"/>
                  </a:lnTo>
                  <a:lnTo>
                    <a:pt x="290334" y="138506"/>
                  </a:lnTo>
                  <a:lnTo>
                    <a:pt x="286640" y="150223"/>
                  </a:lnTo>
                  <a:lnTo>
                    <a:pt x="277442" y="157997"/>
                  </a:lnTo>
                  <a:lnTo>
                    <a:pt x="265565" y="162309"/>
                  </a:lnTo>
                  <a:lnTo>
                    <a:pt x="253834" y="163639"/>
                  </a:lnTo>
                  <a:lnTo>
                    <a:pt x="324611" y="163639"/>
                  </a:lnTo>
                  <a:lnTo>
                    <a:pt x="322897" y="160858"/>
                  </a:lnTo>
                  <a:lnTo>
                    <a:pt x="322897" y="116712"/>
                  </a:lnTo>
                  <a:close/>
                </a:path>
                <a:path h="187959" w="1049020">
                  <a:moveTo>
                    <a:pt x="338594" y="163156"/>
                  </a:moveTo>
                  <a:lnTo>
                    <a:pt x="335140" y="163639"/>
                  </a:lnTo>
                  <a:lnTo>
                    <a:pt x="338594" y="163639"/>
                  </a:lnTo>
                  <a:lnTo>
                    <a:pt x="338594" y="163156"/>
                  </a:lnTo>
                  <a:close/>
                </a:path>
                <a:path h="187959" w="1049020">
                  <a:moveTo>
                    <a:pt x="263778" y="46951"/>
                  </a:moveTo>
                  <a:lnTo>
                    <a:pt x="239921" y="49043"/>
                  </a:lnTo>
                  <a:lnTo>
                    <a:pt x="218940" y="56207"/>
                  </a:lnTo>
                  <a:lnTo>
                    <a:pt x="203623" y="69776"/>
                  </a:lnTo>
                  <a:lnTo>
                    <a:pt x="196761" y="91084"/>
                  </a:lnTo>
                  <a:lnTo>
                    <a:pt x="229285" y="91084"/>
                  </a:lnTo>
                  <a:lnTo>
                    <a:pt x="232407" y="81737"/>
                  </a:lnTo>
                  <a:lnTo>
                    <a:pt x="239244" y="75168"/>
                  </a:lnTo>
                  <a:lnTo>
                    <a:pt x="249236" y="71289"/>
                  </a:lnTo>
                  <a:lnTo>
                    <a:pt x="261823" y="70015"/>
                  </a:lnTo>
                  <a:lnTo>
                    <a:pt x="318420" y="70015"/>
                  </a:lnTo>
                  <a:lnTo>
                    <a:pt x="317717" y="67600"/>
                  </a:lnTo>
                  <a:lnTo>
                    <a:pt x="304158" y="55692"/>
                  </a:lnTo>
                  <a:lnTo>
                    <a:pt x="285189" y="49027"/>
                  </a:lnTo>
                  <a:lnTo>
                    <a:pt x="263778" y="46951"/>
                  </a:lnTo>
                  <a:close/>
                </a:path>
                <a:path h="187959" w="1049020">
                  <a:moveTo>
                    <a:pt x="391642" y="50545"/>
                  </a:moveTo>
                  <a:lnTo>
                    <a:pt x="360857" y="50545"/>
                  </a:lnTo>
                  <a:lnTo>
                    <a:pt x="360857" y="183133"/>
                  </a:lnTo>
                  <a:lnTo>
                    <a:pt x="393395" y="183133"/>
                  </a:lnTo>
                  <a:lnTo>
                    <a:pt x="393395" y="104419"/>
                  </a:lnTo>
                  <a:lnTo>
                    <a:pt x="396062" y="89726"/>
                  </a:lnTo>
                  <a:lnTo>
                    <a:pt x="403193" y="78935"/>
                  </a:lnTo>
                  <a:lnTo>
                    <a:pt x="413476" y="72285"/>
                  </a:lnTo>
                  <a:lnTo>
                    <a:pt x="425602" y="70015"/>
                  </a:lnTo>
                  <a:lnTo>
                    <a:pt x="570821" y="70015"/>
                  </a:lnTo>
                  <a:lnTo>
                    <a:pt x="570092" y="68973"/>
                  </a:lnTo>
                  <a:lnTo>
                    <a:pt x="391642" y="68973"/>
                  </a:lnTo>
                  <a:lnTo>
                    <a:pt x="391642" y="50545"/>
                  </a:lnTo>
                  <a:close/>
                </a:path>
                <a:path h="187959" w="1049020">
                  <a:moveTo>
                    <a:pt x="515480" y="70015"/>
                  </a:moveTo>
                  <a:lnTo>
                    <a:pt x="425602" y="70015"/>
                  </a:lnTo>
                  <a:lnTo>
                    <a:pt x="437967" y="71827"/>
                  </a:lnTo>
                  <a:lnTo>
                    <a:pt x="445976" y="77176"/>
                  </a:lnTo>
                  <a:lnTo>
                    <a:pt x="450294" y="85933"/>
                  </a:lnTo>
                  <a:lnTo>
                    <a:pt x="451586" y="97967"/>
                  </a:lnTo>
                  <a:lnTo>
                    <a:pt x="451586" y="183133"/>
                  </a:lnTo>
                  <a:lnTo>
                    <a:pt x="484111" y="183133"/>
                  </a:lnTo>
                  <a:lnTo>
                    <a:pt x="484235" y="104419"/>
                  </a:lnTo>
                  <a:lnTo>
                    <a:pt x="485924" y="90481"/>
                  </a:lnTo>
                  <a:lnTo>
                    <a:pt x="491561" y="79349"/>
                  </a:lnTo>
                  <a:lnTo>
                    <a:pt x="501315" y="72408"/>
                  </a:lnTo>
                  <a:lnTo>
                    <a:pt x="515480" y="70015"/>
                  </a:lnTo>
                  <a:close/>
                </a:path>
                <a:path h="187959" w="1049020">
                  <a:moveTo>
                    <a:pt x="570821" y="70015"/>
                  </a:moveTo>
                  <a:lnTo>
                    <a:pt x="515480" y="70015"/>
                  </a:lnTo>
                  <a:lnTo>
                    <a:pt x="530389" y="72628"/>
                  </a:lnTo>
                  <a:lnTo>
                    <a:pt x="538437" y="79956"/>
                  </a:lnTo>
                  <a:lnTo>
                    <a:pt x="541724" y="91232"/>
                  </a:lnTo>
                  <a:lnTo>
                    <a:pt x="542298" y="104419"/>
                  </a:lnTo>
                  <a:lnTo>
                    <a:pt x="542353" y="183133"/>
                  </a:lnTo>
                  <a:lnTo>
                    <a:pt x="574827" y="183133"/>
                  </a:lnTo>
                  <a:lnTo>
                    <a:pt x="574769" y="91232"/>
                  </a:lnTo>
                  <a:lnTo>
                    <a:pt x="571489" y="70970"/>
                  </a:lnTo>
                  <a:lnTo>
                    <a:pt x="570821" y="70015"/>
                  </a:lnTo>
                  <a:close/>
                </a:path>
                <a:path h="187959" w="1049020">
                  <a:moveTo>
                    <a:pt x="437883" y="46951"/>
                  </a:moveTo>
                  <a:lnTo>
                    <a:pt x="422295" y="48556"/>
                  </a:lnTo>
                  <a:lnTo>
                    <a:pt x="410068" y="53066"/>
                  </a:lnTo>
                  <a:lnTo>
                    <a:pt x="400401" y="60024"/>
                  </a:lnTo>
                  <a:lnTo>
                    <a:pt x="392493" y="68973"/>
                  </a:lnTo>
                  <a:lnTo>
                    <a:pt x="479247" y="68973"/>
                  </a:lnTo>
                  <a:lnTo>
                    <a:pt x="472548" y="59151"/>
                  </a:lnTo>
                  <a:lnTo>
                    <a:pt x="462851" y="52290"/>
                  </a:lnTo>
                  <a:lnTo>
                    <a:pt x="451011" y="48265"/>
                  </a:lnTo>
                  <a:lnTo>
                    <a:pt x="437883" y="46951"/>
                  </a:lnTo>
                  <a:close/>
                </a:path>
                <a:path h="187959" w="1049020">
                  <a:moveTo>
                    <a:pt x="525475" y="46951"/>
                  </a:moveTo>
                  <a:lnTo>
                    <a:pt x="510765" y="48485"/>
                  </a:lnTo>
                  <a:lnTo>
                    <a:pt x="498417" y="52876"/>
                  </a:lnTo>
                  <a:lnTo>
                    <a:pt x="488041" y="59810"/>
                  </a:lnTo>
                  <a:lnTo>
                    <a:pt x="479247" y="68973"/>
                  </a:lnTo>
                  <a:lnTo>
                    <a:pt x="570092" y="68973"/>
                  </a:lnTo>
                  <a:lnTo>
                    <a:pt x="561814" y="57142"/>
                  </a:lnTo>
                  <a:lnTo>
                    <a:pt x="546307" y="49378"/>
                  </a:lnTo>
                  <a:lnTo>
                    <a:pt x="525475" y="46951"/>
                  </a:lnTo>
                  <a:close/>
                </a:path>
                <a:path h="187959" w="1049020">
                  <a:moveTo>
                    <a:pt x="656424" y="46951"/>
                  </a:moveTo>
                  <a:lnTo>
                    <a:pt x="632832" y="50985"/>
                  </a:lnTo>
                  <a:lnTo>
                    <a:pt x="612381" y="63455"/>
                  </a:lnTo>
                  <a:lnTo>
                    <a:pt x="597978" y="84917"/>
                  </a:lnTo>
                  <a:lnTo>
                    <a:pt x="592531" y="115925"/>
                  </a:lnTo>
                  <a:lnTo>
                    <a:pt x="596777" y="143773"/>
                  </a:lnTo>
                  <a:lnTo>
                    <a:pt x="609607" y="166255"/>
                  </a:lnTo>
                  <a:lnTo>
                    <a:pt x="631155" y="181280"/>
                  </a:lnTo>
                  <a:lnTo>
                    <a:pt x="661555" y="186753"/>
                  </a:lnTo>
                  <a:lnTo>
                    <a:pt x="675317" y="185513"/>
                  </a:lnTo>
                  <a:lnTo>
                    <a:pt x="688132" y="181649"/>
                  </a:lnTo>
                  <a:lnTo>
                    <a:pt x="699072" y="174950"/>
                  </a:lnTo>
                  <a:lnTo>
                    <a:pt x="707212" y="165201"/>
                  </a:lnTo>
                  <a:lnTo>
                    <a:pt x="738581" y="165201"/>
                  </a:lnTo>
                  <a:lnTo>
                    <a:pt x="738581" y="163639"/>
                  </a:lnTo>
                  <a:lnTo>
                    <a:pt x="665848" y="163639"/>
                  </a:lnTo>
                  <a:lnTo>
                    <a:pt x="647553" y="159756"/>
                  </a:lnTo>
                  <a:lnTo>
                    <a:pt x="634855" y="149502"/>
                  </a:lnTo>
                  <a:lnTo>
                    <a:pt x="627456" y="134969"/>
                  </a:lnTo>
                  <a:lnTo>
                    <a:pt x="625055" y="118249"/>
                  </a:lnTo>
                  <a:lnTo>
                    <a:pt x="627220" y="100651"/>
                  </a:lnTo>
                  <a:lnTo>
                    <a:pt x="634274" y="85188"/>
                  </a:lnTo>
                  <a:lnTo>
                    <a:pt x="647060" y="74197"/>
                  </a:lnTo>
                  <a:lnTo>
                    <a:pt x="666419" y="70015"/>
                  </a:lnTo>
                  <a:lnTo>
                    <a:pt x="738581" y="70015"/>
                  </a:lnTo>
                  <a:lnTo>
                    <a:pt x="738581" y="67729"/>
                  </a:lnTo>
                  <a:lnTo>
                    <a:pt x="705523" y="67729"/>
                  </a:lnTo>
                  <a:lnTo>
                    <a:pt x="696240" y="58315"/>
                  </a:lnTo>
                  <a:lnTo>
                    <a:pt x="684183" y="51858"/>
                  </a:lnTo>
                  <a:lnTo>
                    <a:pt x="670522" y="48142"/>
                  </a:lnTo>
                  <a:lnTo>
                    <a:pt x="656424" y="46951"/>
                  </a:lnTo>
                  <a:close/>
                </a:path>
                <a:path h="187959" w="1049020">
                  <a:moveTo>
                    <a:pt x="738581" y="165201"/>
                  </a:moveTo>
                  <a:lnTo>
                    <a:pt x="707783" y="165201"/>
                  </a:lnTo>
                  <a:lnTo>
                    <a:pt x="707783" y="183133"/>
                  </a:lnTo>
                  <a:lnTo>
                    <a:pt x="738581" y="183133"/>
                  </a:lnTo>
                  <a:lnTo>
                    <a:pt x="738581" y="165201"/>
                  </a:lnTo>
                  <a:close/>
                </a:path>
                <a:path h="187959" w="1049020">
                  <a:moveTo>
                    <a:pt x="738581" y="70015"/>
                  </a:moveTo>
                  <a:lnTo>
                    <a:pt x="666419" y="70015"/>
                  </a:lnTo>
                  <a:lnTo>
                    <a:pt x="683396" y="73198"/>
                  </a:lnTo>
                  <a:lnTo>
                    <a:pt x="696240" y="82396"/>
                  </a:lnTo>
                  <a:lnTo>
                    <a:pt x="704372" y="97077"/>
                  </a:lnTo>
                  <a:lnTo>
                    <a:pt x="707212" y="116712"/>
                  </a:lnTo>
                  <a:lnTo>
                    <a:pt x="704838" y="133775"/>
                  </a:lnTo>
                  <a:lnTo>
                    <a:pt x="697436" y="148824"/>
                  </a:lnTo>
                  <a:lnTo>
                    <a:pt x="684580" y="159550"/>
                  </a:lnTo>
                  <a:lnTo>
                    <a:pt x="665848" y="163639"/>
                  </a:lnTo>
                  <a:lnTo>
                    <a:pt x="738581" y="163639"/>
                  </a:lnTo>
                  <a:lnTo>
                    <a:pt x="738581" y="70015"/>
                  </a:lnTo>
                  <a:close/>
                </a:path>
                <a:path h="187959" w="1049020">
                  <a:moveTo>
                    <a:pt x="738581" y="0"/>
                  </a:moveTo>
                  <a:lnTo>
                    <a:pt x="706094" y="0"/>
                  </a:lnTo>
                  <a:lnTo>
                    <a:pt x="706094" y="67729"/>
                  </a:lnTo>
                  <a:lnTo>
                    <a:pt x="738581" y="67729"/>
                  </a:lnTo>
                  <a:lnTo>
                    <a:pt x="738581" y="0"/>
                  </a:lnTo>
                  <a:close/>
                </a:path>
                <a:path h="187959" w="1049020">
                  <a:moveTo>
                    <a:pt x="829487" y="46951"/>
                  </a:moveTo>
                  <a:lnTo>
                    <a:pt x="799788" y="52589"/>
                  </a:lnTo>
                  <a:lnTo>
                    <a:pt x="777319" y="67821"/>
                  </a:lnTo>
                  <a:lnTo>
                    <a:pt x="763093" y="90125"/>
                  </a:lnTo>
                  <a:lnTo>
                    <a:pt x="758126" y="116979"/>
                  </a:lnTo>
                  <a:lnTo>
                    <a:pt x="762906" y="145080"/>
                  </a:lnTo>
                  <a:lnTo>
                    <a:pt x="776890" y="167154"/>
                  </a:lnTo>
                  <a:lnTo>
                    <a:pt x="799542" y="181584"/>
                  </a:lnTo>
                  <a:lnTo>
                    <a:pt x="830325" y="186753"/>
                  </a:lnTo>
                  <a:lnTo>
                    <a:pt x="853354" y="183772"/>
                  </a:lnTo>
                  <a:lnTo>
                    <a:pt x="873132" y="175042"/>
                  </a:lnTo>
                  <a:lnTo>
                    <a:pt x="885264" y="163639"/>
                  </a:lnTo>
                  <a:lnTo>
                    <a:pt x="830325" y="163639"/>
                  </a:lnTo>
                  <a:lnTo>
                    <a:pt x="812703" y="160429"/>
                  </a:lnTo>
                  <a:lnTo>
                    <a:pt x="800334" y="151811"/>
                  </a:lnTo>
                  <a:lnTo>
                    <a:pt x="793042" y="139298"/>
                  </a:lnTo>
                  <a:lnTo>
                    <a:pt x="790651" y="124409"/>
                  </a:lnTo>
                  <a:lnTo>
                    <a:pt x="899096" y="124409"/>
                  </a:lnTo>
                  <a:lnTo>
                    <a:pt x="897736" y="105155"/>
                  </a:lnTo>
                  <a:lnTo>
                    <a:pt x="790651" y="105155"/>
                  </a:lnTo>
                  <a:lnTo>
                    <a:pt x="793929" y="91333"/>
                  </a:lnTo>
                  <a:lnTo>
                    <a:pt x="801954" y="80179"/>
                  </a:lnTo>
                  <a:lnTo>
                    <a:pt x="814036" y="72728"/>
                  </a:lnTo>
                  <a:lnTo>
                    <a:pt x="829487" y="70015"/>
                  </a:lnTo>
                  <a:lnTo>
                    <a:pt x="882773" y="70015"/>
                  </a:lnTo>
                  <a:lnTo>
                    <a:pt x="860745" y="53461"/>
                  </a:lnTo>
                  <a:lnTo>
                    <a:pt x="829487" y="46951"/>
                  </a:lnTo>
                  <a:close/>
                </a:path>
                <a:path h="187959" w="1049020">
                  <a:moveTo>
                    <a:pt x="897089" y="141604"/>
                  </a:moveTo>
                  <a:lnTo>
                    <a:pt x="866305" y="141604"/>
                  </a:lnTo>
                  <a:lnTo>
                    <a:pt x="860920" y="151209"/>
                  </a:lnTo>
                  <a:lnTo>
                    <a:pt x="853235" y="158099"/>
                  </a:lnTo>
                  <a:lnTo>
                    <a:pt x="843089" y="162250"/>
                  </a:lnTo>
                  <a:lnTo>
                    <a:pt x="830325" y="163639"/>
                  </a:lnTo>
                  <a:lnTo>
                    <a:pt x="885264" y="163639"/>
                  </a:lnTo>
                  <a:lnTo>
                    <a:pt x="888199" y="160880"/>
                  </a:lnTo>
                  <a:lnTo>
                    <a:pt x="897089" y="141604"/>
                  </a:lnTo>
                  <a:close/>
                </a:path>
                <a:path h="187959" w="1049020">
                  <a:moveTo>
                    <a:pt x="882773" y="70015"/>
                  </a:moveTo>
                  <a:lnTo>
                    <a:pt x="829487" y="70015"/>
                  </a:lnTo>
                  <a:lnTo>
                    <a:pt x="844404" y="72907"/>
                  </a:lnTo>
                  <a:lnTo>
                    <a:pt x="855859" y="80656"/>
                  </a:lnTo>
                  <a:lnTo>
                    <a:pt x="863399" y="91869"/>
                  </a:lnTo>
                  <a:lnTo>
                    <a:pt x="866571" y="105155"/>
                  </a:lnTo>
                  <a:lnTo>
                    <a:pt x="897736" y="105155"/>
                  </a:lnTo>
                  <a:lnTo>
                    <a:pt x="897056" y="95525"/>
                  </a:lnTo>
                  <a:lnTo>
                    <a:pt x="883770" y="70764"/>
                  </a:lnTo>
                  <a:lnTo>
                    <a:pt x="882773" y="70015"/>
                  </a:lnTo>
                  <a:close/>
                </a:path>
                <a:path h="187959" w="1049020">
                  <a:moveTo>
                    <a:pt x="949871" y="50545"/>
                  </a:moveTo>
                  <a:lnTo>
                    <a:pt x="919035" y="50545"/>
                  </a:lnTo>
                  <a:lnTo>
                    <a:pt x="919035" y="183133"/>
                  </a:lnTo>
                  <a:lnTo>
                    <a:pt x="951572" y="183133"/>
                  </a:lnTo>
                  <a:lnTo>
                    <a:pt x="951572" y="104927"/>
                  </a:lnTo>
                  <a:lnTo>
                    <a:pt x="954102" y="91237"/>
                  </a:lnTo>
                  <a:lnTo>
                    <a:pt x="961293" y="80151"/>
                  </a:lnTo>
                  <a:lnTo>
                    <a:pt x="972548" y="72725"/>
                  </a:lnTo>
                  <a:lnTo>
                    <a:pt x="984443" y="70535"/>
                  </a:lnTo>
                  <a:lnTo>
                    <a:pt x="950455" y="70535"/>
                  </a:lnTo>
                  <a:lnTo>
                    <a:pt x="949871" y="70015"/>
                  </a:lnTo>
                  <a:lnTo>
                    <a:pt x="949871" y="50545"/>
                  </a:lnTo>
                  <a:close/>
                </a:path>
                <a:path h="187959" w="1049020">
                  <a:moveTo>
                    <a:pt x="1043086" y="70015"/>
                  </a:moveTo>
                  <a:lnTo>
                    <a:pt x="987272" y="70015"/>
                  </a:lnTo>
                  <a:lnTo>
                    <a:pt x="999754" y="71744"/>
                  </a:lnTo>
                  <a:lnTo>
                    <a:pt x="1008629" y="77104"/>
                  </a:lnTo>
                  <a:lnTo>
                    <a:pt x="1014020" y="86356"/>
                  </a:lnTo>
                  <a:lnTo>
                    <a:pt x="1016050" y="99758"/>
                  </a:lnTo>
                  <a:lnTo>
                    <a:pt x="1016050" y="183133"/>
                  </a:lnTo>
                  <a:lnTo>
                    <a:pt x="1048588" y="183133"/>
                  </a:lnTo>
                  <a:lnTo>
                    <a:pt x="1048588" y="92125"/>
                  </a:lnTo>
                  <a:lnTo>
                    <a:pt x="1044923" y="72497"/>
                  </a:lnTo>
                  <a:lnTo>
                    <a:pt x="1043086" y="70015"/>
                  </a:lnTo>
                  <a:close/>
                </a:path>
                <a:path h="187959" w="1049020">
                  <a:moveTo>
                    <a:pt x="996378" y="46951"/>
                  </a:moveTo>
                  <a:lnTo>
                    <a:pt x="982395" y="48581"/>
                  </a:lnTo>
                  <a:lnTo>
                    <a:pt x="969787" y="53262"/>
                  </a:lnTo>
                  <a:lnTo>
                    <a:pt x="958995" y="60683"/>
                  </a:lnTo>
                  <a:lnTo>
                    <a:pt x="950455" y="70535"/>
                  </a:lnTo>
                  <a:lnTo>
                    <a:pt x="984443" y="70535"/>
                  </a:lnTo>
                  <a:lnTo>
                    <a:pt x="987272" y="70015"/>
                  </a:lnTo>
                  <a:lnTo>
                    <a:pt x="1043086" y="70015"/>
                  </a:lnTo>
                  <a:lnTo>
                    <a:pt x="1034465" y="58366"/>
                  </a:lnTo>
                  <a:lnTo>
                    <a:pt x="1018016" y="49820"/>
                  </a:lnTo>
                  <a:lnTo>
                    <a:pt x="996378" y="46951"/>
                  </a:lnTo>
                  <a:close/>
                </a:path>
              </a:pathLst>
            </a:custGeom>
            <a:solidFill>
              <a:srgbClr val="2A354C"/>
            </a:solidFill>
          </p:spPr>
          <p:txBody>
            <a:bodyPr bIns="0" lIns="0" rIns="0" rtlCol="0" tIns="0" wrap="square"/>
            <a:lstStyle/>
            <a:p>
              <a:endParaRPr>
                <a:latin charset="0" panose="00000500000000000000" pitchFamily="2" typeface="Montserrat"/>
              </a:endParaRPr>
            </a:p>
          </p:txBody>
        </p:sp>
      </p:grpSp>
    </p:spTree>
    <p:extLst>
      <p:ext uri="{BB962C8B-B14F-4D97-AF65-F5344CB8AC3E}">
        <p14:creationId xmlns:p14="http://schemas.microsoft.com/office/powerpoint/2010/main" val="1318983044"/>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62" r:id="rId3"/>
    <p:sldLayoutId id="2147483652" r:id="rId4"/>
    <p:sldLayoutId id="2147483660" r:id="rId5"/>
    <p:sldLayoutId id="2147483653" r:id="rId6"/>
    <p:sldLayoutId id="2147483654" r:id="rId7"/>
    <p:sldLayoutId id="2147483655" r:id="rId8"/>
    <p:sldLayoutId id="2147483663" r:id="rId9"/>
  </p:sldLayoutIdLst>
  <p:hf ftr="0" hdr="0" sldNum="0"/>
  <p:txStyles>
    <p:titleStyle>
      <a:lvl1pPr algn="l" defTabSz="914400" eaLnBrk="1" hangingPunct="1" latinLnBrk="0" rtl="0">
        <a:lnSpc>
          <a:spcPct val="90000"/>
        </a:lnSpc>
        <a:spcBef>
          <a:spcPct val="0"/>
        </a:spcBef>
        <a:buNone/>
        <a:defRPr b="1" kern="1200" sz="2800">
          <a:solidFill>
            <a:schemeClr val="tx1"/>
          </a:solidFill>
          <a:latin charset="0" panose="00000500000000000000" pitchFamily="2" typeface="Montserrat"/>
          <a:ea typeface="+mj-ea"/>
          <a:cs typeface="+mj-cs"/>
        </a:defRPr>
      </a:lvl1pPr>
    </p:titleStyle>
    <p:bodyStyle>
      <a:lvl1pPr algn="l" defTabSz="914400" eaLnBrk="1" hangingPunct="1" indent="-228600" latinLnBrk="0" marL="228600" rtl="0">
        <a:lnSpc>
          <a:spcPct val="90000"/>
        </a:lnSpc>
        <a:spcBef>
          <a:spcPts val="1000"/>
        </a:spcBef>
        <a:buFont charset="0" panose="020B0604020202020204" pitchFamily="34" typeface="Arial"/>
        <a:buChar char="•"/>
        <a:defRPr kern="1200" sz="1600">
          <a:solidFill>
            <a:schemeClr val="tx1"/>
          </a:solidFill>
          <a:latin charset="0" panose="00000500000000000000" pitchFamily="2" typeface="Montserrat"/>
          <a:ea typeface="+mn-ea"/>
          <a:cs typeface="+mn-cs"/>
        </a:defRPr>
      </a:lvl1pPr>
      <a:lvl2pPr algn="l" defTabSz="914400" eaLnBrk="1" hangingPunct="1" indent="-228600" latinLnBrk="0" marL="685800" rtl="0">
        <a:lnSpc>
          <a:spcPct val="90000"/>
        </a:lnSpc>
        <a:spcBef>
          <a:spcPts val="500"/>
        </a:spcBef>
        <a:buFont charset="0" panose="020B0604020202020204" pitchFamily="34" typeface="Arial"/>
        <a:buChar char="•"/>
        <a:defRPr kern="1200" sz="1400">
          <a:solidFill>
            <a:schemeClr val="tx1"/>
          </a:solidFill>
          <a:latin charset="0" panose="00000500000000000000" pitchFamily="2" typeface="Montserrat"/>
          <a:ea typeface="+mn-ea"/>
          <a:cs typeface="+mn-cs"/>
        </a:defRPr>
      </a:lvl2pPr>
      <a:lvl3pPr algn="l" defTabSz="914400" eaLnBrk="1" hangingPunct="1" indent="-228600" latinLnBrk="0" marL="1143000" rtl="0">
        <a:lnSpc>
          <a:spcPct val="90000"/>
        </a:lnSpc>
        <a:spcBef>
          <a:spcPts val="500"/>
        </a:spcBef>
        <a:buFont charset="0" panose="020B0604020202020204" pitchFamily="34" typeface="Arial"/>
        <a:buChar char="•"/>
        <a:defRPr kern="1200" sz="1200">
          <a:solidFill>
            <a:schemeClr val="tx1"/>
          </a:solidFill>
          <a:latin charset="0" panose="00000500000000000000" pitchFamily="2" typeface="Montserrat"/>
          <a:ea typeface="+mn-ea"/>
          <a:cs typeface="+mn-cs"/>
        </a:defRPr>
      </a:lvl3pPr>
      <a:lvl4pPr algn="l" defTabSz="914400" eaLnBrk="1" hangingPunct="1" indent="-228600" latinLnBrk="0" marL="1600200" rtl="0">
        <a:lnSpc>
          <a:spcPct val="90000"/>
        </a:lnSpc>
        <a:spcBef>
          <a:spcPts val="500"/>
        </a:spcBef>
        <a:buFont charset="0" panose="020B0604020202020204" pitchFamily="34" typeface="Arial"/>
        <a:buChar char="•"/>
        <a:defRPr kern="1200" sz="1100">
          <a:solidFill>
            <a:schemeClr val="tx1"/>
          </a:solidFill>
          <a:latin charset="0" panose="00000500000000000000" pitchFamily="2" typeface="Montserrat"/>
          <a:ea typeface="+mn-ea"/>
          <a:cs typeface="+mn-cs"/>
        </a:defRPr>
      </a:lvl4pPr>
      <a:lvl5pPr algn="l" defTabSz="914400" eaLnBrk="1" hangingPunct="1" indent="-228600" latinLnBrk="0" marL="2057400" rtl="0">
        <a:lnSpc>
          <a:spcPct val="90000"/>
        </a:lnSpc>
        <a:spcBef>
          <a:spcPts val="500"/>
        </a:spcBef>
        <a:buFont charset="0" panose="020B0604020202020204" pitchFamily="34" typeface="Arial"/>
        <a:buChar char="•"/>
        <a:defRPr kern="1200" sz="1100">
          <a:solidFill>
            <a:schemeClr val="tx1"/>
          </a:solidFill>
          <a:latin charset="0" panose="00000500000000000000" pitchFamily="2" typeface="Montserrat"/>
          <a:ea typeface="+mn-ea"/>
          <a:cs typeface="+mn-cs"/>
        </a:defRPr>
      </a:lvl5pPr>
      <a:lvl6pPr algn="l" defTabSz="914400" eaLnBrk="1" hangingPunct="1" indent="-228600" latinLnBrk="0" marL="25146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6pPr>
      <a:lvl7pPr algn="l" defTabSz="914400" eaLnBrk="1" hangingPunct="1" indent="-228600" latinLnBrk="0" marL="29718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7pPr>
      <a:lvl8pPr algn="l" defTabSz="914400" eaLnBrk="1" hangingPunct="1" indent="-228600" latinLnBrk="0" marL="34290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8pPr>
      <a:lvl9pPr algn="l" defTabSz="914400" eaLnBrk="1" hangingPunct="1" indent="-228600" latinLnBrk="0" marL="38862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9pPr>
    </p:bodyStyle>
    <p:other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image4.png" /><Relationship Id="rId2" Type="http://schemas.openxmlformats.org/officeDocument/2006/relationships/image" Target="../media/image3.png"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hyperlink" Target="https://fingertips.phe.org.uk/" TargetMode="External" /><Relationship Id="rId4" Type="http://schemas.openxmlformats.org/officeDocument/2006/relationships/hyperlink" Target="https://fingertips.phe.org.uk/" TargetMode="External" /><Relationship Id="rId2" Type="http://schemas.openxmlformats.org/officeDocument/2006/relationships/image" Target="../media/image3.png"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8.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5.png"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png" /></Relationships>
</file>

<file path=ppt/slides/_rels/slide10.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7.png" /><Relationship Id="rId2" Type="http://schemas.openxmlformats.org/officeDocument/2006/relationships/image" Target="../media/image6.png" /></Relationships>
</file>

<file path=ppt/slides/_rels/slide11.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8.png" /><Relationship Id="rId2" Type="http://schemas.openxmlformats.org/officeDocument/2006/relationships/image" Target="../media/image6.png" /></Relationships>
</file>

<file path=ppt/slides/_rels/slide12.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9.png" /><Relationship Id="rId2" Type="http://schemas.openxmlformats.org/officeDocument/2006/relationships/image" Target="../media/image6.png"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slide" Target="slide7.xml" /><Relationship Id="rId2" Type="http://schemas.openxmlformats.org/officeDocument/2006/relationships/image" Target="../media/image6.png" /></Relationships>
</file>

<file path=ppt/slides/_rels/slide14.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0.png" /><Relationship Id="rId2" Type="http://schemas.openxmlformats.org/officeDocument/2006/relationships/image" Target="../media/image6.png" /></Relationships>
</file>

<file path=ppt/slides/_rels/slide15.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1.png" /><Relationship Id="rId2" Type="http://schemas.openxmlformats.org/officeDocument/2006/relationships/image" Target="../media/image6.png" /></Relationships>
</file>

<file path=ppt/slides/_rels/slide16.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2.png" /><Relationship Id="rId2" Type="http://schemas.openxmlformats.org/officeDocument/2006/relationships/image" Target="../media/image6.png" /></Relationships>
</file>

<file path=ppt/slides/_rels/slide17.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3.png" /><Relationship Id="rId2" Type="http://schemas.openxmlformats.org/officeDocument/2006/relationships/image" Target="../media/image6.png" /></Relationships>
</file>

<file path=ppt/slides/_rels/slide18.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4.png" /><Relationship Id="rId2" Type="http://schemas.openxmlformats.org/officeDocument/2006/relationships/image" Target="../media/image6.png" /></Relationships>
</file>

<file path=ppt/slides/_rels/slide19.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5.png" /><Relationship Id="rId2" Type="http://schemas.openxmlformats.org/officeDocument/2006/relationships/image" Target="../media/image6.png" /></Relationships>
</file>

<file path=ppt/slides/_rels/slide20.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6.png" /><Relationship Id="rId2" Type="http://schemas.openxmlformats.org/officeDocument/2006/relationships/image" Target="../media/image6.png" /></Relationships>
</file>

<file path=ppt/slides/_rels/slide21.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7.png" /><Relationship Id="rId2" Type="http://schemas.openxmlformats.org/officeDocument/2006/relationships/image" Target="../media/image6.png" /></Relationships>
</file>

<file path=ppt/slides/_rels/slide22.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8.png" /><Relationship Id="rId2" Type="http://schemas.openxmlformats.org/officeDocument/2006/relationships/image" Target="../media/image6.png" /></Relationships>
</file>

<file path=ppt/slides/_rels/slide23.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9.png" /><Relationship Id="rId2" Type="http://schemas.openxmlformats.org/officeDocument/2006/relationships/image" Target="../media/image6.png" /></Relationships>
</file>

<file path=ppt/slides/_rels/slide24.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0.png" /><Relationship Id="rId2" Type="http://schemas.openxmlformats.org/officeDocument/2006/relationships/image" Target="../media/image6.png" /></Relationships>
</file>

<file path=ppt/slides/_rels/slide25.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1.png" /><Relationship Id="rId2" Type="http://schemas.openxmlformats.org/officeDocument/2006/relationships/image" Target="../media/image6.png" /></Relationships>
</file>

<file path=ppt/slides/_rels/slide26.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2.png" /><Relationship Id="rId2" Type="http://schemas.openxmlformats.org/officeDocument/2006/relationships/image" Target="../media/image6.png"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png" /></Relationships>
</file>

<file path=ppt/slides/_rels/slide28.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3.png" /><Relationship Id="rId2" Type="http://schemas.openxmlformats.org/officeDocument/2006/relationships/image" Target="../media/image6.png" /></Relationships>
</file>

<file path=ppt/slides/_rels/slide29.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4.png" /><Relationship Id="rId2" Type="http://schemas.openxmlformats.org/officeDocument/2006/relationships/image" Target="../media/image6.png" /></Relationships>
</file>

<file path=ppt/slides/_rels/slide30.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5.png" /><Relationship Id="rId2" Type="http://schemas.openxmlformats.org/officeDocument/2006/relationships/image" Target="../media/image6.png" /></Relationships>
</file>

<file path=ppt/slides/_rels/slide31.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6.png" /><Relationship Id="rId2" Type="http://schemas.openxmlformats.org/officeDocument/2006/relationships/image" Target="../media/image6.png"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png" /></Relationships>
</file>

<file path=ppt/slides/_rels/slide33.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7.png" /><Relationship Id="rId2" Type="http://schemas.openxmlformats.org/officeDocument/2006/relationships/image" Target="../media/image6.png" /></Relationships>
</file>

<file path=ppt/slides/_rels/slide34.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8.png" /><Relationship Id="rId2" Type="http://schemas.openxmlformats.org/officeDocument/2006/relationships/image" Target="../media/image6.png"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6.png" /></Relationships>
</file>

<file path=ppt/slides/_rels/slide36.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9.png" /><Relationship Id="rId2" Type="http://schemas.openxmlformats.org/officeDocument/2006/relationships/image" Target="../media/image6.png"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image30.png" /><Relationship Id="rId2" Type="http://schemas.openxmlformats.org/officeDocument/2006/relationships/image" Target="../media/image6.png" /></Relationships>
</file>

<file path=ppt/slides/_rels/slide38.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1.png" /><Relationship Id="rId2" Type="http://schemas.openxmlformats.org/officeDocument/2006/relationships/image" Target="../media/image6.png" /></Relationships>
</file>

<file path=ppt/slides/_rels/slide39.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image32.png" /><Relationship Id="rId2" Type="http://schemas.openxmlformats.org/officeDocument/2006/relationships/image" Target="../media/image6.png" /></Relationships>
</file>

<file path=ppt/slides/_rels/slide40.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3.jpg" /><Relationship Id="rId2" Type="http://schemas.openxmlformats.org/officeDocument/2006/relationships/image" Target="../media/image6.png" /></Relationships>
</file>

<file path=ppt/slides/_rels/slide41.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4.png" /><Relationship Id="rId2" Type="http://schemas.openxmlformats.org/officeDocument/2006/relationships/image" Target="../media/image6.png" /></Relationships>
</file>

<file path=ppt/slides/_rels/slide42.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image35.png" /><Relationship Id="rId2" Type="http://schemas.openxmlformats.org/officeDocument/2006/relationships/image" Target="../media/image6.png" /></Relationships>
</file>

<file path=ppt/slides/_rels/slide43.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6.png" /><Relationship Id="rId2" Type="http://schemas.openxmlformats.org/officeDocument/2006/relationships/image" Target="../media/image6.png" /></Relationships>
</file>

<file path=ppt/slides/_rels/slide44.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image37.png" /><Relationship Id="rId2" Type="http://schemas.openxmlformats.org/officeDocument/2006/relationships/image" Target="../media/image6.png" /></Relationships>
</file>

<file path=ppt/slides/_rels/slide45.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38.png" /></Relationships>
</file>

<file path=ppt/slides/_rels/slide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9.png" /></Relationships>
</file>

<file path=ppt/slides/_rels/slide47.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image40.png" /><Relationship Id="rId2" Type="http://schemas.openxmlformats.org/officeDocument/2006/relationships/image" Target="../media/image39.png" /></Relationships>
</file>

<file path=ppt/slides/_rels/slide48.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image41.png" /><Relationship Id="rId2" Type="http://schemas.openxmlformats.org/officeDocument/2006/relationships/image" Target="../media/image39.png" /></Relationships>
</file>

<file path=ppt/slides/_rels/slide49.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38.png" /></Relationships>
</file>

<file path=ppt/slides/_rels/slide5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9.png" /></Relationships>
</file>

<file path=ppt/slides/_rels/slide51.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42.png" /><Relationship Id="rId2" Type="http://schemas.openxmlformats.org/officeDocument/2006/relationships/image" Target="../media/image39.png" /></Relationships>
</file>

<file path=ppt/slides/_rels/slide52.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43.png" /><Relationship Id="rId2" Type="http://schemas.openxmlformats.org/officeDocument/2006/relationships/image" Target="../media/image39.png" /></Relationships>
</file>

<file path=ppt/slides/_rels/slide53.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hyperlink" Target="https://fingertips.phe.org.uk/static-reports/obesity-physical-activity-nutrition/national-child-measurement-programme-2024-2025-academic-year.html" TargetMode="External" /><Relationship Id="rId4" Type="http://schemas.openxmlformats.org/officeDocument/2006/relationships/hyperlink" Target="../changes-in-bmi-of-children/index.html" TargetMode="External" /><Relationship Id="rId2" Type="http://schemas.openxmlformats.org/officeDocument/2006/relationships/image" Target="../media/image3.png" /></Relationships>
</file>

<file path=ppt/slides/_rels/slide54.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hyperlink" Target="https://doi.org/10.1136/adc.73.1.25" TargetMode="External" /><Relationship Id="rId4" Type="http://schemas.openxmlformats.org/officeDocument/2006/relationships/hyperlink" Target="https://digital.nhs.uk/data-and-information/publications/statistical/national-child-measurement-programme/2019-20-school-year" TargetMode="External" /><Relationship Id="rId5" Type="http://schemas.openxmlformats.org/officeDocument/2006/relationships/hyperlink" Target="https://digital.nhs.uk/data-and-information/publications/statistical/national-child-measurement-programme/2020-21-school-year" TargetMode="External" /><Relationship Id="rId6" Type="http://schemas.openxmlformats.org/officeDocument/2006/relationships/hyperlink" Target="https://digital.nhs.uk/data-and-information/find-data-and-publications/statement-of-administrative-sources/methodological-changes/changes-to-the-national-child-measurement-programme-2019-20-publication-content-and-disclosure-control-methodology" TargetMode="External" /><Relationship Id="rId7" Type="http://schemas.openxmlformats.org/officeDocument/2006/relationships/hyperlink" Target="https://www.gov.uk/government/statistics/national-child-measurement-programme-ncmp-annual-report-academic-year-2024-to-2025-england/methods-report-ncmp-annual-report-academic-year-2024-to-2025" TargetMode="External" /><Relationship Id="rId8" Type="http://schemas.openxmlformats.org/officeDocument/2006/relationships/hyperlink" Target="https://fingertips.phe.org.uk/profile/obesity-physical-activity-nutrition/data#page/1" TargetMode="External" /><Relationship Id="rId9" Type="http://schemas.openxmlformats.org/officeDocument/2006/relationships/hyperlink" Target="https://www.gov.uk/government/statistics/obesity-profile-february-2025-update/obesity-profile-statistical-commentary-on-patterns-and-trends-in-child-height-february-2025" TargetMode="External" /><Relationship Id="rId10" Type="http://schemas.openxmlformats.org/officeDocument/2006/relationships/hyperlink" Target="https://doi.org/10.1111/obr.12334" TargetMode="External" /><Relationship Id="rId2"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33200-7215-DC79-06B6-34B0D7C27BE8}"/>
              </a:ext>
            </a:extLst>
          </p:cNvPr>
          <p:cNvSpPr>
            <a:spLocks noGrp="1"/>
          </p:cNvSpPr>
          <p:nvPr>
            <p:ph type="ctrTitle"/>
          </p:nvPr>
        </p:nvSpPr>
        <p:spPr>
          <a:xfrm>
            <a:off x="917713" y="2242515"/>
            <a:ext cx="7460974" cy="1325563"/>
          </a:xfrm>
        </p:spPr>
        <p:txBody>
          <a:bodyPr/>
          <a:lstStyle/>
          <a:p>
            <a:pPr lvl="0" indent="0" marL="0">
              <a:buNone/>
            </a:pPr>
            <a:r>
              <a:rPr/>
              <a:t>National Child Measurement Programme Annual Report 2024/25</a:t>
            </a:r>
          </a:p>
        </p:txBody>
      </p:sp>
      <p:sp>
        <p:nvSpPr>
          <p:cNvPr id="3" name="Subtitle 2">
            <a:extLst>
              <a:ext uri="{FF2B5EF4-FFF2-40B4-BE49-F238E27FC236}">
                <a16:creationId xmlns:a16="http://schemas.microsoft.com/office/drawing/2014/main" id="{86D7C27F-8802-4CD2-4914-C6DF054B5AC3}"/>
              </a:ext>
            </a:extLst>
          </p:cNvPr>
          <p:cNvSpPr>
            <a:spLocks noGrp="1"/>
          </p:cNvSpPr>
          <p:nvPr>
            <p:ph idx="1" type="subTitle"/>
          </p:nvPr>
        </p:nvSpPr>
        <p:spPr>
          <a:xfrm>
            <a:off x="917713" y="3956214"/>
            <a:ext cx="5832000" cy="441616"/>
          </a:xfrm>
        </p:spPr>
        <p:txBody>
          <a:bodyPr/>
          <a:lstStyle/>
          <a:p>
            <a:pPr lvl="0" indent="0" marL="0">
              <a:buNone/>
            </a:pPr>
            <a:r>
              <a:rPr/>
              <a:t>An overview of National Child Measurement Programme (NCMP) data for children attending participating state-maintained schools in Camden during the 2024/25 academic year</a:t>
            </a:r>
          </a:p>
        </p:txBody>
      </p:sp>
      <p:sp>
        <p:nvSpPr>
          <p:cNvPr id="5" name="Date Placeholder 3">
            <a:extLst>
              <a:ext uri="{FF2B5EF4-FFF2-40B4-BE49-F238E27FC236}">
                <a16:creationId xmlns:a16="http://schemas.microsoft.com/office/drawing/2014/main" id="{42EDB735-F79F-84B9-8799-546EA61D6235}"/>
              </a:ext>
            </a:extLst>
          </p:cNvPr>
          <p:cNvSpPr>
            <a:spLocks noGrp="1"/>
          </p:cNvSpPr>
          <p:nvPr>
            <p:ph idx="10" sz="half" type="dt"/>
          </p:nvPr>
        </p:nvSpPr>
        <p:spPr>
          <a:xfrm>
            <a:off x="838200" y="6356350"/>
            <a:ext cx="2743200" cy="365125"/>
          </a:xfrm>
          <a:prstGeom prst="rect">
            <a:avLst/>
          </a:prstGeom>
        </p:spPr>
        <p:txBody>
          <a:bodyPr/>
          <a:lstStyle>
            <a:lvl1pPr>
              <a:defRPr/>
            </a:lvl1pPr>
          </a:lstStyle>
          <a:p>
            <a:fld id="{00CFDB79-E735-4FBE-927A-2D3B6EB77C66}" type="datetime1">
              <a:rPr lang="en-US" smtClean="0"/>
              <a:t>Jul 2026</a:t>
            </a:fld>
            <a:endParaRPr dirty="0" lang="en-GB"/>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Why it matters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Excess body weight is associated with an increased risk of many health conditions - including type 2 diabetes, cardiovascular disease, stroke and several types of cancer - as well as increased morbidity and mortality (Simmonds et al. 2016). It is also linked to poorer mental well-being and lower self-esteem.</a:t>
            </a:r>
          </a:p>
          <a:p>
            <a:pPr lvl="0" indent="0" marL="0">
              <a:buNone/>
            </a:pPr>
            <a:r>
              <a:rPr/>
              <a:t>Children living with obesity are much more likely to remain overweight or obese into adulthood than children who grow up at a healthy weight (Simmonds et al. 2016). Therefore, increasing the proportion of healthy weight children is a key public health priority.</a:t>
            </a:r>
          </a:p>
          <a:p>
            <a:pPr lvl="0" indent="0" marL="0">
              <a:buNone/>
            </a:pPr>
            <a:r>
              <a:rPr/>
              <a:t>The National Child Measurement Programme (NCMP) involves annually measuring the height and weight of children in reception (aged 4-5 years) and year 6 (aged 10-11 years) in state-maintained primary schools across England, to assess overweight and obesity levels.</a:t>
            </a:r>
          </a:p>
          <a:p>
            <a:pPr lvl="0" indent="0" marL="0">
              <a:buNone/>
            </a:pPr>
            <a:r>
              <a:rPr/>
              <a:t>The main aims of the programme are to:</a:t>
            </a:r>
          </a:p>
          <a:p>
            <a:pPr lvl="0" indent="-457200" marL="457200">
              <a:buAutoNum type="arabicPeriod"/>
            </a:pPr>
            <a:r>
              <a:rPr/>
              <a:t>inform local planning and delivery of services for children;</a:t>
            </a:r>
          </a:p>
          <a:p>
            <a:pPr lvl="0" indent="-457200" marL="457200">
              <a:buAutoNum type="arabicPeriod"/>
            </a:pPr>
            <a:r>
              <a:rPr/>
              <a:t>gather population-level data to allow analysis of trends in growth patterns and obesity;</a:t>
            </a:r>
          </a:p>
          <a:p>
            <a:pPr lvl="0" indent="-457200" marL="457200">
              <a:buAutoNum type="arabicPeriod"/>
            </a:pPr>
            <a:r>
              <a:rPr/>
              <a:t>increase public and professional understanding of weight issues in children; and</a:t>
            </a:r>
          </a:p>
          <a:p>
            <a:pPr lvl="0" indent="-457200" marL="457200">
              <a:buAutoNum type="arabicPeriod"/>
            </a:pPr>
            <a:r>
              <a:rPr/>
              <a:t>be a vehicle for engaging with children and families about healthy lifestyles and weight issues.</a:t>
            </a:r>
          </a:p>
          <a:p>
            <a:pPr lvl="0" indent="0" marL="0">
              <a:buNone/>
            </a:pPr>
            <a:r>
              <a:rPr/>
              <a:t>This profile provides an overview of NCMP data for children attending participating state-maintained schools in Camden during the 2024/25 academic year.</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What we did</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spcBef>
                <a:spcPts val="3000"/>
              </a:spcBef>
              <a:buNone/>
            </a:pPr>
            <a:r>
              <a:rPr b="1"/>
              <a:t>Child body mass index classification</a:t>
            </a:r>
          </a:p>
          <a:p>
            <a:pPr lvl="0" indent="0" marL="0">
              <a:buNone/>
            </a:pPr>
            <a:r>
              <a:rPr/>
              <a:t>Defining overweight and obesity in children is more complex than in adults because children of different ages and sexes grow and develop at different rates. This means that a different method is used to calculate BMI in children than is used for adults.</a:t>
            </a:r>
          </a:p>
          <a:p>
            <a:pPr lvl="0" indent="0" marL="0">
              <a:buNone/>
            </a:pPr>
            <a:r>
              <a:rPr/>
              <a:t>A child’s BMI is calculated by dividing their weight (in kilograms) by the square of their height (in metres). Rather than using the BMI value alone, it is compared with the British 1990 (UK90) growth reference, a reference sample of measurements gathered in 1990. This comparison accounts for expected differences in growth by age and sex and produces a BMI centile, which indicates how a child’s BMI compares with that of children of the same age and sex in the reference population.</a:t>
            </a:r>
          </a:p>
          <a:p>
            <a:pPr lvl="0" indent="0" marL="0">
              <a:buNone/>
            </a:pPr>
            <a:r>
              <a:rPr/>
              <a:t>The NCMP uses the population monitoring cut-offs of the UK90 growth reference data to define the BMI categories (Cole et al. 1995). These cut-offs are based on the assumption that around 15% of the baseline population were overweight, of which one third (5% of the total population) were living with obesity in 1990. The population monitoring cut-offs for overweight and obesity are lower than the clinical cut-offs (85</a:t>
            </a:r>
            <a:r>
              <a:rPr baseline="30000"/>
              <a:t>th</a:t>
            </a:r>
            <a:r>
              <a:rPr/>
              <a:t> centile for overweight and 95</a:t>
            </a:r>
            <a:r>
              <a:rPr baseline="30000"/>
              <a:t>th</a:t>
            </a:r>
            <a:r>
              <a:rPr/>
              <a:t> centile for obesity, rather than the clinical cut-offs of 91</a:t>
            </a:r>
            <a:r>
              <a:rPr baseline="30000"/>
              <a:t>st</a:t>
            </a:r>
            <a:r>
              <a:rPr/>
              <a:t> and 98</a:t>
            </a:r>
            <a:r>
              <a:rPr baseline="30000"/>
              <a:t>th</a:t>
            </a:r>
            <a:r>
              <a:rPr/>
              <a:t> centiles, respectively) used to assess individual children; this is to capture children in the population in the clinical overweight or obesity BMI categories plus those who are at high risk of moving into the clinical overweight or clinical obesity categories. This helps ensure that adequate services are planned and delivered for the whole population to treat and prevent obesity and promote healthy growth for all children.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Body mass index (BMI) population classification definitions</a:t>
            </a:r>
          </a:p>
        </p:txBody>
      </p:sp>
      <p:pic>
        <p:nvPicPr>
          <p:cNvPr descr="assets/bmi%20definitions.png" id="0" name="Picture 1"/>
          <p:cNvPicPr>
            <a:picLocks noGrp="1" noChangeAspect="1"/>
          </p:cNvPicPr>
          <p:nvPr/>
        </p:nvPicPr>
        <p:blipFill>
          <a:blip r:embed="rId3"/>
          <a:stretch>
            <a:fillRect/>
          </a:stretch>
        </p:blipFill>
        <p:spPr bwMode="auto">
          <a:xfrm>
            <a:off x="825500" y="2527300"/>
            <a:ext cx="11112500" cy="2413000"/>
          </a:xfrm>
          <a:prstGeom prst="rect">
            <a:avLst/>
          </a:prstGeom>
          <a:noFill/>
          <a:ln w="9525">
            <a:noFill/>
            <a:headEnd/>
            <a:tailEnd/>
          </a:ln>
        </p:spPr>
      </p:pic>
      <p:sp>
        <p:nvSpPr>
          <p:cNvPr id="1" name="TextBox 3"/>
          <p:cNvSpPr txBox="1"/>
          <p:nvPr>
            <p:ph idx="1"/>
          </p:nvPr>
        </p:nvSpPr>
        <p:spPr>
          <a:xfrm>
            <a:off x="825500" y="5651500"/>
            <a:ext cx="11112500" cy="508000"/>
          </a:xfrm>
          <a:prstGeom prst="rect">
            <a:avLst/>
          </a:prstGeom>
          <a:noFill/>
        </p:spPr>
        <p:txBody>
          <a:bodyPr/>
          <a:lstStyle/>
          <a:p>
            <a:pPr lvl="0" indent="0" marL="0" algn="ctr">
              <a:buNone/>
            </a:pPr>
            <a:r>
              <a:rPr/>
              <a:t>NB. ‘Severe Obesity’ is a subset of ‘Obesity’</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What we did</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spcBef>
                <a:spcPts val="3000"/>
              </a:spcBef>
              <a:buNone/>
            </a:pPr>
            <a:r>
              <a:rPr b="1"/>
              <a:t>Population</a:t>
            </a:r>
          </a:p>
          <a:p>
            <a:pPr lvl="0" indent="0" marL="0">
              <a:buNone/>
            </a:pPr>
            <a:r>
              <a:rPr/>
              <a:t>This analysis refers to the data of children attending schools in Camden. Not all children included in the analyses live in the borough, while children who reside in Camden but do not attend a participating state-maintained school in the borough are not included. Therefore, the Camden averages in this data pack will differ slightly from those in </a:t>
            </a:r>
            <a:r>
              <a:rPr>
                <a:hlinkClick r:id="rId3"/>
              </a:rPr>
              <a:t>Fingertips</a:t>
            </a:r>
            <a:r>
              <a:rPr/>
              <a:t>(OHID 2025b), which are based on all children residing in Camden, rather than those attending school in the borough. Deprivation and ward-level analyses are based on the postcode of the child’s home address which is mapped to Lower layer Super Output Area (LSOA) level. Only children residing in Camden are included in the ward-based analyses.</a:t>
            </a:r>
          </a:p>
          <a:p>
            <a:pPr lvl="0" indent="0" marL="0">
              <a:buNone/>
            </a:pPr>
            <a:r>
              <a:rPr/>
              <a:t>Prevalence estimates for London and England geographies were derived from the postcode of child residency and were sourced from </a:t>
            </a:r>
            <a:r>
              <a:rPr>
                <a:hlinkClick r:id="rId4"/>
              </a:rPr>
              <a:t>Fingertips</a:t>
            </a:r>
            <a:r>
              <a:rPr/>
              <a:t> (OHID 2025b).</a:t>
            </a:r>
          </a:p>
          <a:p>
            <a:pPr lvl="0" indent="0" marL="0">
              <a:spcBef>
                <a:spcPts val="3000"/>
              </a:spcBef>
              <a:buNone/>
            </a:pPr>
            <a:r>
              <a:rPr b="1"/>
              <a:t>Calculation of participation rates</a:t>
            </a:r>
          </a:p>
          <a:p>
            <a:pPr lvl="0" indent="0" marL="0">
              <a:buNone/>
            </a:pPr>
            <a:r>
              <a:rPr/>
              <a:t>The participation rate is the percentage of children who have been measured in mainstream state-maintained schools out of those eligible for measurement (this excludes children who could not be measured due to physical or mental impairment). Children eligible for measurement are sometimes not measured due to a variety of reasons, such as the child being absent on the day of measurement or not consenting to be measured. This means that the NCMP dataset is a sample and the prevalence rates of the body mass index (BMI) categories in this report are estimates assumed to apply to the entire population in each age group.</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What we did</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spcBef>
                <a:spcPts val="3000"/>
              </a:spcBef>
              <a:buNone/>
            </a:pPr>
            <a:r>
              <a:rPr b="1"/>
              <a:t>Calculation of prevalence</a:t>
            </a:r>
          </a:p>
          <a:p>
            <a:pPr lvl="0" indent="0" marL="0">
              <a:buNone/>
            </a:pPr>
            <a:r>
              <a:rPr/>
              <a:t>The prevalence of children in a BMI category was calculated by dividing the number of children in that BMI category by the total number of children with a valid height and weight measured by the NCMP and multiplying the result by 100.</a:t>
            </a:r>
          </a:p>
          <a:p>
            <a:pPr lvl="0" indent="0" marL="0">
              <a:spcBef>
                <a:spcPts val="3000"/>
              </a:spcBef>
              <a:buNone/>
            </a:pPr>
            <a:r>
              <a:rPr b="1"/>
              <a:t>Confidence intervals</a:t>
            </a:r>
          </a:p>
          <a:p>
            <a:pPr lvl="0" indent="0" marL="0">
              <a:buNone/>
            </a:pPr>
            <a:r>
              <a:rPr/>
              <a:t>Error bars represent 95% confidence intervals, which have been calculated using the Wilson Score method (OHID 2025a). When confidence intervals do not overlap the differences are said to be statistically significant.</a:t>
            </a:r>
          </a:p>
          <a:p>
            <a:pPr lvl="0" indent="0" marL="0">
              <a:spcBef>
                <a:spcPts val="3000"/>
              </a:spcBef>
              <a:buNone/>
            </a:pPr>
            <a:r>
              <a:rPr b="1"/>
              <a:t>Disclosure control</a:t>
            </a:r>
          </a:p>
          <a:p>
            <a:pPr lvl="0" indent="0" marL="0">
              <a:buNone/>
            </a:pPr>
            <a:r>
              <a:rPr/>
              <a:t>Any value based on a numerator equal to or less than seven has been suppressed, and all numerators and denominators of sub-national statistics have been rounded to the nearest five (NHS Digital 2023). Prevalence rates for all sub-national geographies have been calculated using these rounded values (NHS Digital 2023). Confidence intervals have been calculated on the unrounded numerators and denominators (NHS Digital 2023). Note that row/column totals will be calculated and then rounded, which means that the total of rounded values may differ from the rounded total (NHS Digital 2023).</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What we did</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spcBef>
                <a:spcPts val="3000"/>
              </a:spcBef>
              <a:buNone/>
            </a:pPr>
            <a:r>
              <a:rPr b="1"/>
              <a:t>Impact of the COVID-19 pandemic on NCMP data collection</a:t>
            </a:r>
          </a:p>
          <a:p>
            <a:pPr lvl="0" indent="0" marL="0">
              <a:buNone/>
            </a:pPr>
            <a:r>
              <a:rPr/>
              <a:t>The NCMP data collection during the 2019/20 academic year stopped in March 2020 when schools closed due to the COVID-19 pandemic. In a usual NCMP collection year, national participation rates are around 95% of all eligible children, however in 2019/20 the number of children measured was around 75% of previous years, while in Camden, coverage was around 64% (NHS Digital 2020).</a:t>
            </a:r>
          </a:p>
          <a:p>
            <a:pPr lvl="0" indent="0" marL="0">
              <a:buNone/>
            </a:pPr>
            <a:r>
              <a:rPr/>
              <a:t>The start of the 2020/21 NCMP data collection was delayed due to the COVID-19 pandemic response. Local authorities were asked to collect a representative 10% sample of data which enabled the production of national and regional estimates of prevalence by BMI category. As the final sample was not fully representative of the child population, weighting was applied to the analysis to adjust for under or over representation of demographic and socioeconomic groups and make it comparable to previous years of NCMP data (NHS Digital 2021).</a:t>
            </a:r>
          </a:p>
          <a:p>
            <a:pPr lvl="0" indent="0" marL="0">
              <a:buNone/>
            </a:pPr>
            <a:r>
              <a:rPr/>
              <a:t>The 2021/22 NCMP was the first data collection since the COVID-19 pandemic that was unaffected by school closures and other public health measures.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What the data shows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Key findings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a:r>
              <a:rPr/>
              <a:t>In the 2024/25 academic year, 2,295 children were measured at state-maintained schools in Camden as part of the NCMP collection. The participation rate was 95.2% (</a:t>
            </a:r>
            <a:r>
              <a:rPr i="1"/>
              <a:t>n=1,095)</a:t>
            </a:r>
            <a:r>
              <a:rPr/>
              <a:t> in reception and 95.6% (</a:t>
            </a:r>
            <a:r>
              <a:rPr i="1"/>
              <a:t>n=1,200)</a:t>
            </a:r>
            <a:r>
              <a:rPr/>
              <a:t> in year 6. The majority of children were a healthy weight (79.5% in reception and 65.4% in year 6), however, 19.6% of children in reception and 32.9% in year 6 were overweight (including obesity). The prevalence of underweight was 1.4% in reception and 1.7% in year 6.</a:t>
            </a:r>
          </a:p>
          <a:p>
            <a:pPr lvl="0"/>
            <a:r>
              <a:rPr/>
              <a:t>In 2024/25, the prevalence of overweight (including obesity) was similar in boys compared to girls in reception (18.3% vs 19.8%) and significantly higher in boys compared to girls in year 6 (36.4% vs 28.7%).</a:t>
            </a:r>
          </a:p>
          <a:p>
            <a:pPr lvl="0"/>
            <a:r>
              <a:rPr/>
              <a:t>In Camden, between 2022/23-24/25, the prevalence of overweight (including obesity) was 1.6 times higher in children living in the most deprived compared to the least deprived quintile in reception, rising to 2.3 times higher in year 6.</a:t>
            </a:r>
          </a:p>
          <a:p>
            <a:pPr lvl="0"/>
            <a:r>
              <a:rPr/>
              <a:t>In 2022/23-24/25, the prevalence of overweight (including obesity) was highest in reception aged children living in Kilburn and year 6 children living in Holborn &amp; Covent Garden.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Participation rate - Total</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participation rate for pupils attending school in Camden was 95.4%. This was a -0.8 percentage point change from 2023/24.</a:t>
            </a:r>
          </a:p>
          <a:p>
            <a:pPr lvl="0" indent="0" marL="0">
              <a:buNone/>
            </a:pPr>
            <a:r>
              <a:rPr/>
              <a:t>The most common reason for non-participation of eligible pupils in the latest year was parent opt out, accounting for 52.4% (</a:t>
            </a:r>
            <a:r>
              <a:rPr i="1"/>
              <a:t>n=55)</a:t>
            </a:r>
            <a:r>
              <a:rPr/>
              <a:t> of non-measurements, followed by child absence (38.1%; </a:t>
            </a:r>
            <a:r>
              <a:rPr i="1"/>
              <a:t>n=40)</a:t>
            </a:r>
            <a:r>
              <a:rPr/>
              <a:t>.</a:t>
            </a:r>
          </a:p>
        </p:txBody>
      </p:sp>
      <p:pic>
        <p:nvPicPr>
          <p:cNvPr descr="index_files/figure-pptx/participation%20rate%20total-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Participation rate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participation rate for reception pupils attending school in Camden was 95.2%. This was a -1.5 percentage point change from 2023/24.</a:t>
            </a:r>
          </a:p>
          <a:p>
            <a:pPr lvl="0" indent="0" marL="0">
              <a:buNone/>
            </a:pPr>
            <a:r>
              <a:rPr/>
              <a:t>The most common reason for non-participation of eligible pupils in the latest year was parent opt out, accounting for 50% (</a:t>
            </a:r>
            <a:r>
              <a:rPr i="1"/>
              <a:t>n=25)</a:t>
            </a:r>
            <a:r>
              <a:rPr/>
              <a:t> of non-measurements, followed by child absence (40%; </a:t>
            </a:r>
            <a:r>
              <a:rPr i="1"/>
              <a:t>n=20)</a:t>
            </a:r>
            <a:r>
              <a:rPr/>
              <a:t>.</a:t>
            </a:r>
          </a:p>
        </p:txBody>
      </p:sp>
      <p:pic>
        <p:nvPicPr>
          <p:cNvPr descr="index_files/figure-pptx/participation%20rate%20r-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Participation rate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participation rate for year 6 pupils attending school in Camden was 95.6%. This was a -0.5 percentage point change from 2023/24.</a:t>
            </a:r>
          </a:p>
          <a:p>
            <a:pPr lvl="0" indent="0" marL="0">
              <a:buNone/>
            </a:pPr>
            <a:r>
              <a:rPr/>
              <a:t>The most common reason for non-participation of eligible pupils in the latest year was parent opt out, accounting for 54.5% (</a:t>
            </a:r>
            <a:r>
              <a:rPr i="1"/>
              <a:t>n=30)</a:t>
            </a:r>
            <a:r>
              <a:rPr/>
              <a:t> of non-measurements, followed by child absence (36.4%; </a:t>
            </a:r>
            <a:r>
              <a:rPr i="1"/>
              <a:t>n=20)</a:t>
            </a:r>
            <a:r>
              <a:rPr/>
              <a:t>.</a:t>
            </a:r>
          </a:p>
        </p:txBody>
      </p:sp>
      <p:pic>
        <p:nvPicPr>
          <p:cNvPr descr="index_files/figure-pptx/participation%20rate%20y6-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Trends in prevalence</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 charts in this section show patterns in prevalence over time by BMI category and school year. When interpreting the data, it is important to note </a:t>
            </a:r>
            <a:r>
              <a:rPr>
                <a:hlinkClick r:id="rId3" action="ppaction://hlinksldjump"/>
              </a:rPr>
              <a:t>the impact of the COVID-19 pandemic on NCMP data collection</a:t>
            </a:r>
            <a:r>
              <a:rPr/>
              <a:t>. As a result, data for Camden in the 2019/20 and 2020/21 academic years is less robust due to fewer measurements having taken place.</a:t>
            </a:r>
          </a:p>
          <a:p>
            <a:pPr lvl="0" indent="0" marL="0">
              <a:buNone/>
            </a:pPr>
            <a:r>
              <a:rPr/>
              <a:t>It is also important to note that prevalence estimates for London and England are based on the resident population. In contrast, Camden data is based on children attending schools in the borough.</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Trends in prevalence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the 2024/25 academic year, 1,095 (95.2%) reception aged children were measured at state-maintained schools in Camden as part of the NCMP collection.</a:t>
            </a:r>
          </a:p>
          <a:p>
            <a:pPr lvl="0" indent="0" marL="0">
              <a:buNone/>
            </a:pPr>
            <a:r>
              <a:rPr/>
              <a:t>Almost four in five children were a healthy weight (79.5%). However, 19.6% of children were living with overweight or obesity and 1.4% were underweight. There has been no significant change in the reception prevalence of underweight, healthy weight or overweight in recent years, while the trend in prevalence of obesity and severe obesity could not be calculated.</a:t>
            </a:r>
          </a:p>
        </p:txBody>
      </p:sp>
      <p:pic>
        <p:nvPicPr>
          <p:cNvPr descr="index_files/figure-pptx/time%20series%20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Underweight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prevalence of underweight in reception in Camden was 1.4% (</a:t>
            </a:r>
            <a:r>
              <a:rPr i="1"/>
              <a:t>n=15)</a:t>
            </a:r>
            <a:r>
              <a:rPr/>
              <a:t>. This proportion was similar to the London (1.8%) and England (1.1%) averages. There has been no significant change in the prevalence of underweight in Camden in recent years.</a:t>
            </a:r>
          </a:p>
        </p:txBody>
      </p:sp>
      <p:pic>
        <p:nvPicPr>
          <p:cNvPr descr="index_files/figure-pptx/underweight%20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Healthy weight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79.5% (</a:t>
            </a:r>
            <a:r>
              <a:rPr i="1"/>
              <a:t>n=870)</a:t>
            </a:r>
            <a:r>
              <a:rPr/>
              <a:t> of children in reception in Camden were a healthy weight. This proportion was similar to the London average (77.1%) and significantly higher than the England average (75.4%). There has been no significant change in the prevalence of healthy weight in Camden in recent years.</a:t>
            </a:r>
          </a:p>
        </p:txBody>
      </p:sp>
      <p:pic>
        <p:nvPicPr>
          <p:cNvPr descr="index_files/figure-pptx/healthy%20weight%20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Overweight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prevalence of overweight in reception in Camden was 9.6% (</a:t>
            </a:r>
            <a:r>
              <a:rPr i="1"/>
              <a:t>n=105)</a:t>
            </a:r>
            <a:r>
              <a:rPr/>
              <a:t>. This proportion was similar to the London average (11.3%) and significantly lower than the England average (13%). There has been no significant change in the prevalence of overweight in Camden in recent years.</a:t>
            </a:r>
          </a:p>
        </p:txBody>
      </p:sp>
      <p:pic>
        <p:nvPicPr>
          <p:cNvPr descr="index_files/figure-pptx/overweight%20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Obesity (including severe obesity)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prevalence of obesity (including severe obesity) in reception in Camden was 9.6% (</a:t>
            </a:r>
            <a:r>
              <a:rPr i="1"/>
              <a:t>n=105)</a:t>
            </a:r>
            <a:r>
              <a:rPr/>
              <a:t>. This proportion was similar to the London (9.8%) and England (10.5%) averages. The recent trend in Camden could not be calculated.</a:t>
            </a:r>
          </a:p>
        </p:txBody>
      </p:sp>
      <p:pic>
        <p:nvPicPr>
          <p:cNvPr descr="index_files/figure-pptx/obesity%20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Severe obesity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prevalence of severe obesity in reception in Camden was 2.7% (</a:t>
            </a:r>
            <a:r>
              <a:rPr i="1"/>
              <a:t>n=30)</a:t>
            </a:r>
            <a:r>
              <a:rPr/>
              <a:t>. This proportion was similar to the London (3%) and England (2.9%) averages. The recent trend in Camden could not be calculated.</a:t>
            </a:r>
          </a:p>
        </p:txBody>
      </p:sp>
      <p:pic>
        <p:nvPicPr>
          <p:cNvPr descr="index_files/figure-pptx/severe%20obesity%20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Trends in prevalence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the 2024/25 academic year, 1,200 (95.6%) year 6 children were measured at state-maintained schools in Camden as part of the NCMP collection.</a:t>
            </a:r>
          </a:p>
          <a:p>
            <a:pPr lvl="0" indent="0" marL="0">
              <a:buNone/>
            </a:pPr>
            <a:r>
              <a:rPr/>
              <a:t>Around two thirds of year 6 children were a healthy weight (65.4%), and this proportion has been increasing and getting better in recent years. However, 32.9% of children were living with overweight or obesity and 1.7% were underweight. In recent years, there has been no significant change in the year 6 prevalence of overweight, obesity or severe obesity, while the trend in prevalence of underweight could not be calculated due to insufficient data.</a:t>
            </a:r>
          </a:p>
        </p:txBody>
      </p:sp>
      <p:pic>
        <p:nvPicPr>
          <p:cNvPr descr="index_files/figure-pptx/time%20series%20y6%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Underweight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prevalence of underweight in year 6 in Camden was 1.7% (</a:t>
            </a:r>
            <a:r>
              <a:rPr i="1"/>
              <a:t>n=20)</a:t>
            </a:r>
            <a:r>
              <a:rPr/>
              <a:t>. This proportion was similar to the London (2.2%) and England (1.6%) averages. The recent trend in Camden could not be calculated.</a:t>
            </a:r>
          </a:p>
        </p:txBody>
      </p:sp>
      <p:pic>
        <p:nvPicPr>
          <p:cNvPr descr="index_files/figure-pptx/underweight%20y6%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Healthy weight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65.4% (</a:t>
            </a:r>
            <a:r>
              <a:rPr i="1"/>
              <a:t>n=785)</a:t>
            </a:r>
            <a:r>
              <a:rPr/>
              <a:t> of children in year 6 in Camden were a healthy weight. This proportion was significantly higher than the London (60.5%) and England (62.2%) averages. The prevalence of healthy weight has been increasing in Camden in recent years.</a:t>
            </a:r>
          </a:p>
        </p:txBody>
      </p:sp>
      <p:pic>
        <p:nvPicPr>
          <p:cNvPr descr="index_files/figure-pptx/healthy%20weight%20y6%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Overweight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prevalence of overweight in year 6 in Camden was 11.7% (</a:t>
            </a:r>
            <a:r>
              <a:rPr i="1"/>
              <a:t>n=140)</a:t>
            </a:r>
            <a:r>
              <a:rPr/>
              <a:t>. This proportion was significantly lower than the London (14%) and England (13.9%) averages. There has been no significant change in the prevalence of overweight in Camden in recent years.</a:t>
            </a:r>
          </a:p>
        </p:txBody>
      </p:sp>
      <p:pic>
        <p:nvPicPr>
          <p:cNvPr descr="index_files/figure-pptx/overweight%20y6%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Obesity (including severe obesity)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prevalence of obesity (including severe obesity) in year 6 in Camden was 20.8% (</a:t>
            </a:r>
            <a:r>
              <a:rPr i="1"/>
              <a:t>n=250)</a:t>
            </a:r>
            <a:r>
              <a:rPr/>
              <a:t>. This proportion was similar to the London (23.2%) and England (22.2%) averages. There has been no significant change in the prevalence of obesity (including severe obesity) in Camden in recent years.</a:t>
            </a:r>
          </a:p>
        </p:txBody>
      </p:sp>
      <p:pic>
        <p:nvPicPr>
          <p:cNvPr descr="index_files/figure-pptx/obesity%20y6%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Severe obesity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prevalence of severe obesity in year 6 in Camden was 5.8% (</a:t>
            </a:r>
            <a:r>
              <a:rPr i="1"/>
              <a:t>n=70)</a:t>
            </a:r>
            <a:r>
              <a:rPr/>
              <a:t>. This proportion was similar to the London (6%) and England (5.6%) averages. There has been no significant change in the prevalence of severe obesity in Camden in recent years.</a:t>
            </a:r>
          </a:p>
        </p:txBody>
      </p:sp>
      <p:pic>
        <p:nvPicPr>
          <p:cNvPr descr="index_files/figure-pptx/severe%20obesity%20y6%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School year</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There is considerable variation in children’s weight status by school year, with the proportion of children living with obesity or severe obesity more than doubling between reception and year 6.</a:t>
            </a:r>
          </a:p>
          <a:p>
            <a:pPr lvl="0" indent="0" marL="0">
              <a:buNone/>
            </a:pPr>
            <a:r>
              <a:rPr/>
              <a:t>In Camden, a significantly higher proportion of children were a healthy weight in reception (79.5%) than in year 6 (65.4%) in 2024/25.</a:t>
            </a:r>
          </a:p>
          <a:p>
            <a:pPr lvl="0" indent="0" marL="0">
              <a:buNone/>
            </a:pPr>
            <a:r>
              <a:rPr/>
              <a:t>A similar proportion of children were underweight in reception (1.4%) and year 6 (1.7%). The prevalence of overweight was also similar between reception and year 6 (9.6% and 11.7%, respectively). However, obesity and severe obesity were significantly more prevalent in year 6, with rates of 15.4% and 5.8%, respectively, compared with 7.3% and 2.7% in reception.</a:t>
            </a:r>
          </a:p>
        </p:txBody>
      </p:sp>
      <p:pic>
        <p:nvPicPr>
          <p:cNvPr descr="index_files/figure-pptx/school%20yea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Sex</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Both regionally and nationally, there are sex-based differences in the distribution of children’s weight status, with girls more likely to be a healthy weight compared to boys (OHID 2025b).</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Sex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reception, in 2024/25, the prevalence of overweight (including obesity) was similar in boys (18.3%) compared to girls (19.8%).</a:t>
            </a:r>
          </a:p>
        </p:txBody>
      </p:sp>
      <p:pic>
        <p:nvPicPr>
          <p:cNvPr descr="index_files/figure-pptx/sex%20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BMI distribution by sex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Camden, for both reception boys and girls, the distribution of BMI z scores compared to the British 1990 (UK90) growth reference baseline has shifted slightly to the right, indicating increases in BMI. The mean BMI centile has increased among reception children from the 50th centile in the UK90 reference population to 53rd centile for boys and 55th centile for girls in 2024/25.</a:t>
            </a:r>
          </a:p>
        </p:txBody>
      </p:sp>
      <p:pic>
        <p:nvPicPr>
          <p:cNvPr descr="index_files/figure-pptx/sex%20distribution%20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Sex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year 6, in 2024/25, the prevalence of overweight (including obesity) was significantly higher in boys (36.4%) compared to girls (28.7%).</a:t>
            </a:r>
          </a:p>
        </p:txBody>
      </p:sp>
      <p:pic>
        <p:nvPicPr>
          <p:cNvPr descr="index_files/figure-pptx/sex%20y6%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BMI distribution by sex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Camden, the distribution of BMI z scores among year 6 children has shifted considerably to the right since the 1990 baseline, meaning a higher proportion of children have higher BMI values. The BMI distribution for boys appears more skewed to the right than the distribution for girls, with a higher proportion of boys having a BMI over the 85th centile. The mean BMI centile has increased among year 6 children from the 50th centile in the UK90 reference population to the 64th centile for boys and 56th centile for girls in 2024/25.</a:t>
            </a:r>
          </a:p>
        </p:txBody>
      </p:sp>
      <p:pic>
        <p:nvPicPr>
          <p:cNvPr descr="index_files/figure-pptx/sex%20distribution%20y6%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Deprivation</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There is a strong association between overweight and level of deprivation, with children living in more deprived areas experiencing a higher prevalence of overweight and obesity than those living in less deprived areas.</a:t>
            </a:r>
          </a:p>
          <a:p>
            <a:pPr lvl="0" indent="0" marL="0">
              <a:buNone/>
            </a:pPr>
            <a:r>
              <a:rPr/>
              <a:t>In this section, deprivation is measured using the Index of Multiple Deprivation (IMD) quintile assigned to the postcode of the child’s home address. Quintile 1 represents the most deprived areas, while quintile 5 represents the least deprived.</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Deprivation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Between 2022/23-24/25, the reception prevalence of overweight (including obesity) was significantly higher in children living in the most deprived quintile compared with children living in the least deprived quintile (20.4% vs 13.1%).</a:t>
            </a:r>
          </a:p>
        </p:txBody>
      </p:sp>
      <p:pic>
        <p:nvPicPr>
          <p:cNvPr descr="index_files/figure-pptx/pupil%20imd%20r%20plot-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Deprivation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Between 2022/23-24/25, the year 6 prevalence of overweight (including obesity) was significantly higher in children living in the most deprived quintile compared with children living in the least deprived quintile (39.5% vs 16.9%).</a:t>
            </a:r>
          </a:p>
        </p:txBody>
      </p:sp>
      <p:pic>
        <p:nvPicPr>
          <p:cNvPr descr="index_files/figure-pptx/pupil%20imd%20y6%20plot-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Ward</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There is variation in the prevalence of overweight and obesity by ward. These differences are closely linked to patterns of deprivation and other wider determinants.</a:t>
            </a:r>
          </a:p>
          <a:p>
            <a:pPr lvl="0" indent="0" marL="0">
              <a:buNone/>
            </a:pPr>
            <a:r>
              <a:rPr/>
              <a:t>Ward-level analyses are based on the postcode of the child’s home address.</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Ward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Between 2022/23-24/25, the reception prevalence of overweight (including obesity) was highest among children living in Kilburn (26.5%), Haverstock (24.5%) and South Hampstead (24%).</a:t>
            </a:r>
          </a:p>
        </p:txBody>
      </p:sp>
      <p:pic>
        <p:nvPicPr>
          <p:cNvPr descr="index_files/figure-pptx/ward%20plot-1.png" id="0" name="Picture 1"/>
          <p:cNvPicPr>
            <a:picLocks noGrp="1" noChangeAspect="1"/>
          </p:cNvPicPr>
          <p:nvPr/>
        </p:nvPicPr>
        <p:blipFill>
          <a:blip r:embed="rId3"/>
          <a:stretch>
            <a:fillRect/>
          </a:stretch>
        </p:blipFill>
        <p:spPr bwMode="auto">
          <a:xfrm>
            <a:off x="6172200" y="2451100"/>
            <a:ext cx="5181600" cy="3060700"/>
          </a:xfrm>
          <a:prstGeom prst="rect">
            <a:avLst/>
          </a:prstGeom>
          <a:noFill/>
          <a:ln w="9525">
            <a:noFill/>
            <a:headEnd/>
            <a:tailEnd/>
          </a:ln>
        </p:spPr>
      </p:pic>
    </p:spTree>
  </p:cSld>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Ward - Reception</a:t>
            </a:r>
          </a:p>
        </p:txBody>
      </p:sp>
      <p:pic>
        <p:nvPicPr>
          <p:cNvPr descr="index_files/figure-pptx/ward%20map%20r-1.png" id="0" name="Picture 1"/>
          <p:cNvPicPr>
            <a:picLocks noGrp="1" noChangeAspect="1"/>
          </p:cNvPicPr>
          <p:nvPr/>
        </p:nvPicPr>
        <p:blipFill>
          <a:blip r:embed="rId3"/>
          <a:stretch>
            <a:fillRect/>
          </a:stretch>
        </p:blipFill>
        <p:spPr bwMode="auto">
          <a:xfrm>
            <a:off x="2705100" y="1816100"/>
            <a:ext cx="7353300" cy="4343400"/>
          </a:xfrm>
          <a:prstGeom prst="rect">
            <a:avLst/>
          </a:prstGeom>
          <a:noFill/>
          <a:ln w="9525">
            <a:noFill/>
            <a:headEnd/>
            <a:tailEnd/>
          </a:ln>
        </p:spPr>
      </p:pic>
    </p:spTree>
  </p:cSld>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Ward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Between 2022/23-24/25, the year 6 prevalence of overweight (including obesity) was highest among children living in Holborn &amp; Covent Garden (44.1%), Kilburn (43.2%) and Regent’s Park (42.2%).</a:t>
            </a:r>
          </a:p>
        </p:txBody>
      </p:sp>
      <p:pic>
        <p:nvPicPr>
          <p:cNvPr descr="index_files/figure-pptx/ward%20y6%20plot-1.png" id="0" name="Picture 1"/>
          <p:cNvPicPr>
            <a:picLocks noGrp="1" noChangeAspect="1"/>
          </p:cNvPicPr>
          <p:nvPr/>
        </p:nvPicPr>
        <p:blipFill>
          <a:blip r:embed="rId3"/>
          <a:stretch>
            <a:fillRect/>
          </a:stretch>
        </p:blipFill>
        <p:spPr bwMode="auto">
          <a:xfrm>
            <a:off x="6172200" y="2451100"/>
            <a:ext cx="5181600" cy="3060700"/>
          </a:xfrm>
          <a:prstGeom prst="rect">
            <a:avLst/>
          </a:prstGeom>
          <a:noFill/>
          <a:ln w="9525">
            <a:noFill/>
            <a:headEnd/>
            <a:tailEnd/>
          </a:ln>
        </p:spPr>
      </p:pic>
    </p:spTree>
  </p:cSld>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Ward - Year 6</a:t>
            </a:r>
          </a:p>
        </p:txBody>
      </p:sp>
      <p:pic>
        <p:nvPicPr>
          <p:cNvPr descr="index_files/figure-pptx/ward%20map%20y6-1.png" id="0" name="Picture 1"/>
          <p:cNvPicPr>
            <a:picLocks noGrp="1" noChangeAspect="1"/>
          </p:cNvPicPr>
          <p:nvPr/>
        </p:nvPicPr>
        <p:blipFill>
          <a:blip r:embed="rId3"/>
          <a:stretch>
            <a:fillRect/>
          </a:stretch>
        </p:blipFill>
        <p:spPr bwMode="auto">
          <a:xfrm>
            <a:off x="2705100" y="1816100"/>
            <a:ext cx="7353300" cy="4343400"/>
          </a:xfrm>
          <a:prstGeom prst="rect">
            <a:avLst/>
          </a:prstGeom>
          <a:noFill/>
          <a:ln w="9525">
            <a:noFill/>
            <a:headEnd/>
            <a:tailEnd/>
          </a:ln>
        </p:spPr>
      </p:pic>
    </p:spTree>
  </p:cSld>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Neighbourhood</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Camden is divided into five neighbourhoods, each made up of wards.</a:t>
            </a:r>
          </a:p>
        </p:txBody>
      </p:sp>
      <p:pic>
        <p:nvPicPr>
          <p:cNvPr descr="assets/map_camden_wards.jpg" id="0" name="Picture 1"/>
          <p:cNvPicPr>
            <a:picLocks noGrp="1" noChangeAspect="1"/>
          </p:cNvPicPr>
          <p:nvPr/>
        </p:nvPicPr>
        <p:blipFill>
          <a:blip r:embed="rId3"/>
          <a:stretch>
            <a:fillRect/>
          </a:stretch>
        </p:blipFill>
        <p:spPr bwMode="auto">
          <a:xfrm>
            <a:off x="6654800" y="1816100"/>
            <a:ext cx="4216400" cy="3835400"/>
          </a:xfrm>
          <a:prstGeom prst="rect">
            <a:avLst/>
          </a:prstGeom>
          <a:noFill/>
          <a:ln w="9525">
            <a:noFill/>
            <a:headEnd/>
            <a:tailEnd/>
          </a:ln>
        </p:spPr>
      </p:pic>
      <p:sp>
        <p:nvSpPr>
          <p:cNvPr id="1" name="TextBox 3"/>
          <p:cNvSpPr txBox="1"/>
          <p:nvPr>
            <p:ph idx="1"/>
          </p:nvPr>
        </p:nvSpPr>
        <p:spPr>
          <a:xfrm>
            <a:off x="6172200" y="5651500"/>
            <a:ext cx="5181600" cy="508000"/>
          </a:xfrm>
          <a:prstGeom prst="rect">
            <a:avLst/>
          </a:prstGeom>
          <a:noFill/>
        </p:spPr>
        <p:txBody>
          <a:bodyPr/>
          <a:lstStyle/>
          <a:p>
            <a:pPr lvl="0" indent="0" marL="0" algn="ctr">
              <a:buNone/>
            </a:pPr>
            <a:r>
              <a:rPr/>
              <a:t>Camden’s neighbourhoods and wards (click to expand)</a:t>
            </a:r>
          </a:p>
        </p:txBody>
      </p:sp>
    </p:spTree>
  </p:cSld>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Neighbourhood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Between 2022/23-24/25, the reception prevalence of overweight (including obesity) was highest among children living in the West (22.4%), Central (18.6%) and East (18.6%) neighbourhoods. However, there was no significant difference in prevalence between neighbourhoods.</a:t>
            </a:r>
          </a:p>
        </p:txBody>
      </p:sp>
      <p:pic>
        <p:nvPicPr>
          <p:cNvPr descr="index_files/figure-pptx/nh%20r%20plot-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Neighbourhood - Reception</a:t>
            </a:r>
          </a:p>
        </p:txBody>
      </p:sp>
      <p:pic>
        <p:nvPicPr>
          <p:cNvPr descr="index_files/figure-pptx/nh%20map%20r-1.png" id="0" name="Picture 1"/>
          <p:cNvPicPr>
            <a:picLocks noGrp="1" noChangeAspect="1"/>
          </p:cNvPicPr>
          <p:nvPr/>
        </p:nvPicPr>
        <p:blipFill>
          <a:blip r:embed="rId3"/>
          <a:stretch>
            <a:fillRect/>
          </a:stretch>
        </p:blipFill>
        <p:spPr bwMode="auto">
          <a:xfrm>
            <a:off x="2400300" y="1816100"/>
            <a:ext cx="7962900" cy="4343400"/>
          </a:xfrm>
          <a:prstGeom prst="rect">
            <a:avLst/>
          </a:prstGeom>
          <a:noFill/>
          <a:ln w="9525">
            <a:noFill/>
            <a:headEnd/>
            <a:tailEnd/>
          </a:ln>
        </p:spPr>
      </p:pic>
    </p:spTree>
  </p:cSld>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Neighbourhood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Between 2022/23-24/25, the year 6 prevalence of overweight (including obesity) was highest among children living in the Central (39.6%), South (38.8%) and East (36.5%) neighbourhoods. The Central, South, East and West neighbourhoods all have a significantly higher prevalence of overweight than the North neighbourhood, which is the least deprived neighbourhood in Camden.</a:t>
            </a:r>
          </a:p>
        </p:txBody>
      </p:sp>
      <p:pic>
        <p:nvPicPr>
          <p:cNvPr descr="index_files/figure-pptx/nh%20y6%20plot-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Neighbourhood - year 6</a:t>
            </a:r>
          </a:p>
        </p:txBody>
      </p:sp>
      <p:pic>
        <p:nvPicPr>
          <p:cNvPr descr="index_files/figure-pptx/nh%20map%20y6-1.png" id="0" name="Picture 1"/>
          <p:cNvPicPr>
            <a:picLocks noGrp="1" noChangeAspect="1"/>
          </p:cNvPicPr>
          <p:nvPr/>
        </p:nvPicPr>
        <p:blipFill>
          <a:blip r:embed="rId3"/>
          <a:stretch>
            <a:fillRect/>
          </a:stretch>
        </p:blipFill>
        <p:spPr bwMode="auto">
          <a:xfrm>
            <a:off x="2400300" y="1816100"/>
            <a:ext cx="7962900" cy="4343400"/>
          </a:xfrm>
          <a:prstGeom prst="rect">
            <a:avLst/>
          </a:prstGeom>
          <a:noFill/>
          <a:ln w="9525">
            <a:noFill/>
            <a:headEnd/>
            <a:tailEnd/>
          </a:ln>
        </p:spPr>
      </p:pic>
    </p:spTree>
  </p:cSld>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Appendix 1: Schools overview</a:t>
            </a:r>
          </a:p>
        </p:txBody>
      </p:sp>
    </p:spTree>
  </p:cSld>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Appendix 1: Schools overview</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School-level analyses are based on the postcode of the school the child attends which is then mapped to a neighbourhood.</a:t>
            </a:r>
          </a:p>
        </p:txBody>
      </p:sp>
    </p:spTree>
  </p:cSld>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School - Reception</a:t>
            </a:r>
          </a:p>
        </p:txBody>
      </p:sp>
      <p:pic>
        <p:nvPicPr>
          <p:cNvPr descr="index_files/figure-pptx/school%20r-1.png" id="0" name="Picture 1"/>
          <p:cNvPicPr>
            <a:picLocks noGrp="1" noChangeAspect="1"/>
          </p:cNvPicPr>
          <p:nvPr/>
        </p:nvPicPr>
        <p:blipFill>
          <a:blip r:embed="rId3"/>
          <a:stretch>
            <a:fillRect/>
          </a:stretch>
        </p:blipFill>
        <p:spPr bwMode="auto">
          <a:xfrm>
            <a:off x="3733800" y="1816100"/>
            <a:ext cx="5308600" cy="4343400"/>
          </a:xfrm>
          <a:prstGeom prst="rect">
            <a:avLst/>
          </a:prstGeom>
          <a:noFill/>
          <a:ln w="9525">
            <a:noFill/>
            <a:headEnd/>
            <a:tailEnd/>
          </a:ln>
        </p:spPr>
      </p:pic>
    </p:spTree>
  </p:cSld>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School - year 6</a:t>
            </a:r>
          </a:p>
        </p:txBody>
      </p:sp>
      <p:pic>
        <p:nvPicPr>
          <p:cNvPr descr="index_files/figure-pptx/school%20y6-1.png" id="0" name="Picture 1"/>
          <p:cNvPicPr>
            <a:picLocks noGrp="1" noChangeAspect="1"/>
          </p:cNvPicPr>
          <p:nvPr/>
        </p:nvPicPr>
        <p:blipFill>
          <a:blip r:embed="rId3"/>
          <a:stretch>
            <a:fillRect/>
          </a:stretch>
        </p:blipFill>
        <p:spPr bwMode="auto">
          <a:xfrm>
            <a:off x="3733800" y="1816100"/>
            <a:ext cx="5308600" cy="4343400"/>
          </a:xfrm>
          <a:prstGeom prst="rect">
            <a:avLst/>
          </a:prstGeom>
          <a:noFill/>
          <a:ln w="9525">
            <a:noFill/>
            <a:headEnd/>
            <a:tailEnd/>
          </a:ln>
        </p:spPr>
      </p:pic>
    </p:spTree>
  </p:cSld>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Appendix 2: Child height</a:t>
            </a:r>
          </a:p>
        </p:txBody>
      </p:sp>
    </p:spTree>
  </p:cSld>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Child height</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Although around 80% of the variation in human height is attributed to genetic factors, environmental factors also play a crucial role, particularly exposures occurring during critical periods of development (OHID 2025c). Such factors include maternal smoking during pregnancy, passive smoke exposure, maternal overweight or obesity, diet and nutrition, living conditions, childhood diseases and psychological stress (OHID 2025c).</a:t>
            </a:r>
          </a:p>
          <a:p>
            <a:pPr lvl="0" indent="0" marL="0">
              <a:buNone/>
            </a:pPr>
            <a:r>
              <a:rPr/>
              <a:t>At a population level, these environmental factors have a key modifiable role in child growth, therefore, changes in child height and growth patterns in a population may indicate an improvement or worsening of the wider social or economic environment (OHID 2025c).</a:t>
            </a:r>
          </a:p>
          <a:p>
            <a:pPr lvl="0" indent="0" marL="0">
              <a:buNone/>
            </a:pPr>
            <a:r>
              <a:rPr/>
              <a:t>As children are growing continuously, it is important to ensure any observed changes in average height are not due to children being measured earlier or later in the academic year. For this reason, height estimates have been standardised to represent the height of a child aged exactly 5 years and 0 days for reception year, and exactly 11 years and 0 days for year 6.</a:t>
            </a:r>
          </a:p>
        </p:txBody>
      </p:sp>
    </p:spTree>
  </p:cSld>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Average height by sex - reception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the 2024/25 academic year, boys were on average taller than girls at age 5 years in Camden, with a mean height of 110.4 cm compared to 108.8 cm.</a:t>
            </a:r>
          </a:p>
        </p:txBody>
      </p:sp>
      <p:pic>
        <p:nvPicPr>
          <p:cNvPr descr="index_files/figure-pptx/height%20r%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Average height by sex -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the 2024/25 academic year, girls were on average taller than boys at age 11 years in Camden, with a mean height of 147.4 cm compared to 146.9 cm.</a:t>
            </a:r>
          </a:p>
        </p:txBody>
      </p:sp>
      <p:pic>
        <p:nvPicPr>
          <p:cNvPr descr="index_files/figure-pptx/height%20y6%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Further reading</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457200" marL="457200">
              <a:buAutoNum type="arabicPeriod"/>
            </a:pPr>
            <a:r>
              <a:rPr>
                <a:hlinkClick r:id="rId3"/>
              </a:rPr>
              <a:t>National Child Measurement Programme (NCMP) annual report, academic year 2024 to 2025, England.</a:t>
            </a:r>
            <a:r>
              <a:rPr/>
              <a:t> This report presents the findings from the 2024/25 NCMP showing the latest patterns and trends in child body mass index (BMI) category for children in reception and year 6.</a:t>
            </a:r>
          </a:p>
          <a:p>
            <a:pPr lvl="0" indent="-457200" marL="457200">
              <a:buAutoNum type="arabicPeriod"/>
            </a:pPr>
            <a:r>
              <a:rPr>
                <a:hlinkClick r:id="rId4"/>
              </a:rPr>
              <a:t>Analysis of changes in body mass index category between the first and final years of primary school in Camden.</a:t>
            </a:r>
            <a:r>
              <a:rPr/>
              <a:t> This report explores how individual children’s BMI category changed between their NCMP measurements in reception and year 6, for those attending state-maintained schools in Camden.</a:t>
            </a:r>
          </a:p>
        </p:txBody>
      </p:sp>
    </p:spTree>
  </p:cSld>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References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Cole, T J, J V Freeman, and M A Preece. 1995. “Body Mass Index Reference Curves for the UK, 1990.” </a:t>
            </a:r>
            <a:r>
              <a:rPr i="1"/>
              <a:t>Archives of Disease in Childhood</a:t>
            </a:r>
            <a:r>
              <a:rPr/>
              <a:t> 73 (1): 25–29. </a:t>
            </a:r>
            <a:r>
              <a:rPr>
                <a:hlinkClick r:id="rId3"/>
              </a:rPr>
              <a:t>https://doi.org/10.1136/adc.73.1.25</a:t>
            </a:r>
            <a:r>
              <a:rPr/>
              <a:t>.</a:t>
            </a:r>
          </a:p>
          <a:p>
            <a:pPr lvl="0" indent="0" marL="0">
              <a:buNone/>
            </a:pPr>
            <a:r>
              <a:rPr/>
              <a:t>NHS Digital. 2020. “National Child Measurement Programme, England 2019/20 School Year.” NHS Digital. </a:t>
            </a:r>
            <a:r>
              <a:rPr>
                <a:hlinkClick r:id="rId4"/>
              </a:rPr>
              <a:t>https://digital.nhs.uk/data-and-information/publications/statistical/national-child-measurement-programme/2019-20-school-year</a:t>
            </a:r>
            <a:r>
              <a:rPr/>
              <a:t>.</a:t>
            </a:r>
          </a:p>
          <a:p>
            <a:pPr lvl="0" indent="0" marL="0">
              <a:buNone/>
            </a:pPr>
            <a:r>
              <a:rPr/>
              <a:t>NHS Digital. 2021. “National Child Measurement Programme, England 2020/21 School Year.” NHS England Digital. </a:t>
            </a:r>
            <a:r>
              <a:rPr>
                <a:hlinkClick r:id="rId5"/>
              </a:rPr>
              <a:t>https://digital.nhs.uk/data-and-information/publications/statistical/national-child-measurement-programme/2020-21-school-year</a:t>
            </a:r>
            <a:r>
              <a:rPr/>
              <a:t>.</a:t>
            </a:r>
          </a:p>
          <a:p>
            <a:pPr lvl="0" indent="0" marL="0">
              <a:buNone/>
            </a:pPr>
            <a:r>
              <a:rPr/>
              <a:t>NHS Digital. 2023. “Changes to the National Child Measurement Programme 2019-20 Publication Content and Disclosure Control Methodology.” NHS Digital. </a:t>
            </a:r>
            <a:r>
              <a:rPr>
                <a:hlinkClick r:id="rId6"/>
              </a:rPr>
              <a:t>https://digital.nhs.uk/data-and-information/find-data-and-publications/statement-of-administrative-sources/methodological-changes/changes-to-the-national-child-measurement-programme-2019-20-publication-content-and-disclosure-control-methodology</a:t>
            </a:r>
            <a:r>
              <a:rPr/>
              <a:t>.</a:t>
            </a:r>
          </a:p>
          <a:p>
            <a:pPr lvl="0" indent="0" marL="0">
              <a:buNone/>
            </a:pPr>
            <a:r>
              <a:rPr/>
              <a:t>OHID. 2025a. </a:t>
            </a:r>
            <a:r>
              <a:rPr i="1"/>
              <a:t>Methods Report: NCMP Annual Report, Academic Year 2024 to 2025</a:t>
            </a:r>
            <a:r>
              <a:rPr/>
              <a:t>. </a:t>
            </a:r>
            <a:r>
              <a:rPr>
                <a:hlinkClick r:id="rId7"/>
              </a:rPr>
              <a:t>https://www.gov.uk/government/statistics/national-child-measurement-programme-ncmp-annual-report-academic-year-2024-to-2025-england/methods-report-ncmp-annual-report-academic-year-2024-to-2025</a:t>
            </a:r>
            <a:r>
              <a:rPr/>
              <a:t>.</a:t>
            </a:r>
          </a:p>
          <a:p>
            <a:pPr lvl="0" indent="0" marL="0">
              <a:buNone/>
            </a:pPr>
            <a:r>
              <a:rPr/>
              <a:t>OHID. 2025b. “Obesity, Physical Activity and Nutrition - Data  Fingertips  Department of Health and Social Care.” Fingertips. </a:t>
            </a:r>
            <a:r>
              <a:rPr>
                <a:hlinkClick r:id="rId8"/>
              </a:rPr>
              <a:t>https://fingertips.phe.org.uk/profile/obesity-physical-activity-nutrition/data#page/1</a:t>
            </a:r>
            <a:r>
              <a:rPr/>
              <a:t>.</a:t>
            </a:r>
          </a:p>
          <a:p>
            <a:pPr lvl="0" indent="0" marL="0">
              <a:buNone/>
            </a:pPr>
            <a:r>
              <a:rPr/>
              <a:t>OHID. 2025c. “Obesity Profile: Statistical Commentary on Patterns and Trends in Child Height, February 2025.” GOV.UK. </a:t>
            </a:r>
            <a:r>
              <a:rPr>
                <a:hlinkClick r:id="rId9"/>
              </a:rPr>
              <a:t>https://www.gov.uk/government/statistics/obesity-profile-february-2025-update/obesity-profile-statistical-commentary-on-patterns-and-trends-in-child-height-february-2025</a:t>
            </a:r>
            <a:r>
              <a:rPr/>
              <a:t>.</a:t>
            </a:r>
          </a:p>
          <a:p>
            <a:pPr lvl="0" indent="0" marL="0">
              <a:buNone/>
            </a:pPr>
            <a:r>
              <a:rPr/>
              <a:t>Simmonds, M., A. Llewellyn, C. G. Owen, and N. Woolacott. 2016. “Predicting Adult Obesity from Childhood Obesity: A Systematic Review and Meta-Analysis.” </a:t>
            </a:r>
            <a:r>
              <a:rPr i="1"/>
              <a:t>Obesity Reviews</a:t>
            </a:r>
            <a:r>
              <a:rPr/>
              <a:t> 17 (2): 95–107. </a:t>
            </a:r>
            <a:r>
              <a:rPr>
                <a:hlinkClick r:id="rId10"/>
              </a:rPr>
              <a:t>https://doi.org/10.1111/obr.12334</a:t>
            </a:r>
            <a:r>
              <a:rPr/>
              <a: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TotalTime>
  <Words>1</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Montserrat</vt:lpstr>
      <vt:lpstr>Office Theme</vt:lpstr>
      <vt:lpstr>PowerPoint Presentation</vt:lpstr>
    </vt:vector>
  </TitlesOfParts>
  <Company>London Borough of Camden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Child Measurement Programme Annual Report 2024/25</dc:title>
  <dc:creator/>
  <cp:keywords/>
  <dcterms:created xsi:type="dcterms:W3CDTF">2026-10-02T07:39:36Z</dcterms:created>
  <dcterms:modified xsi:type="dcterms:W3CDTF">2026-10-02T07:39:36Z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bstract">
    <vt:lpwstr>Ensuring that all children have the opportunity to grow up at a healthy weight is a key public health goal. In 2024/25, 79.5% of reception and 65.4% of year 6 pupils in Camden were a healthy weight. However, 19.6% of children in reception and 32.9% of children in year 6 were living with overweight or obesity and evidence suggests that children living with overweight or obesity are more likely to become adults living with overweight or obesity. In addition, there are large inequalities, with boys and those living in more deprived areas significantly more likely to be living with overweight or obesity.</vt:lpwstr>
  </property>
  <property fmtid="{D5CDD505-2E9C-101B-9397-08002B2CF9AE}" pid="3" name="abstract-title">
    <vt:lpwstr>Summary</vt:lpwstr>
  </property>
  <property fmtid="{D5CDD505-2E9C-101B-9397-08002B2CF9AE}" pid="4" name="biblio-config">
    <vt:lpwstr>True</vt:lpwstr>
  </property>
  <property fmtid="{D5CDD505-2E9C-101B-9397-08002B2CF9AE}" pid="5" name="bibliography">
    <vt:lpwstr>references.bib</vt:lpwstr>
  </property>
  <property fmtid="{D5CDD505-2E9C-101B-9397-08002B2CF9AE}" pid="6" name="categories">
    <vt:lpwstr/>
  </property>
  <property fmtid="{D5CDD505-2E9C-101B-9397-08002B2CF9AE}" pid="7" name="custom-callout">
    <vt:lpwstr/>
  </property>
  <property fmtid="{D5CDD505-2E9C-101B-9397-08002B2CF9AE}" pid="8" name="date">
    <vt:lpwstr>Jul 2026</vt:lpwstr>
  </property>
  <property fmtid="{D5CDD505-2E9C-101B-9397-08002B2CF9AE}" pid="9" name="date-format">
    <vt:lpwstr>MMM YYYY</vt:lpwstr>
  </property>
  <property fmtid="{D5CDD505-2E9C-101B-9397-08002B2CF9AE}" pid="10" name="draft-mode">
    <vt:lpwstr>unlinked</vt:lpwstr>
  </property>
  <property fmtid="{D5CDD505-2E9C-101B-9397-08002B2CF9AE}" pid="11" name="editor">
    <vt:lpwstr>visual</vt:lpwstr>
  </property>
  <property fmtid="{D5CDD505-2E9C-101B-9397-08002B2CF9AE}" pid="12" name="execute">
    <vt:lpwstr/>
  </property>
  <property fmtid="{D5CDD505-2E9C-101B-9397-08002B2CF9AE}" pid="13" name="header-includes">
    <vt:lpwstr/>
  </property>
  <property fmtid="{D5CDD505-2E9C-101B-9397-08002B2CF9AE}" pid="14" name="include-after">
    <vt:lpwstr/>
  </property>
  <property fmtid="{D5CDD505-2E9C-101B-9397-08002B2CF9AE}" pid="15" name="include-before">
    <vt:lpwstr/>
  </property>
  <property fmtid="{D5CDD505-2E9C-101B-9397-08002B2CF9AE}" pid="16" name="labels">
    <vt:lpwstr/>
  </property>
  <property fmtid="{D5CDD505-2E9C-101B-9397-08002B2CF9AE}" pid="17" name="margin-footer">
    <vt:lpwstr>  Provide feedback</vt:lpwstr>
  </property>
  <property fmtid="{D5CDD505-2E9C-101B-9397-08002B2CF9AE}" pid="18" name="other-links">
    <vt:lpwstr/>
  </property>
  <property fmtid="{D5CDD505-2E9C-101B-9397-08002B2CF9AE}" pid="19" name="resources">
    <vt:lpwstr/>
  </property>
  <property fmtid="{D5CDD505-2E9C-101B-9397-08002B2CF9AE}" pid="20" name="sidebar">
    <vt:lpwstr/>
  </property>
  <property fmtid="{D5CDD505-2E9C-101B-9397-08002B2CF9AE}" pid="21" name="subtitle">
    <vt:lpwstr>An overview of National Child Measurement Programme (NCMP) data for children attending participating state-maintained schools in Camden during the 2024/25 academic year</vt:lpwstr>
  </property>
  <property fmtid="{D5CDD505-2E9C-101B-9397-08002B2CF9AE}" pid="22" name="title-block-banner">
    <vt:lpwstr>#A9D6D8</vt:lpwstr>
  </property>
  <property fmtid="{D5CDD505-2E9C-101B-9397-08002B2CF9AE}" pid="23" name="title-block-banner-color">
    <vt:lpwstr>#29344c</vt:lpwstr>
  </property>
  <property fmtid="{D5CDD505-2E9C-101B-9397-08002B2CF9AE}" pid="24" name="toc-title">
    <vt:lpwstr>Table of contents</vt:lpwstr>
  </property>
</Properties>
</file>