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Lst>
  <p:sldSz cx="12192000" cy="6858000"/>
  <p:notesSz cx="6858000" cy="9144000"/>
  <p:defaultTextStyle>
    <a:defPPr>
      <a:defRPr lang="en-US"/>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4A49"/>
    <a:srgbClr val="B9B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982"/>
    <p:restoredTop sz="94660"/>
  </p:normalViewPr>
  <p:slideViewPr>
    <p:cSldViewPr snapToGrid="0">
      <p:cViewPr varScale="1">
        <p:scale>
          <a:sx d="100" n="74"/>
          <a:sy d="100" n="74"/>
        </p:scale>
        <p:origin x="340" y="47"/>
      </p:cViewPr>
      <p:guideLst/>
    </p:cSldViewPr>
  </p:slideViewPr>
  <p:notesTextViewPr>
    <p:cViewPr>
      <p:scale>
        <a:sx d="1" n="1"/>
        <a:sy d="1" n="1"/>
      </p:scale>
      <p:origin x="0" y="0"/>
    </p:cViewPr>
  </p:notesTextViewPr>
  <p:gridSpacing cx="72008" cy="72008"/>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0" Type="http://schemas.openxmlformats.org/officeDocument/2006/relationships/slide" Target="slides/slide49.xml" /><Relationship Id="rId51" Type="http://schemas.openxmlformats.org/officeDocument/2006/relationships/slide" Target="slides/slide50.xml" /><Relationship Id="rId52" Type="http://schemas.openxmlformats.org/officeDocument/2006/relationships/slide" Target="slides/slide51.xml" /><Relationship Id="rId53" Type="http://schemas.openxmlformats.org/officeDocument/2006/relationships/slide" Target="slides/slide52.xml" /><Relationship Id="rId54" Type="http://schemas.openxmlformats.org/officeDocument/2006/relationships/slide" Target="slides/slide53.xml" /><Relationship Id="rId55" Type="http://schemas.openxmlformats.org/officeDocument/2006/relationships/slide" Target="slides/slide54.xml" /><Relationship Id="rId56" Type="http://schemas.openxmlformats.org/officeDocument/2006/relationships/slide" Target="slides/slide55.xml" /><Relationship Id="rId57" Type="http://schemas.openxmlformats.org/officeDocument/2006/relationships/slide" Target="slides/slide56.xml" /><Relationship Id="rId58" Type="http://schemas.openxmlformats.org/officeDocument/2006/relationships/slide" Target="slides/slide57.xml" /><Relationship Id="rId59" Type="http://schemas.openxmlformats.org/officeDocument/2006/relationships/slide" Target="slides/slide58.xml" /><Relationship Id="rId60" Type="http://schemas.openxmlformats.org/officeDocument/2006/relationships/slide" Target="slides/slide59.xml" /><Relationship Id="rId61" Type="http://schemas.openxmlformats.org/officeDocument/2006/relationships/slide" Target="slides/slide60.xml" /><Relationship Id="rId62" Type="http://schemas.openxmlformats.org/officeDocument/2006/relationships/slide" Target="slides/slide61.xml" /><Relationship Id="rId63" Type="http://schemas.openxmlformats.org/officeDocument/2006/relationships/slide" Target="slides/slide62.xml" /><Relationship Id="rId67" Type="http://schemas.openxmlformats.org/officeDocument/2006/relationships/tableStyles" Target="tableStyles.xml" /><Relationship Id="rId1" Type="http://schemas.openxmlformats.org/officeDocument/2006/relationships/slideMaster" Target="slideMasters/slideMaster1.xml" /><Relationship Id="rId66" Type="http://schemas.openxmlformats.org/officeDocument/2006/relationships/theme" Target="theme/theme1.xml" /><Relationship Id="rId65" Type="http://schemas.openxmlformats.org/officeDocument/2006/relationships/viewProps" Target="viewProps.xml" /><Relationship Id="rId6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5" name="object 2">
            <a:extLst>
              <a:ext uri="{FF2B5EF4-FFF2-40B4-BE49-F238E27FC236}">
                <a16:creationId xmlns:a16="http://schemas.microsoft.com/office/drawing/2014/main" id="{43856C59-6837-550B-3E56-38644D72B6AF}"/>
              </a:ext>
            </a:extLst>
          </p:cNvPr>
          <p:cNvSpPr/>
          <p:nvPr userDrawn="1"/>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3D5174"/>
          </a:solidFill>
        </p:spPr>
        <p:txBody>
          <a:bodyPr wrap="square" lIns="0" tIns="0" rIns="0" bIns="0" rtlCol="0"/>
          <a:lstStyle/>
          <a:p>
            <a:endParaRPr/>
          </a:p>
        </p:txBody>
      </p:sp>
      <p:sp>
        <p:nvSpPr>
          <p:cNvPr id="2" name="Title 1">
            <a:extLst>
              <a:ext uri="{FF2B5EF4-FFF2-40B4-BE49-F238E27FC236}">
                <a16:creationId xmlns:a16="http://schemas.microsoft.com/office/drawing/2014/main" id="{62533200-7215-DC79-06B6-34B0D7C27BE8}"/>
              </a:ext>
            </a:extLst>
          </p:cNvPr>
          <p:cNvSpPr>
            <a:spLocks noGrp="1"/>
          </p:cNvSpPr>
          <p:nvPr>
            <p:ph type="ctrTitle"/>
          </p:nvPr>
        </p:nvSpPr>
        <p:spPr>
          <a:xfrm>
            <a:off x="917713" y="2242515"/>
            <a:ext cx="7460974" cy="1325563"/>
          </a:xfrm>
        </p:spPr>
        <p:txBody>
          <a:bodyPr anchor="b">
            <a:noAutofit/>
          </a:bodyPr>
          <a:lstStyle>
            <a:lvl1pPr algn="l">
              <a:defRPr sz="4800" b="1">
                <a:solidFill>
                  <a:schemeClr val="bg1"/>
                </a:solidFill>
                <a:latin typeface="Montserrat" panose="00000500000000000000"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86D7C27F-8802-4CD2-4914-C6DF054B5AC3}"/>
              </a:ext>
            </a:extLst>
          </p:cNvPr>
          <p:cNvSpPr>
            <a:spLocks noGrp="1"/>
          </p:cNvSpPr>
          <p:nvPr>
            <p:ph type="subTitle" idx="1"/>
          </p:nvPr>
        </p:nvSpPr>
        <p:spPr>
          <a:xfrm>
            <a:off x="917713" y="3956214"/>
            <a:ext cx="5832000" cy="441616"/>
          </a:xfrm>
        </p:spPr>
        <p:txBody>
          <a:bodyPr/>
          <a:lstStyle>
            <a:lvl1pPr marL="0" indent="0" algn="l">
              <a:buNone/>
              <a:defRPr sz="2400" b="1">
                <a:solidFill>
                  <a:srgbClr val="B9BF60"/>
                </a:solidFill>
                <a:latin typeface="Montserrat"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grpSp>
        <p:nvGrpSpPr>
          <p:cNvPr id="22" name="object 8">
            <a:extLst>
              <a:ext uri="{FF2B5EF4-FFF2-40B4-BE49-F238E27FC236}">
                <a16:creationId xmlns:a16="http://schemas.microsoft.com/office/drawing/2014/main" id="{6D497E11-5063-5F1F-BEA6-E3FE664A7D69}"/>
              </a:ext>
            </a:extLst>
          </p:cNvPr>
          <p:cNvGrpSpPr/>
          <p:nvPr userDrawn="1"/>
        </p:nvGrpSpPr>
        <p:grpSpPr>
          <a:xfrm>
            <a:off x="7207200" y="0"/>
            <a:ext cx="4985993" cy="6858000"/>
            <a:chOff x="7207200" y="0"/>
            <a:chExt cx="4985993" cy="6858000"/>
          </a:xfrm>
        </p:grpSpPr>
        <p:pic>
          <p:nvPicPr>
            <p:cNvPr id="23" name="object 10">
              <a:extLst>
                <a:ext uri="{FF2B5EF4-FFF2-40B4-BE49-F238E27FC236}">
                  <a16:creationId xmlns:a16="http://schemas.microsoft.com/office/drawing/2014/main" id="{FD052922-FC81-FBEE-6209-7A5E4068ACF5}"/>
                </a:ext>
              </a:extLst>
            </p:cNvPr>
            <p:cNvPicPr/>
            <p:nvPr/>
          </p:nvPicPr>
          <p:blipFill>
            <a:blip r:embed="rId2" cstate="print"/>
            <a:stretch>
              <a:fillRect/>
            </a:stretch>
          </p:blipFill>
          <p:spPr>
            <a:xfrm>
              <a:off x="7207200" y="0"/>
              <a:ext cx="4985993" cy="6858000"/>
            </a:xfrm>
            <a:prstGeom prst="rect">
              <a:avLst/>
            </a:prstGeom>
          </p:spPr>
        </p:pic>
        <p:sp>
          <p:nvSpPr>
            <p:cNvPr id="24" name="object 9">
              <a:extLst>
                <a:ext uri="{FF2B5EF4-FFF2-40B4-BE49-F238E27FC236}">
                  <a16:creationId xmlns:a16="http://schemas.microsoft.com/office/drawing/2014/main" id="{5F12EA49-B79C-B479-9BB2-83028DB8344C}"/>
                </a:ext>
              </a:extLst>
            </p:cNvPr>
            <p:cNvSpPr/>
            <p:nvPr/>
          </p:nvSpPr>
          <p:spPr>
            <a:xfrm>
              <a:off x="10491419" y="6349301"/>
              <a:ext cx="1478915" cy="297815"/>
            </a:xfrm>
            <a:custGeom>
              <a:avLst/>
              <a:gdLst/>
              <a:ahLst/>
              <a:cxnLst/>
              <a:rect l="l" t="t" r="r" b="b"/>
              <a:pathLst>
                <a:path w="1478915" h="297815">
                  <a:moveTo>
                    <a:pt x="180187" y="243535"/>
                  </a:moveTo>
                  <a:lnTo>
                    <a:pt x="165036" y="236283"/>
                  </a:lnTo>
                  <a:lnTo>
                    <a:pt x="132816" y="220865"/>
                  </a:lnTo>
                  <a:lnTo>
                    <a:pt x="93967" y="220865"/>
                  </a:lnTo>
                  <a:lnTo>
                    <a:pt x="89966" y="225653"/>
                  </a:lnTo>
                  <a:lnTo>
                    <a:pt x="80416" y="220611"/>
                  </a:lnTo>
                  <a:lnTo>
                    <a:pt x="65227" y="218046"/>
                  </a:lnTo>
                  <a:lnTo>
                    <a:pt x="50025" y="220611"/>
                  </a:lnTo>
                  <a:lnTo>
                    <a:pt x="49593" y="212940"/>
                  </a:lnTo>
                  <a:lnTo>
                    <a:pt x="136690" y="212940"/>
                  </a:lnTo>
                  <a:lnTo>
                    <a:pt x="133642" y="183388"/>
                  </a:lnTo>
                  <a:lnTo>
                    <a:pt x="127736" y="168059"/>
                  </a:lnTo>
                  <a:lnTo>
                    <a:pt x="114579" y="162013"/>
                  </a:lnTo>
                  <a:lnTo>
                    <a:pt x="89776" y="160324"/>
                  </a:lnTo>
                  <a:lnTo>
                    <a:pt x="55219" y="159550"/>
                  </a:lnTo>
                  <a:lnTo>
                    <a:pt x="26644" y="159486"/>
                  </a:lnTo>
                  <a:lnTo>
                    <a:pt x="7188" y="159740"/>
                  </a:lnTo>
                  <a:lnTo>
                    <a:pt x="0" y="159905"/>
                  </a:lnTo>
                  <a:lnTo>
                    <a:pt x="0" y="213334"/>
                  </a:lnTo>
                  <a:lnTo>
                    <a:pt x="47345" y="236004"/>
                  </a:lnTo>
                  <a:lnTo>
                    <a:pt x="86207" y="236004"/>
                  </a:lnTo>
                  <a:lnTo>
                    <a:pt x="90208" y="231241"/>
                  </a:lnTo>
                  <a:lnTo>
                    <a:pt x="99758" y="236283"/>
                  </a:lnTo>
                  <a:lnTo>
                    <a:pt x="114973" y="238823"/>
                  </a:lnTo>
                  <a:lnTo>
                    <a:pt x="130149" y="236283"/>
                  </a:lnTo>
                  <a:lnTo>
                    <a:pt x="130594" y="243992"/>
                  </a:lnTo>
                  <a:lnTo>
                    <a:pt x="43472" y="243992"/>
                  </a:lnTo>
                  <a:lnTo>
                    <a:pt x="46520" y="273532"/>
                  </a:lnTo>
                  <a:lnTo>
                    <a:pt x="90411" y="296545"/>
                  </a:lnTo>
                  <a:lnTo>
                    <a:pt x="153555" y="297408"/>
                  </a:lnTo>
                  <a:lnTo>
                    <a:pt x="172999" y="297167"/>
                  </a:lnTo>
                  <a:lnTo>
                    <a:pt x="180187" y="296989"/>
                  </a:lnTo>
                  <a:lnTo>
                    <a:pt x="180187" y="243535"/>
                  </a:lnTo>
                  <a:close/>
                </a:path>
                <a:path w="1478915" h="297815">
                  <a:moveTo>
                    <a:pt x="180187" y="419"/>
                  </a:moveTo>
                  <a:lnTo>
                    <a:pt x="172999" y="254"/>
                  </a:lnTo>
                  <a:lnTo>
                    <a:pt x="153555" y="0"/>
                  </a:lnTo>
                  <a:lnTo>
                    <a:pt x="124980" y="63"/>
                  </a:lnTo>
                  <a:lnTo>
                    <a:pt x="65582" y="2501"/>
                  </a:lnTo>
                  <a:lnTo>
                    <a:pt x="43472" y="53428"/>
                  </a:lnTo>
                  <a:lnTo>
                    <a:pt x="130594" y="53428"/>
                  </a:lnTo>
                  <a:lnTo>
                    <a:pt x="130149" y="61125"/>
                  </a:lnTo>
                  <a:lnTo>
                    <a:pt x="114973" y="58559"/>
                  </a:lnTo>
                  <a:lnTo>
                    <a:pt x="99758" y="61125"/>
                  </a:lnTo>
                  <a:lnTo>
                    <a:pt x="90220" y="66167"/>
                  </a:lnTo>
                  <a:lnTo>
                    <a:pt x="86207" y="61379"/>
                  </a:lnTo>
                  <a:lnTo>
                    <a:pt x="47345" y="61379"/>
                  </a:lnTo>
                  <a:lnTo>
                    <a:pt x="0" y="84048"/>
                  </a:lnTo>
                  <a:lnTo>
                    <a:pt x="0" y="137477"/>
                  </a:lnTo>
                  <a:lnTo>
                    <a:pt x="7188" y="137655"/>
                  </a:lnTo>
                  <a:lnTo>
                    <a:pt x="26644" y="137909"/>
                  </a:lnTo>
                  <a:lnTo>
                    <a:pt x="55219" y="137845"/>
                  </a:lnTo>
                  <a:lnTo>
                    <a:pt x="114579" y="135407"/>
                  </a:lnTo>
                  <a:lnTo>
                    <a:pt x="136690" y="84467"/>
                  </a:lnTo>
                  <a:lnTo>
                    <a:pt x="49593" y="84467"/>
                  </a:lnTo>
                  <a:lnTo>
                    <a:pt x="50025" y="76746"/>
                  </a:lnTo>
                  <a:lnTo>
                    <a:pt x="65227" y="79336"/>
                  </a:lnTo>
                  <a:lnTo>
                    <a:pt x="80416" y="76746"/>
                  </a:lnTo>
                  <a:lnTo>
                    <a:pt x="89954" y="71742"/>
                  </a:lnTo>
                  <a:lnTo>
                    <a:pt x="93967" y="76517"/>
                  </a:lnTo>
                  <a:lnTo>
                    <a:pt x="132816" y="76517"/>
                  </a:lnTo>
                  <a:lnTo>
                    <a:pt x="164973" y="61125"/>
                  </a:lnTo>
                  <a:lnTo>
                    <a:pt x="180187" y="53848"/>
                  </a:lnTo>
                  <a:lnTo>
                    <a:pt x="180187" y="419"/>
                  </a:lnTo>
                  <a:close/>
                </a:path>
                <a:path w="1478915" h="297815">
                  <a:moveTo>
                    <a:pt x="375018" y="159905"/>
                  </a:moveTo>
                  <a:lnTo>
                    <a:pt x="367842" y="159740"/>
                  </a:lnTo>
                  <a:lnTo>
                    <a:pt x="348386" y="159486"/>
                  </a:lnTo>
                  <a:lnTo>
                    <a:pt x="319811" y="159550"/>
                  </a:lnTo>
                  <a:lnTo>
                    <a:pt x="260426" y="162013"/>
                  </a:lnTo>
                  <a:lnTo>
                    <a:pt x="238328" y="212940"/>
                  </a:lnTo>
                  <a:lnTo>
                    <a:pt x="325424" y="212940"/>
                  </a:lnTo>
                  <a:lnTo>
                    <a:pt x="325018" y="220611"/>
                  </a:lnTo>
                  <a:lnTo>
                    <a:pt x="309791" y="218046"/>
                  </a:lnTo>
                  <a:lnTo>
                    <a:pt x="294614" y="220611"/>
                  </a:lnTo>
                  <a:lnTo>
                    <a:pt x="285051" y="225666"/>
                  </a:lnTo>
                  <a:lnTo>
                    <a:pt x="281051" y="220865"/>
                  </a:lnTo>
                  <a:lnTo>
                    <a:pt x="242189" y="220865"/>
                  </a:lnTo>
                  <a:lnTo>
                    <a:pt x="194843" y="243535"/>
                  </a:lnTo>
                  <a:lnTo>
                    <a:pt x="194843" y="296989"/>
                  </a:lnTo>
                  <a:lnTo>
                    <a:pt x="202031" y="297167"/>
                  </a:lnTo>
                  <a:lnTo>
                    <a:pt x="221475" y="297408"/>
                  </a:lnTo>
                  <a:lnTo>
                    <a:pt x="250063" y="297345"/>
                  </a:lnTo>
                  <a:lnTo>
                    <a:pt x="309435" y="294881"/>
                  </a:lnTo>
                  <a:lnTo>
                    <a:pt x="331533" y="243992"/>
                  </a:lnTo>
                  <a:lnTo>
                    <a:pt x="244411" y="243992"/>
                  </a:lnTo>
                  <a:lnTo>
                    <a:pt x="244868" y="236283"/>
                  </a:lnTo>
                  <a:lnTo>
                    <a:pt x="260032" y="238823"/>
                  </a:lnTo>
                  <a:lnTo>
                    <a:pt x="275221" y="236283"/>
                  </a:lnTo>
                  <a:lnTo>
                    <a:pt x="284810" y="231228"/>
                  </a:lnTo>
                  <a:lnTo>
                    <a:pt x="288810" y="236004"/>
                  </a:lnTo>
                  <a:lnTo>
                    <a:pt x="327672" y="236004"/>
                  </a:lnTo>
                  <a:lnTo>
                    <a:pt x="359816" y="220611"/>
                  </a:lnTo>
                  <a:lnTo>
                    <a:pt x="375018" y="213334"/>
                  </a:lnTo>
                  <a:lnTo>
                    <a:pt x="375018" y="159905"/>
                  </a:lnTo>
                  <a:close/>
                </a:path>
                <a:path w="1478915" h="297815">
                  <a:moveTo>
                    <a:pt x="375018" y="84048"/>
                  </a:moveTo>
                  <a:lnTo>
                    <a:pt x="359765" y="76746"/>
                  </a:lnTo>
                  <a:lnTo>
                    <a:pt x="327672" y="61379"/>
                  </a:lnTo>
                  <a:lnTo>
                    <a:pt x="288810" y="61379"/>
                  </a:lnTo>
                  <a:lnTo>
                    <a:pt x="284797" y="66179"/>
                  </a:lnTo>
                  <a:lnTo>
                    <a:pt x="275221" y="61125"/>
                  </a:lnTo>
                  <a:lnTo>
                    <a:pt x="260032" y="58559"/>
                  </a:lnTo>
                  <a:lnTo>
                    <a:pt x="244868" y="61125"/>
                  </a:lnTo>
                  <a:lnTo>
                    <a:pt x="244411" y="53428"/>
                  </a:lnTo>
                  <a:lnTo>
                    <a:pt x="331533" y="53428"/>
                  </a:lnTo>
                  <a:lnTo>
                    <a:pt x="328485" y="23863"/>
                  </a:lnTo>
                  <a:lnTo>
                    <a:pt x="284632" y="838"/>
                  </a:lnTo>
                  <a:lnTo>
                    <a:pt x="221475" y="0"/>
                  </a:lnTo>
                  <a:lnTo>
                    <a:pt x="202031" y="254"/>
                  </a:lnTo>
                  <a:lnTo>
                    <a:pt x="194843" y="419"/>
                  </a:lnTo>
                  <a:lnTo>
                    <a:pt x="194843" y="53848"/>
                  </a:lnTo>
                  <a:lnTo>
                    <a:pt x="242189" y="76517"/>
                  </a:lnTo>
                  <a:lnTo>
                    <a:pt x="281051" y="76517"/>
                  </a:lnTo>
                  <a:lnTo>
                    <a:pt x="285064" y="71729"/>
                  </a:lnTo>
                  <a:lnTo>
                    <a:pt x="294614" y="76746"/>
                  </a:lnTo>
                  <a:lnTo>
                    <a:pt x="309791" y="79336"/>
                  </a:lnTo>
                  <a:lnTo>
                    <a:pt x="325018" y="76746"/>
                  </a:lnTo>
                  <a:lnTo>
                    <a:pt x="325424" y="84467"/>
                  </a:lnTo>
                  <a:lnTo>
                    <a:pt x="238328" y="84467"/>
                  </a:lnTo>
                  <a:lnTo>
                    <a:pt x="241363" y="114033"/>
                  </a:lnTo>
                  <a:lnTo>
                    <a:pt x="285242" y="137058"/>
                  </a:lnTo>
                  <a:lnTo>
                    <a:pt x="348386" y="137909"/>
                  </a:lnTo>
                  <a:lnTo>
                    <a:pt x="367842" y="137655"/>
                  </a:lnTo>
                  <a:lnTo>
                    <a:pt x="375018" y="137477"/>
                  </a:lnTo>
                  <a:lnTo>
                    <a:pt x="375018" y="84048"/>
                  </a:lnTo>
                  <a:close/>
                </a:path>
                <a:path w="1478915" h="297815">
                  <a:moveTo>
                    <a:pt x="609498" y="171945"/>
                  </a:moveTo>
                  <a:lnTo>
                    <a:pt x="575589" y="171945"/>
                  </a:lnTo>
                  <a:lnTo>
                    <a:pt x="570865" y="190233"/>
                  </a:lnTo>
                  <a:lnTo>
                    <a:pt x="560832" y="205092"/>
                  </a:lnTo>
                  <a:lnTo>
                    <a:pt x="545553" y="215061"/>
                  </a:lnTo>
                  <a:lnTo>
                    <a:pt x="525018" y="218706"/>
                  </a:lnTo>
                  <a:lnTo>
                    <a:pt x="497662" y="212902"/>
                  </a:lnTo>
                  <a:lnTo>
                    <a:pt x="478929" y="197548"/>
                  </a:lnTo>
                  <a:lnTo>
                    <a:pt x="468172" y="175793"/>
                  </a:lnTo>
                  <a:lnTo>
                    <a:pt x="464731" y="150723"/>
                  </a:lnTo>
                  <a:lnTo>
                    <a:pt x="468172" y="125653"/>
                  </a:lnTo>
                  <a:lnTo>
                    <a:pt x="478929" y="103898"/>
                  </a:lnTo>
                  <a:lnTo>
                    <a:pt x="497662" y="88557"/>
                  </a:lnTo>
                  <a:lnTo>
                    <a:pt x="525018" y="82753"/>
                  </a:lnTo>
                  <a:lnTo>
                    <a:pt x="544118" y="85420"/>
                  </a:lnTo>
                  <a:lnTo>
                    <a:pt x="558393" y="92811"/>
                  </a:lnTo>
                  <a:lnTo>
                    <a:pt x="568363" y="104063"/>
                  </a:lnTo>
                  <a:lnTo>
                    <a:pt x="574484" y="118249"/>
                  </a:lnTo>
                  <a:lnTo>
                    <a:pt x="609219" y="118249"/>
                  </a:lnTo>
                  <a:lnTo>
                    <a:pt x="591248" y="82753"/>
                  </a:lnTo>
                  <a:lnTo>
                    <a:pt x="556463" y="61518"/>
                  </a:lnTo>
                  <a:lnTo>
                    <a:pt x="525018" y="57289"/>
                  </a:lnTo>
                  <a:lnTo>
                    <a:pt x="485076" y="64719"/>
                  </a:lnTo>
                  <a:lnTo>
                    <a:pt x="455206" y="84899"/>
                  </a:lnTo>
                  <a:lnTo>
                    <a:pt x="436473" y="114630"/>
                  </a:lnTo>
                  <a:lnTo>
                    <a:pt x="429983" y="150723"/>
                  </a:lnTo>
                  <a:lnTo>
                    <a:pt x="436473" y="186829"/>
                  </a:lnTo>
                  <a:lnTo>
                    <a:pt x="455206" y="216560"/>
                  </a:lnTo>
                  <a:lnTo>
                    <a:pt x="485076" y="236740"/>
                  </a:lnTo>
                  <a:lnTo>
                    <a:pt x="525018" y="244170"/>
                  </a:lnTo>
                  <a:lnTo>
                    <a:pt x="558114" y="238899"/>
                  </a:lnTo>
                  <a:lnTo>
                    <a:pt x="584250" y="224091"/>
                  </a:lnTo>
                  <a:lnTo>
                    <a:pt x="588403" y="218706"/>
                  </a:lnTo>
                  <a:lnTo>
                    <a:pt x="601891" y="201256"/>
                  </a:lnTo>
                  <a:lnTo>
                    <a:pt x="609498" y="171945"/>
                  </a:lnTo>
                  <a:close/>
                </a:path>
                <a:path w="1478915" h="297815">
                  <a:moveTo>
                    <a:pt x="768578" y="219913"/>
                  </a:moveTo>
                  <a:lnTo>
                    <a:pt x="765124" y="220395"/>
                  </a:lnTo>
                  <a:lnTo>
                    <a:pt x="754595" y="220395"/>
                  </a:lnTo>
                  <a:lnTo>
                    <a:pt x="752881" y="217614"/>
                  </a:lnTo>
                  <a:lnTo>
                    <a:pt x="752881" y="173469"/>
                  </a:lnTo>
                  <a:lnTo>
                    <a:pt x="752881" y="142163"/>
                  </a:lnTo>
                  <a:lnTo>
                    <a:pt x="715175" y="105791"/>
                  </a:lnTo>
                  <a:lnTo>
                    <a:pt x="693762" y="103708"/>
                  </a:lnTo>
                  <a:lnTo>
                    <a:pt x="669912" y="105803"/>
                  </a:lnTo>
                  <a:lnTo>
                    <a:pt x="648931" y="112966"/>
                  </a:lnTo>
                  <a:lnTo>
                    <a:pt x="633615" y="126530"/>
                  </a:lnTo>
                  <a:lnTo>
                    <a:pt x="626745" y="147840"/>
                  </a:lnTo>
                  <a:lnTo>
                    <a:pt x="659269" y="147840"/>
                  </a:lnTo>
                  <a:lnTo>
                    <a:pt x="662393" y="138493"/>
                  </a:lnTo>
                  <a:lnTo>
                    <a:pt x="669226" y="131927"/>
                  </a:lnTo>
                  <a:lnTo>
                    <a:pt x="679221" y="128054"/>
                  </a:lnTo>
                  <a:lnTo>
                    <a:pt x="691807" y="126771"/>
                  </a:lnTo>
                  <a:lnTo>
                    <a:pt x="702119" y="127457"/>
                  </a:lnTo>
                  <a:lnTo>
                    <a:pt x="711987" y="130073"/>
                  </a:lnTo>
                  <a:lnTo>
                    <a:pt x="719404" y="135534"/>
                  </a:lnTo>
                  <a:lnTo>
                    <a:pt x="722325" y="144729"/>
                  </a:lnTo>
                  <a:lnTo>
                    <a:pt x="720318" y="150075"/>
                  </a:lnTo>
                  <a:lnTo>
                    <a:pt x="720318" y="173469"/>
                  </a:lnTo>
                  <a:lnTo>
                    <a:pt x="720318" y="195262"/>
                  </a:lnTo>
                  <a:lnTo>
                    <a:pt x="716622" y="206984"/>
                  </a:lnTo>
                  <a:lnTo>
                    <a:pt x="707428" y="214757"/>
                  </a:lnTo>
                  <a:lnTo>
                    <a:pt x="695553" y="219062"/>
                  </a:lnTo>
                  <a:lnTo>
                    <a:pt x="683818" y="220395"/>
                  </a:lnTo>
                  <a:lnTo>
                    <a:pt x="674319" y="219595"/>
                  </a:lnTo>
                  <a:lnTo>
                    <a:pt x="664552" y="216852"/>
                  </a:lnTo>
                  <a:lnTo>
                    <a:pt x="656932" y="211658"/>
                  </a:lnTo>
                  <a:lnTo>
                    <a:pt x="653859" y="203492"/>
                  </a:lnTo>
                  <a:lnTo>
                    <a:pt x="656043" y="193840"/>
                  </a:lnTo>
                  <a:lnTo>
                    <a:pt x="701967" y="178790"/>
                  </a:lnTo>
                  <a:lnTo>
                    <a:pt x="711885" y="176885"/>
                  </a:lnTo>
                  <a:lnTo>
                    <a:pt x="720318" y="173469"/>
                  </a:lnTo>
                  <a:lnTo>
                    <a:pt x="720318" y="150075"/>
                  </a:lnTo>
                  <a:lnTo>
                    <a:pt x="718705" y="154368"/>
                  </a:lnTo>
                  <a:lnTo>
                    <a:pt x="708990" y="159105"/>
                  </a:lnTo>
                  <a:lnTo>
                    <a:pt x="694880" y="161340"/>
                  </a:lnTo>
                  <a:lnTo>
                    <a:pt x="678091" y="163474"/>
                  </a:lnTo>
                  <a:lnTo>
                    <a:pt x="657682" y="166471"/>
                  </a:lnTo>
                  <a:lnTo>
                    <a:pt x="639457" y="172770"/>
                  </a:lnTo>
                  <a:lnTo>
                    <a:pt x="626364" y="184759"/>
                  </a:lnTo>
                  <a:lnTo>
                    <a:pt x="621334" y="204762"/>
                  </a:lnTo>
                  <a:lnTo>
                    <a:pt x="625487" y="221754"/>
                  </a:lnTo>
                  <a:lnTo>
                    <a:pt x="636625" y="233857"/>
                  </a:lnTo>
                  <a:lnTo>
                    <a:pt x="652729" y="241096"/>
                  </a:lnTo>
                  <a:lnTo>
                    <a:pt x="671817" y="243509"/>
                  </a:lnTo>
                  <a:lnTo>
                    <a:pt x="685342" y="242570"/>
                  </a:lnTo>
                  <a:lnTo>
                    <a:pt x="699071" y="239661"/>
                  </a:lnTo>
                  <a:lnTo>
                    <a:pt x="711949" y="234619"/>
                  </a:lnTo>
                  <a:lnTo>
                    <a:pt x="722909" y="227330"/>
                  </a:lnTo>
                  <a:lnTo>
                    <a:pt x="726059" y="234950"/>
                  </a:lnTo>
                  <a:lnTo>
                    <a:pt x="731494" y="239941"/>
                  </a:lnTo>
                  <a:lnTo>
                    <a:pt x="738898" y="242684"/>
                  </a:lnTo>
                  <a:lnTo>
                    <a:pt x="747979" y="243509"/>
                  </a:lnTo>
                  <a:lnTo>
                    <a:pt x="753427" y="243509"/>
                  </a:lnTo>
                  <a:lnTo>
                    <a:pt x="763689" y="241681"/>
                  </a:lnTo>
                  <a:lnTo>
                    <a:pt x="768578" y="240157"/>
                  </a:lnTo>
                  <a:lnTo>
                    <a:pt x="768578" y="227330"/>
                  </a:lnTo>
                  <a:lnTo>
                    <a:pt x="768578" y="220395"/>
                  </a:lnTo>
                  <a:lnTo>
                    <a:pt x="768578" y="219913"/>
                  </a:lnTo>
                  <a:close/>
                </a:path>
                <a:path w="1478915" h="297815">
                  <a:moveTo>
                    <a:pt x="1004811" y="239890"/>
                  </a:moveTo>
                  <a:lnTo>
                    <a:pt x="1004760" y="147993"/>
                  </a:lnTo>
                  <a:lnTo>
                    <a:pt x="1001483" y="127723"/>
                  </a:lnTo>
                  <a:lnTo>
                    <a:pt x="1000810" y="126771"/>
                  </a:lnTo>
                  <a:lnTo>
                    <a:pt x="1000074" y="125730"/>
                  </a:lnTo>
                  <a:lnTo>
                    <a:pt x="991806" y="113906"/>
                  </a:lnTo>
                  <a:lnTo>
                    <a:pt x="976299" y="106133"/>
                  </a:lnTo>
                  <a:lnTo>
                    <a:pt x="955459" y="103708"/>
                  </a:lnTo>
                  <a:lnTo>
                    <a:pt x="940752" y="105244"/>
                  </a:lnTo>
                  <a:lnTo>
                    <a:pt x="928408" y="109639"/>
                  </a:lnTo>
                  <a:lnTo>
                    <a:pt x="918032" y="116573"/>
                  </a:lnTo>
                  <a:lnTo>
                    <a:pt x="909231" y="125730"/>
                  </a:lnTo>
                  <a:lnTo>
                    <a:pt x="902538" y="115912"/>
                  </a:lnTo>
                  <a:lnTo>
                    <a:pt x="892835" y="109054"/>
                  </a:lnTo>
                  <a:lnTo>
                    <a:pt x="880999" y="105029"/>
                  </a:lnTo>
                  <a:lnTo>
                    <a:pt x="867867" y="103708"/>
                  </a:lnTo>
                  <a:lnTo>
                    <a:pt x="852284" y="105321"/>
                  </a:lnTo>
                  <a:lnTo>
                    <a:pt x="840054" y="109829"/>
                  </a:lnTo>
                  <a:lnTo>
                    <a:pt x="830389" y="116789"/>
                  </a:lnTo>
                  <a:lnTo>
                    <a:pt x="822477" y="125730"/>
                  </a:lnTo>
                  <a:lnTo>
                    <a:pt x="821626" y="125730"/>
                  </a:lnTo>
                  <a:lnTo>
                    <a:pt x="821626" y="107302"/>
                  </a:lnTo>
                  <a:lnTo>
                    <a:pt x="790841" y="107302"/>
                  </a:lnTo>
                  <a:lnTo>
                    <a:pt x="790841" y="239890"/>
                  </a:lnTo>
                  <a:lnTo>
                    <a:pt x="823379" y="239890"/>
                  </a:lnTo>
                  <a:lnTo>
                    <a:pt x="823379" y="161175"/>
                  </a:lnTo>
                  <a:lnTo>
                    <a:pt x="826046" y="146481"/>
                  </a:lnTo>
                  <a:lnTo>
                    <a:pt x="833183" y="135699"/>
                  </a:lnTo>
                  <a:lnTo>
                    <a:pt x="843457" y="129044"/>
                  </a:lnTo>
                  <a:lnTo>
                    <a:pt x="855586" y="126771"/>
                  </a:lnTo>
                  <a:lnTo>
                    <a:pt x="867956" y="128587"/>
                  </a:lnTo>
                  <a:lnTo>
                    <a:pt x="875969" y="133934"/>
                  </a:lnTo>
                  <a:lnTo>
                    <a:pt x="880287" y="142697"/>
                  </a:lnTo>
                  <a:lnTo>
                    <a:pt x="881570" y="154724"/>
                  </a:lnTo>
                  <a:lnTo>
                    <a:pt x="881570" y="239890"/>
                  </a:lnTo>
                  <a:lnTo>
                    <a:pt x="914095" y="239890"/>
                  </a:lnTo>
                  <a:lnTo>
                    <a:pt x="914222" y="161175"/>
                  </a:lnTo>
                  <a:lnTo>
                    <a:pt x="945464" y="126771"/>
                  </a:lnTo>
                  <a:lnTo>
                    <a:pt x="960374" y="129387"/>
                  </a:lnTo>
                  <a:lnTo>
                    <a:pt x="968425" y="136715"/>
                  </a:lnTo>
                  <a:lnTo>
                    <a:pt x="971715" y="147993"/>
                  </a:lnTo>
                  <a:lnTo>
                    <a:pt x="972286" y="161175"/>
                  </a:lnTo>
                  <a:lnTo>
                    <a:pt x="972337" y="239890"/>
                  </a:lnTo>
                  <a:lnTo>
                    <a:pt x="1004811" y="239890"/>
                  </a:lnTo>
                  <a:close/>
                </a:path>
                <a:path w="1478915" h="297815">
                  <a:moveTo>
                    <a:pt x="1168565" y="56756"/>
                  </a:moveTo>
                  <a:lnTo>
                    <a:pt x="1137196" y="56756"/>
                  </a:lnTo>
                  <a:lnTo>
                    <a:pt x="1137196" y="173469"/>
                  </a:lnTo>
                  <a:lnTo>
                    <a:pt x="1134821" y="190538"/>
                  </a:lnTo>
                  <a:lnTo>
                    <a:pt x="1127429" y="205587"/>
                  </a:lnTo>
                  <a:lnTo>
                    <a:pt x="1114564" y="216306"/>
                  </a:lnTo>
                  <a:lnTo>
                    <a:pt x="1095832" y="220395"/>
                  </a:lnTo>
                  <a:lnTo>
                    <a:pt x="1077544" y="216509"/>
                  </a:lnTo>
                  <a:lnTo>
                    <a:pt x="1064844" y="206260"/>
                  </a:lnTo>
                  <a:lnTo>
                    <a:pt x="1057440" y="191731"/>
                  </a:lnTo>
                  <a:lnTo>
                    <a:pt x="1055039" y="175006"/>
                  </a:lnTo>
                  <a:lnTo>
                    <a:pt x="1057211" y="157403"/>
                  </a:lnTo>
                  <a:lnTo>
                    <a:pt x="1064260" y="141947"/>
                  </a:lnTo>
                  <a:lnTo>
                    <a:pt x="1077048" y="130962"/>
                  </a:lnTo>
                  <a:lnTo>
                    <a:pt x="1096403" y="126771"/>
                  </a:lnTo>
                  <a:lnTo>
                    <a:pt x="1113383" y="129959"/>
                  </a:lnTo>
                  <a:lnTo>
                    <a:pt x="1126223" y="139153"/>
                  </a:lnTo>
                  <a:lnTo>
                    <a:pt x="1134364" y="153835"/>
                  </a:lnTo>
                  <a:lnTo>
                    <a:pt x="1137196" y="173469"/>
                  </a:lnTo>
                  <a:lnTo>
                    <a:pt x="1137196" y="56756"/>
                  </a:lnTo>
                  <a:lnTo>
                    <a:pt x="1136078" y="56756"/>
                  </a:lnTo>
                  <a:lnTo>
                    <a:pt x="1136078" y="124485"/>
                  </a:lnTo>
                  <a:lnTo>
                    <a:pt x="1135507" y="124485"/>
                  </a:lnTo>
                  <a:lnTo>
                    <a:pt x="1126223" y="115074"/>
                  </a:lnTo>
                  <a:lnTo>
                    <a:pt x="1114171" y="108623"/>
                  </a:lnTo>
                  <a:lnTo>
                    <a:pt x="1100505" y="104902"/>
                  </a:lnTo>
                  <a:lnTo>
                    <a:pt x="1086408" y="103708"/>
                  </a:lnTo>
                  <a:lnTo>
                    <a:pt x="1062824" y="107746"/>
                  </a:lnTo>
                  <a:lnTo>
                    <a:pt x="1042365" y="120218"/>
                  </a:lnTo>
                  <a:lnTo>
                    <a:pt x="1027963" y="141681"/>
                  </a:lnTo>
                  <a:lnTo>
                    <a:pt x="1022515" y="172681"/>
                  </a:lnTo>
                  <a:lnTo>
                    <a:pt x="1026769" y="200533"/>
                  </a:lnTo>
                  <a:lnTo>
                    <a:pt x="1039596" y="223012"/>
                  </a:lnTo>
                  <a:lnTo>
                    <a:pt x="1061148" y="238036"/>
                  </a:lnTo>
                  <a:lnTo>
                    <a:pt x="1091539" y="243509"/>
                  </a:lnTo>
                  <a:lnTo>
                    <a:pt x="1105306" y="242277"/>
                  </a:lnTo>
                  <a:lnTo>
                    <a:pt x="1118120" y="238404"/>
                  </a:lnTo>
                  <a:lnTo>
                    <a:pt x="1129055" y="231711"/>
                  </a:lnTo>
                  <a:lnTo>
                    <a:pt x="1137196" y="221957"/>
                  </a:lnTo>
                  <a:lnTo>
                    <a:pt x="1137767" y="221957"/>
                  </a:lnTo>
                  <a:lnTo>
                    <a:pt x="1137767" y="239890"/>
                  </a:lnTo>
                  <a:lnTo>
                    <a:pt x="1168565" y="239890"/>
                  </a:lnTo>
                  <a:lnTo>
                    <a:pt x="1168565" y="221957"/>
                  </a:lnTo>
                  <a:lnTo>
                    <a:pt x="1168565" y="220395"/>
                  </a:lnTo>
                  <a:lnTo>
                    <a:pt x="1168565" y="126771"/>
                  </a:lnTo>
                  <a:lnTo>
                    <a:pt x="1168565" y="124485"/>
                  </a:lnTo>
                  <a:lnTo>
                    <a:pt x="1168565" y="56756"/>
                  </a:lnTo>
                  <a:close/>
                </a:path>
                <a:path w="1478915" h="297815">
                  <a:moveTo>
                    <a:pt x="1329080" y="181165"/>
                  </a:moveTo>
                  <a:lnTo>
                    <a:pt x="1327721" y="161912"/>
                  </a:lnTo>
                  <a:lnTo>
                    <a:pt x="1327048" y="152285"/>
                  </a:lnTo>
                  <a:lnTo>
                    <a:pt x="1313764" y="127520"/>
                  </a:lnTo>
                  <a:lnTo>
                    <a:pt x="1312760" y="126771"/>
                  </a:lnTo>
                  <a:lnTo>
                    <a:pt x="1296555" y="114604"/>
                  </a:lnTo>
                  <a:lnTo>
                    <a:pt x="1296555" y="161912"/>
                  </a:lnTo>
                  <a:lnTo>
                    <a:pt x="1220635" y="161912"/>
                  </a:lnTo>
                  <a:lnTo>
                    <a:pt x="1223911" y="148094"/>
                  </a:lnTo>
                  <a:lnTo>
                    <a:pt x="1231938" y="136944"/>
                  </a:lnTo>
                  <a:lnTo>
                    <a:pt x="1244028" y="129489"/>
                  </a:lnTo>
                  <a:lnTo>
                    <a:pt x="1259471" y="126771"/>
                  </a:lnTo>
                  <a:lnTo>
                    <a:pt x="1274394" y="129667"/>
                  </a:lnTo>
                  <a:lnTo>
                    <a:pt x="1285849" y="137414"/>
                  </a:lnTo>
                  <a:lnTo>
                    <a:pt x="1293380" y="148628"/>
                  </a:lnTo>
                  <a:lnTo>
                    <a:pt x="1296555" y="161912"/>
                  </a:lnTo>
                  <a:lnTo>
                    <a:pt x="1296555" y="114604"/>
                  </a:lnTo>
                  <a:lnTo>
                    <a:pt x="1290739" y="110223"/>
                  </a:lnTo>
                  <a:lnTo>
                    <a:pt x="1259471" y="103708"/>
                  </a:lnTo>
                  <a:lnTo>
                    <a:pt x="1229779" y="109347"/>
                  </a:lnTo>
                  <a:lnTo>
                    <a:pt x="1207312" y="124574"/>
                  </a:lnTo>
                  <a:lnTo>
                    <a:pt x="1193076" y="146888"/>
                  </a:lnTo>
                  <a:lnTo>
                    <a:pt x="1188110" y="173736"/>
                  </a:lnTo>
                  <a:lnTo>
                    <a:pt x="1192898" y="201841"/>
                  </a:lnTo>
                  <a:lnTo>
                    <a:pt x="1206881" y="223913"/>
                  </a:lnTo>
                  <a:lnTo>
                    <a:pt x="1229525" y="238340"/>
                  </a:lnTo>
                  <a:lnTo>
                    <a:pt x="1260309" y="243509"/>
                  </a:lnTo>
                  <a:lnTo>
                    <a:pt x="1283347" y="240525"/>
                  </a:lnTo>
                  <a:lnTo>
                    <a:pt x="1303121" y="231800"/>
                  </a:lnTo>
                  <a:lnTo>
                    <a:pt x="1315250" y="220395"/>
                  </a:lnTo>
                  <a:lnTo>
                    <a:pt x="1318183" y="217639"/>
                  </a:lnTo>
                  <a:lnTo>
                    <a:pt x="1327073" y="198361"/>
                  </a:lnTo>
                  <a:lnTo>
                    <a:pt x="1296289" y="198361"/>
                  </a:lnTo>
                  <a:lnTo>
                    <a:pt x="1290904" y="207962"/>
                  </a:lnTo>
                  <a:lnTo>
                    <a:pt x="1283220" y="214858"/>
                  </a:lnTo>
                  <a:lnTo>
                    <a:pt x="1273073" y="219011"/>
                  </a:lnTo>
                  <a:lnTo>
                    <a:pt x="1260309" y="220395"/>
                  </a:lnTo>
                  <a:lnTo>
                    <a:pt x="1242695" y="217182"/>
                  </a:lnTo>
                  <a:lnTo>
                    <a:pt x="1230325" y="208572"/>
                  </a:lnTo>
                  <a:lnTo>
                    <a:pt x="1223035" y="196062"/>
                  </a:lnTo>
                  <a:lnTo>
                    <a:pt x="1220635" y="181165"/>
                  </a:lnTo>
                  <a:lnTo>
                    <a:pt x="1329080" y="181165"/>
                  </a:lnTo>
                  <a:close/>
                </a:path>
                <a:path w="1478915" h="297815">
                  <a:moveTo>
                    <a:pt x="1478572" y="148882"/>
                  </a:moveTo>
                  <a:lnTo>
                    <a:pt x="1448003" y="106578"/>
                  </a:lnTo>
                  <a:lnTo>
                    <a:pt x="1426362" y="103708"/>
                  </a:lnTo>
                  <a:lnTo>
                    <a:pt x="1412379" y="105333"/>
                  </a:lnTo>
                  <a:lnTo>
                    <a:pt x="1399781" y="110020"/>
                  </a:lnTo>
                  <a:lnTo>
                    <a:pt x="1388986" y="117436"/>
                  </a:lnTo>
                  <a:lnTo>
                    <a:pt x="1380439" y="127292"/>
                  </a:lnTo>
                  <a:lnTo>
                    <a:pt x="1379855" y="126771"/>
                  </a:lnTo>
                  <a:lnTo>
                    <a:pt x="1379855" y="107302"/>
                  </a:lnTo>
                  <a:lnTo>
                    <a:pt x="1349019" y="107302"/>
                  </a:lnTo>
                  <a:lnTo>
                    <a:pt x="1349019" y="239890"/>
                  </a:lnTo>
                  <a:lnTo>
                    <a:pt x="1381556" y="239890"/>
                  </a:lnTo>
                  <a:lnTo>
                    <a:pt x="1381556" y="161683"/>
                  </a:lnTo>
                  <a:lnTo>
                    <a:pt x="1384084" y="147993"/>
                  </a:lnTo>
                  <a:lnTo>
                    <a:pt x="1391285" y="136906"/>
                  </a:lnTo>
                  <a:lnTo>
                    <a:pt x="1402537" y="129489"/>
                  </a:lnTo>
                  <a:lnTo>
                    <a:pt x="1414437" y="127292"/>
                  </a:lnTo>
                  <a:lnTo>
                    <a:pt x="1417256" y="126771"/>
                  </a:lnTo>
                  <a:lnTo>
                    <a:pt x="1429740" y="128498"/>
                  </a:lnTo>
                  <a:lnTo>
                    <a:pt x="1438617" y="133858"/>
                  </a:lnTo>
                  <a:lnTo>
                    <a:pt x="1444002" y="143116"/>
                  </a:lnTo>
                  <a:lnTo>
                    <a:pt x="1446034" y="156514"/>
                  </a:lnTo>
                  <a:lnTo>
                    <a:pt x="1446034" y="239890"/>
                  </a:lnTo>
                  <a:lnTo>
                    <a:pt x="1478572" y="239890"/>
                  </a:lnTo>
                  <a:lnTo>
                    <a:pt x="1478572" y="148882"/>
                  </a:lnTo>
                  <a:close/>
                </a:path>
              </a:pathLst>
            </a:custGeom>
            <a:solidFill>
              <a:srgbClr val="FFFFFF"/>
            </a:solidFill>
          </p:spPr>
          <p:txBody>
            <a:bodyPr wrap="square" lIns="0" tIns="0" rIns="0" bIns="0" rtlCol="0"/>
            <a:lstStyle/>
            <a:p>
              <a:endParaRPr dirty="0"/>
            </a:p>
          </p:txBody>
        </p:sp>
      </p:grpSp>
      <p:sp>
        <p:nvSpPr>
          <p:cNvPr id="29" name="object 7">
            <a:extLst>
              <a:ext uri="{FF2B5EF4-FFF2-40B4-BE49-F238E27FC236}">
                <a16:creationId xmlns:a16="http://schemas.microsoft.com/office/drawing/2014/main" id="{A16DAEE1-4F11-BC64-1A14-8EA4FD0E552E}"/>
              </a:ext>
            </a:extLst>
          </p:cNvPr>
          <p:cNvSpPr/>
          <p:nvPr userDrawn="1"/>
        </p:nvSpPr>
        <p:spPr>
          <a:xfrm>
            <a:off x="917713" y="3765350"/>
            <a:ext cx="5819775" cy="0"/>
          </a:xfrm>
          <a:custGeom>
            <a:avLst/>
            <a:gdLst/>
            <a:ahLst/>
            <a:cxnLst/>
            <a:rect l="l" t="t" r="r" b="b"/>
            <a:pathLst>
              <a:path w="5819775">
                <a:moveTo>
                  <a:pt x="0" y="0"/>
                </a:moveTo>
                <a:lnTo>
                  <a:pt x="5819394" y="0"/>
                </a:lnTo>
              </a:path>
            </a:pathLst>
          </a:custGeom>
          <a:ln w="25400">
            <a:solidFill>
              <a:srgbClr val="B9BF61"/>
            </a:solidFill>
          </a:ln>
        </p:spPr>
        <p:txBody>
          <a:bodyPr wrap="square" lIns="0" tIns="0" rIns="0" bIns="0" rtlCol="0"/>
          <a:lstStyle/>
          <a:p>
            <a:endParaRPr/>
          </a:p>
        </p:txBody>
      </p:sp>
      <p:sp>
        <p:nvSpPr>
          <p:cNvPr id="5" name="Date Placeholder 3">
            <a:extLst>
              <a:ext uri="{FF2B5EF4-FFF2-40B4-BE49-F238E27FC236}">
                <a16:creationId xmlns:a16="http://schemas.microsoft.com/office/drawing/2014/main" id="{42EDB735-F79F-84B9-8799-546EA61D6235}"/>
              </a:ext>
            </a:extLst>
          </p:cNvPr>
          <p:cNvSpPr>
            <a:spLocks noGrp="1"/>
          </p:cNvSpPr>
          <p:nvPr>
            <p:ph type="dt" sz="half" idx="10"/>
          </p:nvPr>
        </p:nvSpPr>
        <p:spPr>
          <a:xfrm>
            <a:off x="838200" y="6356350"/>
            <a:ext cx="2743200" cy="365125"/>
          </a:xfrm>
          <a:prstGeom prst="rect">
            <a:avLst/>
          </a:prstGeom>
        </p:spPr>
        <p:txBody>
          <a:bodyPr/>
          <a:lstStyle>
            <a:lvl1pPr>
              <a:defRPr/>
            </a:lvl1pPr>
          </a:lstStyle>
          <a:p>
            <a:fld id="{00CFDB79-E735-4FBE-927A-2D3B6EB77C66}" type="datetime1">
              <a:rPr lang="en-US" smtClean="0"/>
              <a:t>3/11/2025</a:t>
            </a:fld>
            <a:endParaRPr lang="en-GB" dirty="0"/>
          </a:p>
        </p:txBody>
      </p:sp>
    </p:spTree>
    <p:extLst>
      <p:ext uri="{BB962C8B-B14F-4D97-AF65-F5344CB8AC3E}">
        <p14:creationId xmlns:p14="http://schemas.microsoft.com/office/powerpoint/2010/main" val="3920487434"/>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normAutofit/>
          </a:bodyPr>
          <a:lstStyle>
            <a:lvl1pPr>
              <a:defRPr sz="1600"/>
            </a:lvl1pPr>
            <a:lvl2pPr>
              <a:defRPr sz="1400"/>
            </a:lvl2pPr>
            <a:lvl3pPr>
              <a:defRPr sz="12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40271713-93E5-7452-B3D5-1A33DC36C567}"/>
              </a:ext>
            </a:extLst>
          </p:cNvPr>
          <p:cNvSpPr>
            <a:spLocks noGrp="1"/>
          </p:cNvSpPr>
          <p:nvPr>
            <p:ph type="ftr" sz="quarter" idx="11"/>
          </p:nvPr>
        </p:nvSpPr>
        <p:spPr>
          <a:xfrm>
            <a:off x="838200" y="6418911"/>
            <a:ext cx="94356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1FB29F9-C6BA-FF76-448A-DA95E6023B2F}"/>
              </a:ext>
            </a:extLst>
          </p:cNvPr>
          <p:cNvSpPr>
            <a:spLocks noGrp="1"/>
          </p:cNvSpPr>
          <p:nvPr>
            <p:ph type="sldNum" sz="quarter" idx="12"/>
          </p:nvPr>
        </p:nvSpPr>
        <p:spPr/>
        <p:txBody>
          <a:bodyPr/>
          <a:lstStyle/>
          <a:p>
            <a:fld id="{E99D6286-9882-44A2-8896-5DF2107D801A}" type="slidenum">
              <a:rPr lang="en-GB" smtClean="0"/>
              <a:t>‹#›</a:t>
            </a:fld>
            <a:endParaRPr lang="en-GB"/>
          </a:p>
        </p:txBody>
      </p:sp>
    </p:spTree>
    <p:extLst>
      <p:ext uri="{BB962C8B-B14F-4D97-AF65-F5344CB8AC3E}">
        <p14:creationId xmlns:p14="http://schemas.microsoft.com/office/powerpoint/2010/main" val="2706580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object 8">
            <a:extLst>
              <a:ext uri="{FF2B5EF4-FFF2-40B4-BE49-F238E27FC236}">
                <a16:creationId xmlns:a16="http://schemas.microsoft.com/office/drawing/2014/main" id="{FA0EDF6A-EEEB-9BE1-DDAB-8ACBE5C437A5}"/>
              </a:ext>
            </a:extLst>
          </p:cNvPr>
          <p:cNvSpPr/>
          <p:nvPr userDrawn="1"/>
        </p:nvSpPr>
        <p:spPr>
          <a:xfrm>
            <a:off x="0" y="1472566"/>
            <a:ext cx="8839200" cy="1956434"/>
          </a:xfrm>
          <a:custGeom>
            <a:avLst/>
            <a:gdLst/>
            <a:ahLst/>
            <a:cxnLst/>
            <a:rect l="l" t="t" r="r" b="b"/>
            <a:pathLst>
              <a:path w="8580755" h="1956435">
                <a:moveTo>
                  <a:pt x="8580602" y="0"/>
                </a:moveTo>
                <a:lnTo>
                  <a:pt x="0" y="0"/>
                </a:lnTo>
                <a:lnTo>
                  <a:pt x="0" y="1956003"/>
                </a:lnTo>
                <a:lnTo>
                  <a:pt x="8580602" y="1956003"/>
                </a:lnTo>
                <a:lnTo>
                  <a:pt x="8580602" y="0"/>
                </a:lnTo>
                <a:close/>
              </a:path>
            </a:pathLst>
          </a:custGeom>
          <a:gradFill>
            <a:gsLst>
              <a:gs pos="100000">
                <a:schemeClr val="bg1">
                  <a:alpha val="0"/>
                </a:schemeClr>
              </a:gs>
              <a:gs pos="0">
                <a:schemeClr val="bg1"/>
              </a:gs>
            </a:gsLst>
            <a:lin ang="0" scaled="0"/>
          </a:gradFill>
        </p:spPr>
        <p:txBody>
          <a:bodyPr wrap="square" lIns="0" tIns="0" rIns="0" bIns="0" rtlCol="0"/>
          <a:lstStyle/>
          <a:p>
            <a:endParaRPr/>
          </a:p>
        </p:txBody>
      </p:sp>
      <p:sp>
        <p:nvSpPr>
          <p:cNvPr id="2" name="Title 1">
            <a:extLst>
              <a:ext uri="{FF2B5EF4-FFF2-40B4-BE49-F238E27FC236}">
                <a16:creationId xmlns:a16="http://schemas.microsoft.com/office/drawing/2014/main" id="{D522C23E-569A-8212-17CC-549EF53C3F67}"/>
              </a:ext>
            </a:extLst>
          </p:cNvPr>
          <p:cNvSpPr>
            <a:spLocks noGrp="1"/>
          </p:cNvSpPr>
          <p:nvPr>
            <p:ph type="title"/>
          </p:nvPr>
        </p:nvSpPr>
        <p:spPr>
          <a:xfrm>
            <a:off x="748748" y="1956182"/>
            <a:ext cx="6655904" cy="1084405"/>
          </a:xfrm>
        </p:spPr>
        <p:txBody>
          <a:bodyPr anchor="ctr"/>
          <a:lstStyle>
            <a:lvl1pPr>
              <a:defRPr sz="4000">
                <a:solidFill>
                  <a:srgbClr val="4A4A49"/>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F0504CD6-FEB5-7DFD-4C4D-42294E4D99DE}"/>
              </a:ext>
            </a:extLst>
          </p:cNvPr>
          <p:cNvSpPr>
            <a:spLocks noGrp="1"/>
          </p:cNvSpPr>
          <p:nvPr>
            <p:ph type="body" idx="1"/>
          </p:nvPr>
        </p:nvSpPr>
        <p:spPr>
          <a:xfrm>
            <a:off x="838200" y="3643313"/>
            <a:ext cx="6368923" cy="2583751"/>
          </a:xfrm>
        </p:spPr>
        <p:txBody>
          <a:bodyPr>
            <a:normAutofit/>
          </a:bodyPr>
          <a:lstStyle>
            <a:lvl1pPr marL="0" indent="0">
              <a:buNone/>
              <a:defRPr sz="1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5" name="Footer Placeholder 4">
            <a:extLst>
              <a:ext uri="{FF2B5EF4-FFF2-40B4-BE49-F238E27FC236}">
                <a16:creationId xmlns:a16="http://schemas.microsoft.com/office/drawing/2014/main" id="{F3CCC39B-DC1E-D52C-2F46-40D14A7A0102}"/>
              </a:ext>
            </a:extLst>
          </p:cNvPr>
          <p:cNvSpPr>
            <a:spLocks noGrp="1"/>
          </p:cNvSpPr>
          <p:nvPr>
            <p:ph type="ftr" sz="quarter" idx="11"/>
          </p:nvPr>
        </p:nvSpPr>
        <p:spPr>
          <a:xfrm>
            <a:off x="838200" y="6418911"/>
            <a:ext cx="9435600" cy="365125"/>
          </a:xfrm>
          <a:prstGeom prst="rect">
            <a:avLst/>
          </a:prstGeom>
        </p:spPr>
        <p:txBody>
          <a:bodyPr/>
          <a:lstStyle>
            <a:lvl1pPr>
              <a:defRPr>
                <a:solidFill>
                  <a:schemeClr val="bg1"/>
                </a:solidFill>
              </a:defRPr>
            </a:lvl1pPr>
          </a:lstStyle>
          <a:p>
            <a:endParaRPr lang="en-GB" dirty="0"/>
          </a:p>
        </p:txBody>
      </p:sp>
      <p:sp>
        <p:nvSpPr>
          <p:cNvPr id="6" name="Slide Number Placeholder 5">
            <a:extLst>
              <a:ext uri="{FF2B5EF4-FFF2-40B4-BE49-F238E27FC236}">
                <a16:creationId xmlns:a16="http://schemas.microsoft.com/office/drawing/2014/main" id="{8785B180-3AFD-9D84-710F-B79C50EEEB78}"/>
              </a:ext>
            </a:extLst>
          </p:cNvPr>
          <p:cNvSpPr>
            <a:spLocks noGrp="1"/>
          </p:cNvSpPr>
          <p:nvPr>
            <p:ph type="sldNum" sz="quarter" idx="12"/>
          </p:nvPr>
        </p:nvSpPr>
        <p:spPr/>
        <p:txBody>
          <a:bodyPr/>
          <a:lstStyle>
            <a:lvl1pPr>
              <a:defRPr>
                <a:solidFill>
                  <a:schemeClr val="bg1"/>
                </a:solidFill>
              </a:defRPr>
            </a:lvl1pPr>
          </a:lstStyle>
          <a:p>
            <a:fld id="{E99D6286-9882-44A2-8896-5DF2107D801A}" type="slidenum">
              <a:rPr lang="en-GB" smtClean="0"/>
              <a:pPr/>
              <a:t>‹#›</a:t>
            </a:fld>
            <a:endParaRPr lang="en-GB"/>
          </a:p>
        </p:txBody>
      </p:sp>
      <p:pic>
        <p:nvPicPr>
          <p:cNvPr id="7" name="object 10">
            <a:extLst>
              <a:ext uri="{FF2B5EF4-FFF2-40B4-BE49-F238E27FC236}">
                <a16:creationId xmlns:a16="http://schemas.microsoft.com/office/drawing/2014/main" id="{623898C6-DB91-B98F-A515-D1A2D0E8D4C0}"/>
              </a:ext>
            </a:extLst>
          </p:cNvPr>
          <p:cNvPicPr/>
          <p:nvPr userDrawn="1"/>
        </p:nvPicPr>
        <p:blipFill>
          <a:blip r:embed="rId2" cstate="print"/>
          <a:stretch>
            <a:fillRect/>
          </a:stretch>
        </p:blipFill>
        <p:spPr>
          <a:xfrm>
            <a:off x="7207200" y="0"/>
            <a:ext cx="4985993" cy="6858000"/>
          </a:xfrm>
          <a:prstGeom prst="rect">
            <a:avLst/>
          </a:prstGeom>
        </p:spPr>
      </p:pic>
      <p:grpSp>
        <p:nvGrpSpPr>
          <p:cNvPr id="11" name="Group 10">
            <a:extLst>
              <a:ext uri="{FF2B5EF4-FFF2-40B4-BE49-F238E27FC236}">
                <a16:creationId xmlns:a16="http://schemas.microsoft.com/office/drawing/2014/main" id="{FC4104C9-80C5-9643-8236-9E5F3E0CDBA6}"/>
              </a:ext>
            </a:extLst>
          </p:cNvPr>
          <p:cNvGrpSpPr>
            <a:grpSpLocks noChangeAspect="1"/>
          </p:cNvGrpSpPr>
          <p:nvPr userDrawn="1"/>
        </p:nvGrpSpPr>
        <p:grpSpPr>
          <a:xfrm>
            <a:off x="10776651" y="6473885"/>
            <a:ext cx="1183212" cy="238333"/>
            <a:chOff x="10491420" y="6349301"/>
            <a:chExt cx="1479013" cy="297916"/>
          </a:xfrm>
        </p:grpSpPr>
        <p:sp>
          <p:nvSpPr>
            <p:cNvPr id="12" name="object 3">
              <a:extLst>
                <a:ext uri="{FF2B5EF4-FFF2-40B4-BE49-F238E27FC236}">
                  <a16:creationId xmlns:a16="http://schemas.microsoft.com/office/drawing/2014/main" id="{D1CF172D-0919-1A9C-F4B2-1DC437D01B31}"/>
                </a:ext>
              </a:extLst>
            </p:cNvPr>
            <p:cNvSpPr/>
            <p:nvPr userDrawn="1"/>
          </p:nvSpPr>
          <p:spPr>
            <a:xfrm>
              <a:off x="10686263" y="6349301"/>
              <a:ext cx="180340" cy="138430"/>
            </a:xfrm>
            <a:custGeom>
              <a:avLst/>
              <a:gdLst/>
              <a:ahLst/>
              <a:cxnLst/>
              <a:rect l="l" t="t" r="r" b="b"/>
              <a:pathLst>
                <a:path w="180340" h="138429">
                  <a:moveTo>
                    <a:pt x="180174" y="84048"/>
                  </a:moveTo>
                  <a:lnTo>
                    <a:pt x="164922" y="76746"/>
                  </a:lnTo>
                  <a:lnTo>
                    <a:pt x="132829" y="61379"/>
                  </a:lnTo>
                  <a:lnTo>
                    <a:pt x="93967" y="61379"/>
                  </a:lnTo>
                  <a:lnTo>
                    <a:pt x="89954" y="66179"/>
                  </a:lnTo>
                  <a:lnTo>
                    <a:pt x="80378" y="61125"/>
                  </a:lnTo>
                  <a:lnTo>
                    <a:pt x="65189" y="58559"/>
                  </a:lnTo>
                  <a:lnTo>
                    <a:pt x="50025" y="61125"/>
                  </a:lnTo>
                  <a:lnTo>
                    <a:pt x="49568" y="53428"/>
                  </a:lnTo>
                  <a:lnTo>
                    <a:pt x="136690" y="53428"/>
                  </a:lnTo>
                  <a:lnTo>
                    <a:pt x="133642" y="23863"/>
                  </a:lnTo>
                  <a:lnTo>
                    <a:pt x="89789" y="838"/>
                  </a:lnTo>
                  <a:lnTo>
                    <a:pt x="26631" y="0"/>
                  </a:lnTo>
                  <a:lnTo>
                    <a:pt x="7188" y="254"/>
                  </a:lnTo>
                  <a:lnTo>
                    <a:pt x="0" y="419"/>
                  </a:lnTo>
                  <a:lnTo>
                    <a:pt x="0" y="53848"/>
                  </a:lnTo>
                  <a:lnTo>
                    <a:pt x="47345" y="76517"/>
                  </a:lnTo>
                  <a:lnTo>
                    <a:pt x="86207" y="76517"/>
                  </a:lnTo>
                  <a:lnTo>
                    <a:pt x="90220" y="71729"/>
                  </a:lnTo>
                  <a:lnTo>
                    <a:pt x="99771" y="76746"/>
                  </a:lnTo>
                  <a:lnTo>
                    <a:pt x="114947" y="79336"/>
                  </a:lnTo>
                  <a:lnTo>
                    <a:pt x="130175" y="76746"/>
                  </a:lnTo>
                  <a:lnTo>
                    <a:pt x="130581" y="84467"/>
                  </a:lnTo>
                  <a:lnTo>
                    <a:pt x="43484" y="84467"/>
                  </a:lnTo>
                  <a:lnTo>
                    <a:pt x="46520" y="114033"/>
                  </a:lnTo>
                  <a:lnTo>
                    <a:pt x="90398" y="137058"/>
                  </a:lnTo>
                  <a:lnTo>
                    <a:pt x="153543" y="137909"/>
                  </a:lnTo>
                  <a:lnTo>
                    <a:pt x="172999" y="137655"/>
                  </a:lnTo>
                  <a:lnTo>
                    <a:pt x="180174" y="137477"/>
                  </a:lnTo>
                  <a:lnTo>
                    <a:pt x="180174" y="84048"/>
                  </a:lnTo>
                  <a:close/>
                </a:path>
              </a:pathLst>
            </a:custGeom>
            <a:solidFill>
              <a:srgbClr val="2A354C"/>
            </a:solidFill>
          </p:spPr>
          <p:txBody>
            <a:bodyPr wrap="square" lIns="0" tIns="0" rIns="0" bIns="0" rtlCol="0"/>
            <a:lstStyle/>
            <a:p>
              <a:endParaRPr>
                <a:latin typeface="Montserrat" panose="00000500000000000000" pitchFamily="2" charset="0"/>
              </a:endParaRPr>
            </a:p>
          </p:txBody>
        </p:sp>
        <p:sp>
          <p:nvSpPr>
            <p:cNvPr id="13" name="object 4">
              <a:extLst>
                <a:ext uri="{FF2B5EF4-FFF2-40B4-BE49-F238E27FC236}">
                  <a16:creationId xmlns:a16="http://schemas.microsoft.com/office/drawing/2014/main" id="{935C4AF4-E04D-FBD5-598C-445B34D88A9C}"/>
                </a:ext>
              </a:extLst>
            </p:cNvPr>
            <p:cNvSpPr/>
            <p:nvPr userDrawn="1"/>
          </p:nvSpPr>
          <p:spPr>
            <a:xfrm>
              <a:off x="10686263" y="6508787"/>
              <a:ext cx="180340" cy="138430"/>
            </a:xfrm>
            <a:custGeom>
              <a:avLst/>
              <a:gdLst/>
              <a:ahLst/>
              <a:cxnLst/>
              <a:rect l="l" t="t" r="r" b="b"/>
              <a:pathLst>
                <a:path w="180340" h="138429">
                  <a:moveTo>
                    <a:pt x="180174" y="419"/>
                  </a:moveTo>
                  <a:lnTo>
                    <a:pt x="172999" y="254"/>
                  </a:lnTo>
                  <a:lnTo>
                    <a:pt x="153543" y="0"/>
                  </a:lnTo>
                  <a:lnTo>
                    <a:pt x="124968" y="63"/>
                  </a:lnTo>
                  <a:lnTo>
                    <a:pt x="65582" y="2527"/>
                  </a:lnTo>
                  <a:lnTo>
                    <a:pt x="43484" y="53454"/>
                  </a:lnTo>
                  <a:lnTo>
                    <a:pt x="130581" y="53454"/>
                  </a:lnTo>
                  <a:lnTo>
                    <a:pt x="130175" y="61125"/>
                  </a:lnTo>
                  <a:lnTo>
                    <a:pt x="114947" y="58559"/>
                  </a:lnTo>
                  <a:lnTo>
                    <a:pt x="99771" y="61125"/>
                  </a:lnTo>
                  <a:lnTo>
                    <a:pt x="90208" y="66179"/>
                  </a:lnTo>
                  <a:lnTo>
                    <a:pt x="86207" y="61379"/>
                  </a:lnTo>
                  <a:lnTo>
                    <a:pt x="47345" y="61379"/>
                  </a:lnTo>
                  <a:lnTo>
                    <a:pt x="0" y="84048"/>
                  </a:lnTo>
                  <a:lnTo>
                    <a:pt x="0" y="137502"/>
                  </a:lnTo>
                  <a:lnTo>
                    <a:pt x="7188" y="137680"/>
                  </a:lnTo>
                  <a:lnTo>
                    <a:pt x="26631" y="137922"/>
                  </a:lnTo>
                  <a:lnTo>
                    <a:pt x="55219" y="137858"/>
                  </a:lnTo>
                  <a:lnTo>
                    <a:pt x="114592" y="135394"/>
                  </a:lnTo>
                  <a:lnTo>
                    <a:pt x="136690" y="84505"/>
                  </a:lnTo>
                  <a:lnTo>
                    <a:pt x="49568" y="84505"/>
                  </a:lnTo>
                  <a:lnTo>
                    <a:pt x="50025" y="76796"/>
                  </a:lnTo>
                  <a:lnTo>
                    <a:pt x="65189" y="79336"/>
                  </a:lnTo>
                  <a:lnTo>
                    <a:pt x="80378" y="76796"/>
                  </a:lnTo>
                  <a:lnTo>
                    <a:pt x="89966" y="71742"/>
                  </a:lnTo>
                  <a:lnTo>
                    <a:pt x="93967" y="76517"/>
                  </a:lnTo>
                  <a:lnTo>
                    <a:pt x="132829" y="76517"/>
                  </a:lnTo>
                  <a:lnTo>
                    <a:pt x="164973" y="61125"/>
                  </a:lnTo>
                  <a:lnTo>
                    <a:pt x="180174" y="53848"/>
                  </a:lnTo>
                  <a:lnTo>
                    <a:pt x="180174" y="419"/>
                  </a:lnTo>
                  <a:close/>
                </a:path>
              </a:pathLst>
            </a:custGeom>
            <a:solidFill>
              <a:srgbClr val="2A354C"/>
            </a:solidFill>
          </p:spPr>
          <p:txBody>
            <a:bodyPr wrap="square" lIns="0" tIns="0" rIns="0" bIns="0" rtlCol="0"/>
            <a:lstStyle/>
            <a:p>
              <a:endParaRPr>
                <a:latin typeface="Montserrat" panose="00000500000000000000" pitchFamily="2" charset="0"/>
              </a:endParaRPr>
            </a:p>
          </p:txBody>
        </p:sp>
        <p:sp>
          <p:nvSpPr>
            <p:cNvPr id="14" name="object 5">
              <a:extLst>
                <a:ext uri="{FF2B5EF4-FFF2-40B4-BE49-F238E27FC236}">
                  <a16:creationId xmlns:a16="http://schemas.microsoft.com/office/drawing/2014/main" id="{4AF7A87A-2BE2-EB88-BC9B-2D09F94568FA}"/>
                </a:ext>
              </a:extLst>
            </p:cNvPr>
            <p:cNvSpPr/>
            <p:nvPr userDrawn="1"/>
          </p:nvSpPr>
          <p:spPr>
            <a:xfrm>
              <a:off x="10491420" y="6349301"/>
              <a:ext cx="180340" cy="138430"/>
            </a:xfrm>
            <a:custGeom>
              <a:avLst/>
              <a:gdLst/>
              <a:ahLst/>
              <a:cxnLst/>
              <a:rect l="l" t="t" r="r" b="b"/>
              <a:pathLst>
                <a:path w="180340" h="138429">
                  <a:moveTo>
                    <a:pt x="180187" y="419"/>
                  </a:moveTo>
                  <a:lnTo>
                    <a:pt x="172999" y="254"/>
                  </a:lnTo>
                  <a:lnTo>
                    <a:pt x="153555" y="0"/>
                  </a:lnTo>
                  <a:lnTo>
                    <a:pt x="124980" y="63"/>
                  </a:lnTo>
                  <a:lnTo>
                    <a:pt x="65582" y="2501"/>
                  </a:lnTo>
                  <a:lnTo>
                    <a:pt x="43472" y="53428"/>
                  </a:lnTo>
                  <a:lnTo>
                    <a:pt x="130594" y="53428"/>
                  </a:lnTo>
                  <a:lnTo>
                    <a:pt x="130149" y="61125"/>
                  </a:lnTo>
                  <a:lnTo>
                    <a:pt x="114973" y="58559"/>
                  </a:lnTo>
                  <a:lnTo>
                    <a:pt x="99758" y="61125"/>
                  </a:lnTo>
                  <a:lnTo>
                    <a:pt x="90220" y="66167"/>
                  </a:lnTo>
                  <a:lnTo>
                    <a:pt x="86207" y="61379"/>
                  </a:lnTo>
                  <a:lnTo>
                    <a:pt x="47345" y="61379"/>
                  </a:lnTo>
                  <a:lnTo>
                    <a:pt x="0" y="84048"/>
                  </a:lnTo>
                  <a:lnTo>
                    <a:pt x="0" y="137477"/>
                  </a:lnTo>
                  <a:lnTo>
                    <a:pt x="7188" y="137655"/>
                  </a:lnTo>
                  <a:lnTo>
                    <a:pt x="26644" y="137909"/>
                  </a:lnTo>
                  <a:lnTo>
                    <a:pt x="55219" y="137845"/>
                  </a:lnTo>
                  <a:lnTo>
                    <a:pt x="114579" y="135407"/>
                  </a:lnTo>
                  <a:lnTo>
                    <a:pt x="136690" y="84467"/>
                  </a:lnTo>
                  <a:lnTo>
                    <a:pt x="49593" y="84467"/>
                  </a:lnTo>
                  <a:lnTo>
                    <a:pt x="50025" y="76746"/>
                  </a:lnTo>
                  <a:lnTo>
                    <a:pt x="65227" y="79336"/>
                  </a:lnTo>
                  <a:lnTo>
                    <a:pt x="80416" y="76746"/>
                  </a:lnTo>
                  <a:lnTo>
                    <a:pt x="89954" y="71742"/>
                  </a:lnTo>
                  <a:lnTo>
                    <a:pt x="93967" y="76517"/>
                  </a:lnTo>
                  <a:lnTo>
                    <a:pt x="132816" y="76517"/>
                  </a:lnTo>
                  <a:lnTo>
                    <a:pt x="164973" y="61125"/>
                  </a:lnTo>
                  <a:lnTo>
                    <a:pt x="180187" y="53848"/>
                  </a:lnTo>
                  <a:lnTo>
                    <a:pt x="180187" y="419"/>
                  </a:lnTo>
                  <a:close/>
                </a:path>
              </a:pathLst>
            </a:custGeom>
            <a:solidFill>
              <a:srgbClr val="2A354C"/>
            </a:solidFill>
          </p:spPr>
          <p:txBody>
            <a:bodyPr wrap="square" lIns="0" tIns="0" rIns="0" bIns="0" rtlCol="0"/>
            <a:lstStyle/>
            <a:p>
              <a:endParaRPr>
                <a:latin typeface="Montserrat" panose="00000500000000000000" pitchFamily="2" charset="0"/>
              </a:endParaRPr>
            </a:p>
          </p:txBody>
        </p:sp>
        <p:sp>
          <p:nvSpPr>
            <p:cNvPr id="15" name="object 6">
              <a:extLst>
                <a:ext uri="{FF2B5EF4-FFF2-40B4-BE49-F238E27FC236}">
                  <a16:creationId xmlns:a16="http://schemas.microsoft.com/office/drawing/2014/main" id="{230ABBD0-1002-D3BD-5600-7B8097A2FDAD}"/>
                </a:ext>
              </a:extLst>
            </p:cNvPr>
            <p:cNvSpPr/>
            <p:nvPr userDrawn="1"/>
          </p:nvSpPr>
          <p:spPr>
            <a:xfrm>
              <a:off x="10491420" y="6508787"/>
              <a:ext cx="180340" cy="138430"/>
            </a:xfrm>
            <a:custGeom>
              <a:avLst/>
              <a:gdLst/>
              <a:ahLst/>
              <a:cxnLst/>
              <a:rect l="l" t="t" r="r" b="b"/>
              <a:pathLst>
                <a:path w="180340" h="138429">
                  <a:moveTo>
                    <a:pt x="180187" y="84048"/>
                  </a:moveTo>
                  <a:lnTo>
                    <a:pt x="165036" y="76796"/>
                  </a:lnTo>
                  <a:lnTo>
                    <a:pt x="132816" y="61379"/>
                  </a:lnTo>
                  <a:lnTo>
                    <a:pt x="93967" y="61379"/>
                  </a:lnTo>
                  <a:lnTo>
                    <a:pt x="89966" y="66167"/>
                  </a:lnTo>
                  <a:lnTo>
                    <a:pt x="80416" y="61125"/>
                  </a:lnTo>
                  <a:lnTo>
                    <a:pt x="65227" y="58559"/>
                  </a:lnTo>
                  <a:lnTo>
                    <a:pt x="50025" y="61125"/>
                  </a:lnTo>
                  <a:lnTo>
                    <a:pt x="49593" y="53454"/>
                  </a:lnTo>
                  <a:lnTo>
                    <a:pt x="136690" y="53454"/>
                  </a:lnTo>
                  <a:lnTo>
                    <a:pt x="133642" y="23901"/>
                  </a:lnTo>
                  <a:lnTo>
                    <a:pt x="127736" y="8572"/>
                  </a:lnTo>
                  <a:lnTo>
                    <a:pt x="114579" y="2527"/>
                  </a:lnTo>
                  <a:lnTo>
                    <a:pt x="89776" y="838"/>
                  </a:lnTo>
                  <a:lnTo>
                    <a:pt x="55219" y="63"/>
                  </a:lnTo>
                  <a:lnTo>
                    <a:pt x="26644" y="0"/>
                  </a:lnTo>
                  <a:lnTo>
                    <a:pt x="7188" y="254"/>
                  </a:lnTo>
                  <a:lnTo>
                    <a:pt x="0" y="419"/>
                  </a:lnTo>
                  <a:lnTo>
                    <a:pt x="0" y="53848"/>
                  </a:lnTo>
                  <a:lnTo>
                    <a:pt x="47345" y="76517"/>
                  </a:lnTo>
                  <a:lnTo>
                    <a:pt x="86207" y="76517"/>
                  </a:lnTo>
                  <a:lnTo>
                    <a:pt x="90208" y="71755"/>
                  </a:lnTo>
                  <a:lnTo>
                    <a:pt x="99758" y="76796"/>
                  </a:lnTo>
                  <a:lnTo>
                    <a:pt x="114973" y="79336"/>
                  </a:lnTo>
                  <a:lnTo>
                    <a:pt x="130149" y="76796"/>
                  </a:lnTo>
                  <a:lnTo>
                    <a:pt x="130594" y="84505"/>
                  </a:lnTo>
                  <a:lnTo>
                    <a:pt x="43472" y="84505"/>
                  </a:lnTo>
                  <a:lnTo>
                    <a:pt x="46520" y="114046"/>
                  </a:lnTo>
                  <a:lnTo>
                    <a:pt x="90411" y="137058"/>
                  </a:lnTo>
                  <a:lnTo>
                    <a:pt x="153555" y="137922"/>
                  </a:lnTo>
                  <a:lnTo>
                    <a:pt x="172999" y="137680"/>
                  </a:lnTo>
                  <a:lnTo>
                    <a:pt x="180187" y="137502"/>
                  </a:lnTo>
                  <a:lnTo>
                    <a:pt x="180187" y="84048"/>
                  </a:lnTo>
                  <a:close/>
                </a:path>
              </a:pathLst>
            </a:custGeom>
            <a:solidFill>
              <a:srgbClr val="2A354C"/>
            </a:solidFill>
          </p:spPr>
          <p:txBody>
            <a:bodyPr wrap="square" lIns="0" tIns="0" rIns="0" bIns="0" rtlCol="0"/>
            <a:lstStyle/>
            <a:p>
              <a:endParaRPr>
                <a:latin typeface="Montserrat" panose="00000500000000000000" pitchFamily="2" charset="0"/>
              </a:endParaRPr>
            </a:p>
          </p:txBody>
        </p:sp>
        <p:sp>
          <p:nvSpPr>
            <p:cNvPr id="16" name="object 7">
              <a:extLst>
                <a:ext uri="{FF2B5EF4-FFF2-40B4-BE49-F238E27FC236}">
                  <a16:creationId xmlns:a16="http://schemas.microsoft.com/office/drawing/2014/main" id="{7641A549-CC95-5C51-7BFC-4B55582B9C70}"/>
                </a:ext>
              </a:extLst>
            </p:cNvPr>
            <p:cNvSpPr/>
            <p:nvPr userDrawn="1"/>
          </p:nvSpPr>
          <p:spPr>
            <a:xfrm>
              <a:off x="10921413" y="6406053"/>
              <a:ext cx="1049020" cy="187960"/>
            </a:xfrm>
            <a:custGeom>
              <a:avLst/>
              <a:gdLst/>
              <a:ahLst/>
              <a:cxnLst/>
              <a:rect l="l" t="t" r="r" b="b"/>
              <a:pathLst>
                <a:path w="1049020" h="187959">
                  <a:moveTo>
                    <a:pt x="95034" y="533"/>
                  </a:moveTo>
                  <a:lnTo>
                    <a:pt x="55094" y="7965"/>
                  </a:lnTo>
                  <a:lnTo>
                    <a:pt x="25214" y="28138"/>
                  </a:lnTo>
                  <a:lnTo>
                    <a:pt x="6485" y="57867"/>
                  </a:lnTo>
                  <a:lnTo>
                    <a:pt x="0" y="93967"/>
                  </a:lnTo>
                  <a:lnTo>
                    <a:pt x="6485" y="130074"/>
                  </a:lnTo>
                  <a:lnTo>
                    <a:pt x="25214" y="159807"/>
                  </a:lnTo>
                  <a:lnTo>
                    <a:pt x="55094" y="179981"/>
                  </a:lnTo>
                  <a:lnTo>
                    <a:pt x="95034" y="187413"/>
                  </a:lnTo>
                  <a:lnTo>
                    <a:pt x="128124" y="182138"/>
                  </a:lnTo>
                  <a:lnTo>
                    <a:pt x="154262" y="167327"/>
                  </a:lnTo>
                  <a:lnTo>
                    <a:pt x="158418" y="161950"/>
                  </a:lnTo>
                  <a:lnTo>
                    <a:pt x="95034" y="161950"/>
                  </a:lnTo>
                  <a:lnTo>
                    <a:pt x="67676" y="156141"/>
                  </a:lnTo>
                  <a:lnTo>
                    <a:pt x="48945" y="140793"/>
                  </a:lnTo>
                  <a:lnTo>
                    <a:pt x="38187" y="119028"/>
                  </a:lnTo>
                  <a:lnTo>
                    <a:pt x="34747" y="93967"/>
                  </a:lnTo>
                  <a:lnTo>
                    <a:pt x="38187" y="68896"/>
                  </a:lnTo>
                  <a:lnTo>
                    <a:pt x="48945" y="47137"/>
                  </a:lnTo>
                  <a:lnTo>
                    <a:pt x="67676" y="31800"/>
                  </a:lnTo>
                  <a:lnTo>
                    <a:pt x="95034" y="25996"/>
                  </a:lnTo>
                  <a:lnTo>
                    <a:pt x="161264" y="25996"/>
                  </a:lnTo>
                  <a:lnTo>
                    <a:pt x="152350" y="16678"/>
                  </a:lnTo>
                  <a:lnTo>
                    <a:pt x="126480" y="4754"/>
                  </a:lnTo>
                  <a:lnTo>
                    <a:pt x="95034" y="533"/>
                  </a:lnTo>
                  <a:close/>
                </a:path>
                <a:path w="1049020" h="187959">
                  <a:moveTo>
                    <a:pt x="179514" y="115188"/>
                  </a:moveTo>
                  <a:lnTo>
                    <a:pt x="145605" y="115188"/>
                  </a:lnTo>
                  <a:lnTo>
                    <a:pt x="140873" y="133473"/>
                  </a:lnTo>
                  <a:lnTo>
                    <a:pt x="130849" y="148328"/>
                  </a:lnTo>
                  <a:lnTo>
                    <a:pt x="115560" y="158303"/>
                  </a:lnTo>
                  <a:lnTo>
                    <a:pt x="95034" y="161950"/>
                  </a:lnTo>
                  <a:lnTo>
                    <a:pt x="158418" y="161950"/>
                  </a:lnTo>
                  <a:lnTo>
                    <a:pt x="171906" y="144503"/>
                  </a:lnTo>
                  <a:lnTo>
                    <a:pt x="179514" y="115188"/>
                  </a:lnTo>
                  <a:close/>
                </a:path>
                <a:path w="1049020" h="187959">
                  <a:moveTo>
                    <a:pt x="161264" y="25996"/>
                  </a:moveTo>
                  <a:lnTo>
                    <a:pt x="95034" y="25996"/>
                  </a:lnTo>
                  <a:lnTo>
                    <a:pt x="114130" y="28660"/>
                  </a:lnTo>
                  <a:lnTo>
                    <a:pt x="128411" y="36058"/>
                  </a:lnTo>
                  <a:lnTo>
                    <a:pt x="138369" y="47299"/>
                  </a:lnTo>
                  <a:lnTo>
                    <a:pt x="144500" y="61493"/>
                  </a:lnTo>
                  <a:lnTo>
                    <a:pt x="179235" y="61493"/>
                  </a:lnTo>
                  <a:lnTo>
                    <a:pt x="170613" y="35769"/>
                  </a:lnTo>
                  <a:lnTo>
                    <a:pt x="161264" y="25996"/>
                  </a:lnTo>
                  <a:close/>
                </a:path>
                <a:path w="1049020" h="187959">
                  <a:moveTo>
                    <a:pt x="318420" y="70015"/>
                  </a:moveTo>
                  <a:lnTo>
                    <a:pt x="261823" y="70015"/>
                  </a:lnTo>
                  <a:lnTo>
                    <a:pt x="272126" y="70692"/>
                  </a:lnTo>
                  <a:lnTo>
                    <a:pt x="282001" y="73317"/>
                  </a:lnTo>
                  <a:lnTo>
                    <a:pt x="289417" y="78780"/>
                  </a:lnTo>
                  <a:lnTo>
                    <a:pt x="292341" y="87972"/>
                  </a:lnTo>
                  <a:lnTo>
                    <a:pt x="288719" y="97608"/>
                  </a:lnTo>
                  <a:lnTo>
                    <a:pt x="278996" y="102341"/>
                  </a:lnTo>
                  <a:lnTo>
                    <a:pt x="264887" y="104576"/>
                  </a:lnTo>
                  <a:lnTo>
                    <a:pt x="248107" y="106718"/>
                  </a:lnTo>
                  <a:lnTo>
                    <a:pt x="227692" y="109711"/>
                  </a:lnTo>
                  <a:lnTo>
                    <a:pt x="209465" y="116017"/>
                  </a:lnTo>
                  <a:lnTo>
                    <a:pt x="196370" y="127995"/>
                  </a:lnTo>
                  <a:lnTo>
                    <a:pt x="191350" y="148005"/>
                  </a:lnTo>
                  <a:lnTo>
                    <a:pt x="195506" y="164995"/>
                  </a:lnTo>
                  <a:lnTo>
                    <a:pt x="206638" y="177099"/>
                  </a:lnTo>
                  <a:lnTo>
                    <a:pt x="222747" y="184344"/>
                  </a:lnTo>
                  <a:lnTo>
                    <a:pt x="241833" y="186753"/>
                  </a:lnTo>
                  <a:lnTo>
                    <a:pt x="255349" y="185813"/>
                  </a:lnTo>
                  <a:lnTo>
                    <a:pt x="269084" y="182897"/>
                  </a:lnTo>
                  <a:lnTo>
                    <a:pt x="281966" y="177864"/>
                  </a:lnTo>
                  <a:lnTo>
                    <a:pt x="292925" y="170573"/>
                  </a:lnTo>
                  <a:lnTo>
                    <a:pt x="338594" y="170573"/>
                  </a:lnTo>
                  <a:lnTo>
                    <a:pt x="338594" y="163639"/>
                  </a:lnTo>
                  <a:lnTo>
                    <a:pt x="253834" y="163639"/>
                  </a:lnTo>
                  <a:lnTo>
                    <a:pt x="244326" y="162839"/>
                  </a:lnTo>
                  <a:lnTo>
                    <a:pt x="234564" y="160097"/>
                  </a:lnTo>
                  <a:lnTo>
                    <a:pt x="226947" y="154900"/>
                  </a:lnTo>
                  <a:lnTo>
                    <a:pt x="223875" y="146735"/>
                  </a:lnTo>
                  <a:lnTo>
                    <a:pt x="226052" y="137082"/>
                  </a:lnTo>
                  <a:lnTo>
                    <a:pt x="271984" y="122034"/>
                  </a:lnTo>
                  <a:lnTo>
                    <a:pt x="281897" y="120121"/>
                  </a:lnTo>
                  <a:lnTo>
                    <a:pt x="290334" y="116712"/>
                  </a:lnTo>
                  <a:lnTo>
                    <a:pt x="322897" y="116712"/>
                  </a:lnTo>
                  <a:lnTo>
                    <a:pt x="322897" y="85407"/>
                  </a:lnTo>
                  <a:lnTo>
                    <a:pt x="318420" y="70015"/>
                  </a:lnTo>
                  <a:close/>
                </a:path>
                <a:path w="1049020" h="187959">
                  <a:moveTo>
                    <a:pt x="338594" y="170573"/>
                  </a:moveTo>
                  <a:lnTo>
                    <a:pt x="292925" y="170573"/>
                  </a:lnTo>
                  <a:lnTo>
                    <a:pt x="296074" y="178186"/>
                  </a:lnTo>
                  <a:lnTo>
                    <a:pt x="301507" y="183183"/>
                  </a:lnTo>
                  <a:lnTo>
                    <a:pt x="308916" y="185920"/>
                  </a:lnTo>
                  <a:lnTo>
                    <a:pt x="317995" y="186753"/>
                  </a:lnTo>
                  <a:lnTo>
                    <a:pt x="323443" y="186753"/>
                  </a:lnTo>
                  <a:lnTo>
                    <a:pt x="333705" y="184924"/>
                  </a:lnTo>
                  <a:lnTo>
                    <a:pt x="338594" y="183400"/>
                  </a:lnTo>
                  <a:lnTo>
                    <a:pt x="338594" y="170573"/>
                  </a:lnTo>
                  <a:close/>
                </a:path>
                <a:path w="1049020" h="187959">
                  <a:moveTo>
                    <a:pt x="322897" y="116712"/>
                  </a:moveTo>
                  <a:lnTo>
                    <a:pt x="290334" y="116712"/>
                  </a:lnTo>
                  <a:lnTo>
                    <a:pt x="290334" y="138506"/>
                  </a:lnTo>
                  <a:lnTo>
                    <a:pt x="286640" y="150223"/>
                  </a:lnTo>
                  <a:lnTo>
                    <a:pt x="277442" y="157997"/>
                  </a:lnTo>
                  <a:lnTo>
                    <a:pt x="265565" y="162309"/>
                  </a:lnTo>
                  <a:lnTo>
                    <a:pt x="253834" y="163639"/>
                  </a:lnTo>
                  <a:lnTo>
                    <a:pt x="324611" y="163639"/>
                  </a:lnTo>
                  <a:lnTo>
                    <a:pt x="322897" y="160858"/>
                  </a:lnTo>
                  <a:lnTo>
                    <a:pt x="322897" y="116712"/>
                  </a:lnTo>
                  <a:close/>
                </a:path>
                <a:path w="1049020" h="187959">
                  <a:moveTo>
                    <a:pt x="338594" y="163156"/>
                  </a:moveTo>
                  <a:lnTo>
                    <a:pt x="335140" y="163639"/>
                  </a:lnTo>
                  <a:lnTo>
                    <a:pt x="338594" y="163639"/>
                  </a:lnTo>
                  <a:lnTo>
                    <a:pt x="338594" y="163156"/>
                  </a:lnTo>
                  <a:close/>
                </a:path>
                <a:path w="1049020" h="187959">
                  <a:moveTo>
                    <a:pt x="263778" y="46951"/>
                  </a:moveTo>
                  <a:lnTo>
                    <a:pt x="239921" y="49043"/>
                  </a:lnTo>
                  <a:lnTo>
                    <a:pt x="218940" y="56207"/>
                  </a:lnTo>
                  <a:lnTo>
                    <a:pt x="203623" y="69776"/>
                  </a:lnTo>
                  <a:lnTo>
                    <a:pt x="196761" y="91084"/>
                  </a:lnTo>
                  <a:lnTo>
                    <a:pt x="229285" y="91084"/>
                  </a:lnTo>
                  <a:lnTo>
                    <a:pt x="232407" y="81737"/>
                  </a:lnTo>
                  <a:lnTo>
                    <a:pt x="239244" y="75168"/>
                  </a:lnTo>
                  <a:lnTo>
                    <a:pt x="249236" y="71289"/>
                  </a:lnTo>
                  <a:lnTo>
                    <a:pt x="261823" y="70015"/>
                  </a:lnTo>
                  <a:lnTo>
                    <a:pt x="318420" y="70015"/>
                  </a:lnTo>
                  <a:lnTo>
                    <a:pt x="317717" y="67600"/>
                  </a:lnTo>
                  <a:lnTo>
                    <a:pt x="304158" y="55692"/>
                  </a:lnTo>
                  <a:lnTo>
                    <a:pt x="285189" y="49027"/>
                  </a:lnTo>
                  <a:lnTo>
                    <a:pt x="263778" y="46951"/>
                  </a:lnTo>
                  <a:close/>
                </a:path>
                <a:path w="1049020" h="187959">
                  <a:moveTo>
                    <a:pt x="391642" y="50545"/>
                  </a:moveTo>
                  <a:lnTo>
                    <a:pt x="360857" y="50545"/>
                  </a:lnTo>
                  <a:lnTo>
                    <a:pt x="360857" y="183133"/>
                  </a:lnTo>
                  <a:lnTo>
                    <a:pt x="393395" y="183133"/>
                  </a:lnTo>
                  <a:lnTo>
                    <a:pt x="393395" y="104419"/>
                  </a:lnTo>
                  <a:lnTo>
                    <a:pt x="396062" y="89726"/>
                  </a:lnTo>
                  <a:lnTo>
                    <a:pt x="403193" y="78935"/>
                  </a:lnTo>
                  <a:lnTo>
                    <a:pt x="413476" y="72285"/>
                  </a:lnTo>
                  <a:lnTo>
                    <a:pt x="425602" y="70015"/>
                  </a:lnTo>
                  <a:lnTo>
                    <a:pt x="570821" y="70015"/>
                  </a:lnTo>
                  <a:lnTo>
                    <a:pt x="570092" y="68973"/>
                  </a:lnTo>
                  <a:lnTo>
                    <a:pt x="391642" y="68973"/>
                  </a:lnTo>
                  <a:lnTo>
                    <a:pt x="391642" y="50545"/>
                  </a:lnTo>
                  <a:close/>
                </a:path>
                <a:path w="1049020" h="187959">
                  <a:moveTo>
                    <a:pt x="515480" y="70015"/>
                  </a:moveTo>
                  <a:lnTo>
                    <a:pt x="425602" y="70015"/>
                  </a:lnTo>
                  <a:lnTo>
                    <a:pt x="437967" y="71827"/>
                  </a:lnTo>
                  <a:lnTo>
                    <a:pt x="445976" y="77176"/>
                  </a:lnTo>
                  <a:lnTo>
                    <a:pt x="450294" y="85933"/>
                  </a:lnTo>
                  <a:lnTo>
                    <a:pt x="451586" y="97967"/>
                  </a:lnTo>
                  <a:lnTo>
                    <a:pt x="451586" y="183133"/>
                  </a:lnTo>
                  <a:lnTo>
                    <a:pt x="484111" y="183133"/>
                  </a:lnTo>
                  <a:lnTo>
                    <a:pt x="484235" y="104419"/>
                  </a:lnTo>
                  <a:lnTo>
                    <a:pt x="485924" y="90481"/>
                  </a:lnTo>
                  <a:lnTo>
                    <a:pt x="491561" y="79349"/>
                  </a:lnTo>
                  <a:lnTo>
                    <a:pt x="501315" y="72408"/>
                  </a:lnTo>
                  <a:lnTo>
                    <a:pt x="515480" y="70015"/>
                  </a:lnTo>
                  <a:close/>
                </a:path>
                <a:path w="1049020" h="187959">
                  <a:moveTo>
                    <a:pt x="570821" y="70015"/>
                  </a:moveTo>
                  <a:lnTo>
                    <a:pt x="515480" y="70015"/>
                  </a:lnTo>
                  <a:lnTo>
                    <a:pt x="530389" y="72628"/>
                  </a:lnTo>
                  <a:lnTo>
                    <a:pt x="538437" y="79956"/>
                  </a:lnTo>
                  <a:lnTo>
                    <a:pt x="541724" y="91232"/>
                  </a:lnTo>
                  <a:lnTo>
                    <a:pt x="542298" y="104419"/>
                  </a:lnTo>
                  <a:lnTo>
                    <a:pt x="542353" y="183133"/>
                  </a:lnTo>
                  <a:lnTo>
                    <a:pt x="574827" y="183133"/>
                  </a:lnTo>
                  <a:lnTo>
                    <a:pt x="574769" y="91232"/>
                  </a:lnTo>
                  <a:lnTo>
                    <a:pt x="571489" y="70970"/>
                  </a:lnTo>
                  <a:lnTo>
                    <a:pt x="570821" y="70015"/>
                  </a:lnTo>
                  <a:close/>
                </a:path>
                <a:path w="1049020" h="187959">
                  <a:moveTo>
                    <a:pt x="437883" y="46951"/>
                  </a:moveTo>
                  <a:lnTo>
                    <a:pt x="422295" y="48556"/>
                  </a:lnTo>
                  <a:lnTo>
                    <a:pt x="410068" y="53066"/>
                  </a:lnTo>
                  <a:lnTo>
                    <a:pt x="400401" y="60024"/>
                  </a:lnTo>
                  <a:lnTo>
                    <a:pt x="392493" y="68973"/>
                  </a:lnTo>
                  <a:lnTo>
                    <a:pt x="479247" y="68973"/>
                  </a:lnTo>
                  <a:lnTo>
                    <a:pt x="472548" y="59151"/>
                  </a:lnTo>
                  <a:lnTo>
                    <a:pt x="462851" y="52290"/>
                  </a:lnTo>
                  <a:lnTo>
                    <a:pt x="451011" y="48265"/>
                  </a:lnTo>
                  <a:lnTo>
                    <a:pt x="437883" y="46951"/>
                  </a:lnTo>
                  <a:close/>
                </a:path>
                <a:path w="1049020" h="187959">
                  <a:moveTo>
                    <a:pt x="525475" y="46951"/>
                  </a:moveTo>
                  <a:lnTo>
                    <a:pt x="510765" y="48485"/>
                  </a:lnTo>
                  <a:lnTo>
                    <a:pt x="498417" y="52876"/>
                  </a:lnTo>
                  <a:lnTo>
                    <a:pt x="488041" y="59810"/>
                  </a:lnTo>
                  <a:lnTo>
                    <a:pt x="479247" y="68973"/>
                  </a:lnTo>
                  <a:lnTo>
                    <a:pt x="570092" y="68973"/>
                  </a:lnTo>
                  <a:lnTo>
                    <a:pt x="561814" y="57142"/>
                  </a:lnTo>
                  <a:lnTo>
                    <a:pt x="546307" y="49378"/>
                  </a:lnTo>
                  <a:lnTo>
                    <a:pt x="525475" y="46951"/>
                  </a:lnTo>
                  <a:close/>
                </a:path>
                <a:path w="1049020" h="187959">
                  <a:moveTo>
                    <a:pt x="656424" y="46951"/>
                  </a:moveTo>
                  <a:lnTo>
                    <a:pt x="632832" y="50985"/>
                  </a:lnTo>
                  <a:lnTo>
                    <a:pt x="612381" y="63455"/>
                  </a:lnTo>
                  <a:lnTo>
                    <a:pt x="597978" y="84917"/>
                  </a:lnTo>
                  <a:lnTo>
                    <a:pt x="592531" y="115925"/>
                  </a:lnTo>
                  <a:lnTo>
                    <a:pt x="596777" y="143773"/>
                  </a:lnTo>
                  <a:lnTo>
                    <a:pt x="609607" y="166255"/>
                  </a:lnTo>
                  <a:lnTo>
                    <a:pt x="631155" y="181280"/>
                  </a:lnTo>
                  <a:lnTo>
                    <a:pt x="661555" y="186753"/>
                  </a:lnTo>
                  <a:lnTo>
                    <a:pt x="675317" y="185513"/>
                  </a:lnTo>
                  <a:lnTo>
                    <a:pt x="688132" y="181649"/>
                  </a:lnTo>
                  <a:lnTo>
                    <a:pt x="699072" y="174950"/>
                  </a:lnTo>
                  <a:lnTo>
                    <a:pt x="707212" y="165201"/>
                  </a:lnTo>
                  <a:lnTo>
                    <a:pt x="738581" y="165201"/>
                  </a:lnTo>
                  <a:lnTo>
                    <a:pt x="738581" y="163639"/>
                  </a:lnTo>
                  <a:lnTo>
                    <a:pt x="665848" y="163639"/>
                  </a:lnTo>
                  <a:lnTo>
                    <a:pt x="647553" y="159756"/>
                  </a:lnTo>
                  <a:lnTo>
                    <a:pt x="634855" y="149502"/>
                  </a:lnTo>
                  <a:lnTo>
                    <a:pt x="627456" y="134969"/>
                  </a:lnTo>
                  <a:lnTo>
                    <a:pt x="625055" y="118249"/>
                  </a:lnTo>
                  <a:lnTo>
                    <a:pt x="627220" y="100651"/>
                  </a:lnTo>
                  <a:lnTo>
                    <a:pt x="634274" y="85188"/>
                  </a:lnTo>
                  <a:lnTo>
                    <a:pt x="647060" y="74197"/>
                  </a:lnTo>
                  <a:lnTo>
                    <a:pt x="666419" y="70015"/>
                  </a:lnTo>
                  <a:lnTo>
                    <a:pt x="738581" y="70015"/>
                  </a:lnTo>
                  <a:lnTo>
                    <a:pt x="738581" y="67729"/>
                  </a:lnTo>
                  <a:lnTo>
                    <a:pt x="705523" y="67729"/>
                  </a:lnTo>
                  <a:lnTo>
                    <a:pt x="696240" y="58315"/>
                  </a:lnTo>
                  <a:lnTo>
                    <a:pt x="684183" y="51858"/>
                  </a:lnTo>
                  <a:lnTo>
                    <a:pt x="670522" y="48142"/>
                  </a:lnTo>
                  <a:lnTo>
                    <a:pt x="656424" y="46951"/>
                  </a:lnTo>
                  <a:close/>
                </a:path>
                <a:path w="1049020" h="187959">
                  <a:moveTo>
                    <a:pt x="738581" y="165201"/>
                  </a:moveTo>
                  <a:lnTo>
                    <a:pt x="707783" y="165201"/>
                  </a:lnTo>
                  <a:lnTo>
                    <a:pt x="707783" y="183133"/>
                  </a:lnTo>
                  <a:lnTo>
                    <a:pt x="738581" y="183133"/>
                  </a:lnTo>
                  <a:lnTo>
                    <a:pt x="738581" y="165201"/>
                  </a:lnTo>
                  <a:close/>
                </a:path>
                <a:path w="1049020" h="187959">
                  <a:moveTo>
                    <a:pt x="738581" y="70015"/>
                  </a:moveTo>
                  <a:lnTo>
                    <a:pt x="666419" y="70015"/>
                  </a:lnTo>
                  <a:lnTo>
                    <a:pt x="683396" y="73198"/>
                  </a:lnTo>
                  <a:lnTo>
                    <a:pt x="696240" y="82396"/>
                  </a:lnTo>
                  <a:lnTo>
                    <a:pt x="704372" y="97077"/>
                  </a:lnTo>
                  <a:lnTo>
                    <a:pt x="707212" y="116712"/>
                  </a:lnTo>
                  <a:lnTo>
                    <a:pt x="704838" y="133775"/>
                  </a:lnTo>
                  <a:lnTo>
                    <a:pt x="697436" y="148824"/>
                  </a:lnTo>
                  <a:lnTo>
                    <a:pt x="684580" y="159550"/>
                  </a:lnTo>
                  <a:lnTo>
                    <a:pt x="665848" y="163639"/>
                  </a:lnTo>
                  <a:lnTo>
                    <a:pt x="738581" y="163639"/>
                  </a:lnTo>
                  <a:lnTo>
                    <a:pt x="738581" y="70015"/>
                  </a:lnTo>
                  <a:close/>
                </a:path>
                <a:path w="1049020" h="187959">
                  <a:moveTo>
                    <a:pt x="738581" y="0"/>
                  </a:moveTo>
                  <a:lnTo>
                    <a:pt x="706094" y="0"/>
                  </a:lnTo>
                  <a:lnTo>
                    <a:pt x="706094" y="67729"/>
                  </a:lnTo>
                  <a:lnTo>
                    <a:pt x="738581" y="67729"/>
                  </a:lnTo>
                  <a:lnTo>
                    <a:pt x="738581" y="0"/>
                  </a:lnTo>
                  <a:close/>
                </a:path>
                <a:path w="1049020" h="187959">
                  <a:moveTo>
                    <a:pt x="829487" y="46951"/>
                  </a:moveTo>
                  <a:lnTo>
                    <a:pt x="799788" y="52589"/>
                  </a:lnTo>
                  <a:lnTo>
                    <a:pt x="777319" y="67821"/>
                  </a:lnTo>
                  <a:lnTo>
                    <a:pt x="763093" y="90125"/>
                  </a:lnTo>
                  <a:lnTo>
                    <a:pt x="758126" y="116979"/>
                  </a:lnTo>
                  <a:lnTo>
                    <a:pt x="762906" y="145080"/>
                  </a:lnTo>
                  <a:lnTo>
                    <a:pt x="776890" y="167154"/>
                  </a:lnTo>
                  <a:lnTo>
                    <a:pt x="799542" y="181584"/>
                  </a:lnTo>
                  <a:lnTo>
                    <a:pt x="830325" y="186753"/>
                  </a:lnTo>
                  <a:lnTo>
                    <a:pt x="853354" y="183772"/>
                  </a:lnTo>
                  <a:lnTo>
                    <a:pt x="873132" y="175042"/>
                  </a:lnTo>
                  <a:lnTo>
                    <a:pt x="885264" y="163639"/>
                  </a:lnTo>
                  <a:lnTo>
                    <a:pt x="830325" y="163639"/>
                  </a:lnTo>
                  <a:lnTo>
                    <a:pt x="812703" y="160429"/>
                  </a:lnTo>
                  <a:lnTo>
                    <a:pt x="800334" y="151811"/>
                  </a:lnTo>
                  <a:lnTo>
                    <a:pt x="793042" y="139298"/>
                  </a:lnTo>
                  <a:lnTo>
                    <a:pt x="790651" y="124409"/>
                  </a:lnTo>
                  <a:lnTo>
                    <a:pt x="899096" y="124409"/>
                  </a:lnTo>
                  <a:lnTo>
                    <a:pt x="897736" y="105155"/>
                  </a:lnTo>
                  <a:lnTo>
                    <a:pt x="790651" y="105155"/>
                  </a:lnTo>
                  <a:lnTo>
                    <a:pt x="793929" y="91333"/>
                  </a:lnTo>
                  <a:lnTo>
                    <a:pt x="801954" y="80179"/>
                  </a:lnTo>
                  <a:lnTo>
                    <a:pt x="814036" y="72728"/>
                  </a:lnTo>
                  <a:lnTo>
                    <a:pt x="829487" y="70015"/>
                  </a:lnTo>
                  <a:lnTo>
                    <a:pt x="882773" y="70015"/>
                  </a:lnTo>
                  <a:lnTo>
                    <a:pt x="860745" y="53461"/>
                  </a:lnTo>
                  <a:lnTo>
                    <a:pt x="829487" y="46951"/>
                  </a:lnTo>
                  <a:close/>
                </a:path>
                <a:path w="1049020" h="187959">
                  <a:moveTo>
                    <a:pt x="897089" y="141604"/>
                  </a:moveTo>
                  <a:lnTo>
                    <a:pt x="866305" y="141604"/>
                  </a:lnTo>
                  <a:lnTo>
                    <a:pt x="860920" y="151209"/>
                  </a:lnTo>
                  <a:lnTo>
                    <a:pt x="853235" y="158099"/>
                  </a:lnTo>
                  <a:lnTo>
                    <a:pt x="843089" y="162250"/>
                  </a:lnTo>
                  <a:lnTo>
                    <a:pt x="830325" y="163639"/>
                  </a:lnTo>
                  <a:lnTo>
                    <a:pt x="885264" y="163639"/>
                  </a:lnTo>
                  <a:lnTo>
                    <a:pt x="888199" y="160880"/>
                  </a:lnTo>
                  <a:lnTo>
                    <a:pt x="897089" y="141604"/>
                  </a:lnTo>
                  <a:close/>
                </a:path>
                <a:path w="1049020" h="187959">
                  <a:moveTo>
                    <a:pt x="882773" y="70015"/>
                  </a:moveTo>
                  <a:lnTo>
                    <a:pt x="829487" y="70015"/>
                  </a:lnTo>
                  <a:lnTo>
                    <a:pt x="844404" y="72907"/>
                  </a:lnTo>
                  <a:lnTo>
                    <a:pt x="855859" y="80656"/>
                  </a:lnTo>
                  <a:lnTo>
                    <a:pt x="863399" y="91869"/>
                  </a:lnTo>
                  <a:lnTo>
                    <a:pt x="866571" y="105155"/>
                  </a:lnTo>
                  <a:lnTo>
                    <a:pt x="897736" y="105155"/>
                  </a:lnTo>
                  <a:lnTo>
                    <a:pt x="897056" y="95525"/>
                  </a:lnTo>
                  <a:lnTo>
                    <a:pt x="883770" y="70764"/>
                  </a:lnTo>
                  <a:lnTo>
                    <a:pt x="882773" y="70015"/>
                  </a:lnTo>
                  <a:close/>
                </a:path>
                <a:path w="1049020" h="187959">
                  <a:moveTo>
                    <a:pt x="949871" y="50545"/>
                  </a:moveTo>
                  <a:lnTo>
                    <a:pt x="919035" y="50545"/>
                  </a:lnTo>
                  <a:lnTo>
                    <a:pt x="919035" y="183133"/>
                  </a:lnTo>
                  <a:lnTo>
                    <a:pt x="951572" y="183133"/>
                  </a:lnTo>
                  <a:lnTo>
                    <a:pt x="951572" y="104927"/>
                  </a:lnTo>
                  <a:lnTo>
                    <a:pt x="954102" y="91237"/>
                  </a:lnTo>
                  <a:lnTo>
                    <a:pt x="961293" y="80151"/>
                  </a:lnTo>
                  <a:lnTo>
                    <a:pt x="972548" y="72725"/>
                  </a:lnTo>
                  <a:lnTo>
                    <a:pt x="984443" y="70535"/>
                  </a:lnTo>
                  <a:lnTo>
                    <a:pt x="950455" y="70535"/>
                  </a:lnTo>
                  <a:lnTo>
                    <a:pt x="949871" y="70015"/>
                  </a:lnTo>
                  <a:lnTo>
                    <a:pt x="949871" y="50545"/>
                  </a:lnTo>
                  <a:close/>
                </a:path>
                <a:path w="1049020" h="187959">
                  <a:moveTo>
                    <a:pt x="1043086" y="70015"/>
                  </a:moveTo>
                  <a:lnTo>
                    <a:pt x="987272" y="70015"/>
                  </a:lnTo>
                  <a:lnTo>
                    <a:pt x="999754" y="71744"/>
                  </a:lnTo>
                  <a:lnTo>
                    <a:pt x="1008629" y="77104"/>
                  </a:lnTo>
                  <a:lnTo>
                    <a:pt x="1014020" y="86356"/>
                  </a:lnTo>
                  <a:lnTo>
                    <a:pt x="1016050" y="99758"/>
                  </a:lnTo>
                  <a:lnTo>
                    <a:pt x="1016050" y="183133"/>
                  </a:lnTo>
                  <a:lnTo>
                    <a:pt x="1048588" y="183133"/>
                  </a:lnTo>
                  <a:lnTo>
                    <a:pt x="1048588" y="92125"/>
                  </a:lnTo>
                  <a:lnTo>
                    <a:pt x="1044923" y="72497"/>
                  </a:lnTo>
                  <a:lnTo>
                    <a:pt x="1043086" y="70015"/>
                  </a:lnTo>
                  <a:close/>
                </a:path>
                <a:path w="1049020" h="187959">
                  <a:moveTo>
                    <a:pt x="996378" y="46951"/>
                  </a:moveTo>
                  <a:lnTo>
                    <a:pt x="982395" y="48581"/>
                  </a:lnTo>
                  <a:lnTo>
                    <a:pt x="969787" y="53262"/>
                  </a:lnTo>
                  <a:lnTo>
                    <a:pt x="958995" y="60683"/>
                  </a:lnTo>
                  <a:lnTo>
                    <a:pt x="950455" y="70535"/>
                  </a:lnTo>
                  <a:lnTo>
                    <a:pt x="984443" y="70535"/>
                  </a:lnTo>
                  <a:lnTo>
                    <a:pt x="987272" y="70015"/>
                  </a:lnTo>
                  <a:lnTo>
                    <a:pt x="1043086" y="70015"/>
                  </a:lnTo>
                  <a:lnTo>
                    <a:pt x="1034465" y="58366"/>
                  </a:lnTo>
                  <a:lnTo>
                    <a:pt x="1018016" y="49820"/>
                  </a:lnTo>
                  <a:lnTo>
                    <a:pt x="996378" y="46951"/>
                  </a:lnTo>
                  <a:close/>
                </a:path>
              </a:pathLst>
            </a:custGeom>
            <a:solidFill>
              <a:srgbClr val="2A354C"/>
            </a:solidFill>
          </p:spPr>
          <p:txBody>
            <a:bodyPr wrap="square" lIns="0" tIns="0" rIns="0" bIns="0" rtlCol="0"/>
            <a:lstStyle/>
            <a:p>
              <a:endParaRPr>
                <a:latin typeface="Montserrat" panose="00000500000000000000" pitchFamily="2" charset="0"/>
              </a:endParaRPr>
            </a:p>
          </p:txBody>
        </p:sp>
      </p:grpSp>
    </p:spTree>
    <p:extLst>
      <p:ext uri="{BB962C8B-B14F-4D97-AF65-F5344CB8AC3E}">
        <p14:creationId xmlns:p14="http://schemas.microsoft.com/office/powerpoint/2010/main" val="597868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EB794959-04C2-640D-1268-2AE715D698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5CD09CD5-9DBD-27AD-BC5D-F5E86FEAB65C}"/>
              </a:ext>
            </a:extLst>
          </p:cNvPr>
          <p:cNvSpPr>
            <a:spLocks noGrp="1"/>
          </p:cNvSpPr>
          <p:nvPr>
            <p:ph type="ftr" sz="quarter" idx="11"/>
          </p:nvPr>
        </p:nvSpPr>
        <p:spPr>
          <a:xfrm>
            <a:off x="838200" y="6418911"/>
            <a:ext cx="94356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BF75A3DE-BA10-B95D-BCA7-517E24153651}"/>
              </a:ext>
            </a:extLst>
          </p:cNvPr>
          <p:cNvSpPr>
            <a:spLocks noGrp="1"/>
          </p:cNvSpPr>
          <p:nvPr>
            <p:ph type="sldNum" sz="quarter" idx="12"/>
          </p:nvPr>
        </p:nvSpPr>
        <p:spPr/>
        <p:txBody>
          <a:bodyPr/>
          <a:lstStyle/>
          <a:p>
            <a:fld id="{E99D6286-9882-44A2-8896-5DF2107D801A}" type="slidenum">
              <a:rPr lang="en-GB" smtClean="0"/>
              <a:t>‹#›</a:t>
            </a:fld>
            <a:endParaRPr lang="en-GB"/>
          </a:p>
        </p:txBody>
      </p:sp>
    </p:spTree>
    <p:extLst>
      <p:ext uri="{BB962C8B-B14F-4D97-AF65-F5344CB8AC3E}">
        <p14:creationId xmlns:p14="http://schemas.microsoft.com/office/powerpoint/2010/main" val="2245121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D965F-D623-A517-3076-F1E2C5852E67}"/>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EBD45998-019B-D8E6-BAE6-CE0281714C78}"/>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F88E6F89-769E-4AC2-1DC4-BA941A82D44C}"/>
              </a:ext>
            </a:extLst>
          </p:cNvPr>
          <p:cNvSpPr>
            <a:spLocks noGrp="1"/>
          </p:cNvSpPr>
          <p:nvPr>
            <p:ph type="sldNum" sz="quarter" idx="11"/>
          </p:nvPr>
        </p:nvSpPr>
        <p:spPr/>
        <p:txBody>
          <a:bodyPr/>
          <a:lstStyle/>
          <a:p>
            <a:fld id="{E99D6286-9882-44A2-8896-5DF2107D801A}" type="slidenum">
              <a:rPr lang="en-GB" smtClean="0"/>
              <a:pPr/>
              <a:t>‹#›</a:t>
            </a:fld>
            <a:endParaRPr lang="en-GB" dirty="0"/>
          </a:p>
        </p:txBody>
      </p:sp>
    </p:spTree>
    <p:extLst>
      <p:ext uri="{BB962C8B-B14F-4D97-AF65-F5344CB8AC3E}">
        <p14:creationId xmlns:p14="http://schemas.microsoft.com/office/powerpoint/2010/main" val="3184639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215CF-2485-56DB-0C82-EA69A6403CC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B26C706-6501-A123-B5E5-D1AD198870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E0BAC7-1AD4-E4AD-CE3C-4A6D1ED3D5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654FD94-FB5C-B915-5194-BD43458087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A4730C-A6A0-A663-EC65-A163DBD392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1A66241D-0D6D-E949-55DB-1135303A34C4}"/>
              </a:ext>
            </a:extLst>
          </p:cNvPr>
          <p:cNvSpPr>
            <a:spLocks noGrp="1"/>
          </p:cNvSpPr>
          <p:nvPr>
            <p:ph type="ftr" sz="quarter" idx="11"/>
          </p:nvPr>
        </p:nvSpPr>
        <p:spPr>
          <a:xfrm>
            <a:off x="838200" y="6418911"/>
            <a:ext cx="94356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27FA050D-E31C-44AE-604F-A2A944A3193F}"/>
              </a:ext>
            </a:extLst>
          </p:cNvPr>
          <p:cNvSpPr>
            <a:spLocks noGrp="1"/>
          </p:cNvSpPr>
          <p:nvPr>
            <p:ph type="sldNum" sz="quarter" idx="12"/>
          </p:nvPr>
        </p:nvSpPr>
        <p:spPr/>
        <p:txBody>
          <a:bodyPr/>
          <a:lstStyle/>
          <a:p>
            <a:fld id="{E99D6286-9882-44A2-8896-5DF2107D801A}" type="slidenum">
              <a:rPr lang="en-GB" smtClean="0"/>
              <a:t>‹#›</a:t>
            </a:fld>
            <a:endParaRPr lang="en-GB"/>
          </a:p>
        </p:txBody>
      </p:sp>
    </p:spTree>
    <p:extLst>
      <p:ext uri="{BB962C8B-B14F-4D97-AF65-F5344CB8AC3E}">
        <p14:creationId xmlns:p14="http://schemas.microsoft.com/office/powerpoint/2010/main" val="657685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2BCC5-7CFC-1CD4-64BE-719C74CA14D7}"/>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AAF14A38-F532-3764-3927-398256FBEC3A}"/>
              </a:ext>
            </a:extLst>
          </p:cNvPr>
          <p:cNvSpPr>
            <a:spLocks noGrp="1"/>
          </p:cNvSpPr>
          <p:nvPr>
            <p:ph type="ftr" sz="quarter" idx="11"/>
          </p:nvPr>
        </p:nvSpPr>
        <p:spPr>
          <a:xfrm>
            <a:off x="838200" y="6418911"/>
            <a:ext cx="94356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E4550B43-0669-13D2-77BA-18E7B14A0202}"/>
              </a:ext>
            </a:extLst>
          </p:cNvPr>
          <p:cNvSpPr>
            <a:spLocks noGrp="1"/>
          </p:cNvSpPr>
          <p:nvPr>
            <p:ph type="sldNum" sz="quarter" idx="12"/>
          </p:nvPr>
        </p:nvSpPr>
        <p:spPr/>
        <p:txBody>
          <a:bodyPr/>
          <a:lstStyle/>
          <a:p>
            <a:fld id="{E99D6286-9882-44A2-8896-5DF2107D801A}" type="slidenum">
              <a:rPr lang="en-GB" smtClean="0"/>
              <a:t>‹#›</a:t>
            </a:fld>
            <a:endParaRPr lang="en-GB"/>
          </a:p>
        </p:txBody>
      </p:sp>
    </p:spTree>
    <p:extLst>
      <p:ext uri="{BB962C8B-B14F-4D97-AF65-F5344CB8AC3E}">
        <p14:creationId xmlns:p14="http://schemas.microsoft.com/office/powerpoint/2010/main" val="3413849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FF68DF3-F5D5-5BF3-A483-6B683E528F4E}"/>
              </a:ext>
            </a:extLst>
          </p:cNvPr>
          <p:cNvSpPr>
            <a:spLocks noGrp="1"/>
          </p:cNvSpPr>
          <p:nvPr>
            <p:ph type="ftr" sz="quarter" idx="11"/>
          </p:nvPr>
        </p:nvSpPr>
        <p:spPr>
          <a:xfrm>
            <a:off x="838200" y="6418911"/>
            <a:ext cx="94356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A72F2273-E813-5B93-EA23-A819B26625A8}"/>
              </a:ext>
            </a:extLst>
          </p:cNvPr>
          <p:cNvSpPr>
            <a:spLocks noGrp="1"/>
          </p:cNvSpPr>
          <p:nvPr>
            <p:ph type="sldNum" sz="quarter" idx="12"/>
          </p:nvPr>
        </p:nvSpPr>
        <p:spPr/>
        <p:txBody>
          <a:bodyPr/>
          <a:lstStyle/>
          <a:p>
            <a:fld id="{E99D6286-9882-44A2-8896-5DF2107D801A}" type="slidenum">
              <a:rPr lang="en-GB" smtClean="0"/>
              <a:t>‹#›</a:t>
            </a:fld>
            <a:endParaRPr lang="en-GB"/>
          </a:p>
        </p:txBody>
      </p:sp>
    </p:spTree>
    <p:extLst>
      <p:ext uri="{BB962C8B-B14F-4D97-AF65-F5344CB8AC3E}">
        <p14:creationId xmlns:p14="http://schemas.microsoft.com/office/powerpoint/2010/main" val="915572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6E29A-1F45-6F59-92BA-77EC0A210E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15CD56-6F61-F863-8F50-A4F34F7DA901}"/>
              </a:ext>
            </a:extLst>
          </p:cNvPr>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B79EC0F-9D06-77DD-518E-C6177BF93E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39795C80-43DD-71F6-4C60-0E7FA6ADEF1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CDFD00F0-AD9C-024D-EBF0-CF79517D0061}"/>
              </a:ext>
            </a:extLst>
          </p:cNvPr>
          <p:cNvSpPr>
            <a:spLocks noGrp="1"/>
          </p:cNvSpPr>
          <p:nvPr>
            <p:ph type="sldNum" sz="quarter" idx="12"/>
          </p:nvPr>
        </p:nvSpPr>
        <p:spPr/>
        <p:txBody>
          <a:bodyPr/>
          <a:lstStyle/>
          <a:p>
            <a:fld id="{449106D3-3BDD-41C2-AA0C-ED079578205C}" type="slidenum">
              <a:rPr lang="en-GB" smtClean="0"/>
              <a:t>‹#›</a:t>
            </a:fld>
            <a:endParaRPr lang="en-GB"/>
          </a:p>
        </p:txBody>
      </p:sp>
    </p:spTree>
    <p:extLst>
      <p:ext uri="{BB962C8B-B14F-4D97-AF65-F5344CB8AC3E}">
        <p14:creationId xmlns:p14="http://schemas.microsoft.com/office/powerpoint/2010/main" val="2758151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5" Target="../slideLayouts/slideLayout5.xml" Type="http://schemas.openxmlformats.org/officeDocument/2006/relationships/slideLayout" /><Relationship Id="rId10" Target="../theme/theme1.xml" Type="http://schemas.openxmlformats.org/officeDocument/2006/relationships/theme"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D1E953-6CB8-4EAB-6221-DA79DE6BE690}"/>
              </a:ext>
            </a:extLst>
          </p:cNvPr>
          <p:cNvSpPr>
            <a:spLocks noGrp="1"/>
          </p:cNvSpPr>
          <p:nvPr>
            <p:ph type="title"/>
          </p:nvPr>
        </p:nvSpPr>
        <p:spPr>
          <a:xfrm>
            <a:off x="838200" y="365125"/>
            <a:ext cx="11121662" cy="1325563"/>
          </a:xfrm>
          <a:prstGeom prst="rect">
            <a:avLst/>
          </a:prstGeom>
        </p:spPr>
        <p:txBody>
          <a:bodyPr anchor="ctr" bIns="45720" lIns="91440" rIns="91440" rtlCol="0" tIns="45720" vert="horz">
            <a:normAutofit/>
          </a:bodyPr>
          <a:lstStyle/>
          <a:p>
            <a:r>
              <a:rPr dirty="0" lang="en-US"/>
              <a:t>Click to edit Master title style</a:t>
            </a:r>
            <a:endParaRPr dirty="0" lang="en-GB"/>
          </a:p>
        </p:txBody>
      </p:sp>
      <p:sp>
        <p:nvSpPr>
          <p:cNvPr id="3" name="Text Placeholder 2">
            <a:extLst>
              <a:ext uri="{FF2B5EF4-FFF2-40B4-BE49-F238E27FC236}">
                <a16:creationId xmlns:a16="http://schemas.microsoft.com/office/drawing/2014/main" id="{0E00D0FB-AFF8-8B19-5813-4EF09909D6AD}"/>
              </a:ext>
            </a:extLst>
          </p:cNvPr>
          <p:cNvSpPr>
            <a:spLocks noGrp="1"/>
          </p:cNvSpPr>
          <p:nvPr>
            <p:ph idx="1" type="body"/>
          </p:nvPr>
        </p:nvSpPr>
        <p:spPr>
          <a:xfrm>
            <a:off x="838199" y="1825625"/>
            <a:ext cx="11121663" cy="4351338"/>
          </a:xfrm>
          <a:prstGeom prst="rect">
            <a:avLst/>
          </a:prstGeom>
        </p:spPr>
        <p:txBody>
          <a:bodyPr bIns="45720" lIns="91440" rIns="91440" rtlCol="0" tIns="45720" vert="horz">
            <a:normAutofit/>
          </a:body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endParaRPr dirty="0" lang="en-GB"/>
          </a:p>
        </p:txBody>
      </p:sp>
      <p:sp>
        <p:nvSpPr>
          <p:cNvPr id="5" name="Footer Placeholder 4">
            <a:extLst>
              <a:ext uri="{FF2B5EF4-FFF2-40B4-BE49-F238E27FC236}">
                <a16:creationId xmlns:a16="http://schemas.microsoft.com/office/drawing/2014/main" id="{D3EB6931-F56A-1E57-D29D-26ECA325AA89}"/>
              </a:ext>
            </a:extLst>
          </p:cNvPr>
          <p:cNvSpPr>
            <a:spLocks noGrp="1"/>
          </p:cNvSpPr>
          <p:nvPr>
            <p:ph idx="3" sz="quarter" type="ftr"/>
          </p:nvPr>
        </p:nvSpPr>
        <p:spPr>
          <a:xfrm>
            <a:off x="838199" y="6418911"/>
            <a:ext cx="9435659" cy="365125"/>
          </a:xfrm>
          <a:prstGeom prst="rect">
            <a:avLst/>
          </a:prstGeom>
        </p:spPr>
        <p:txBody>
          <a:bodyPr anchor="ctr" bIns="45720" lIns="91440" rIns="91440" rtlCol="0" tIns="45720" vert="horz"/>
          <a:lstStyle>
            <a:lvl1pPr algn="l">
              <a:defRPr sz="1050">
                <a:solidFill>
                  <a:schemeClr val="tx1">
                    <a:tint val="82000"/>
                  </a:schemeClr>
                </a:solidFill>
                <a:latin charset="0" panose="00000500000000000000" pitchFamily="2" typeface="Montserrat"/>
              </a:defRPr>
            </a:lvl1pPr>
          </a:lstStyle>
          <a:p>
            <a:endParaRPr lang="en-GB"/>
          </a:p>
        </p:txBody>
      </p:sp>
      <p:sp>
        <p:nvSpPr>
          <p:cNvPr id="6" name="Slide Number Placeholder 5">
            <a:extLst>
              <a:ext uri="{FF2B5EF4-FFF2-40B4-BE49-F238E27FC236}">
                <a16:creationId xmlns:a16="http://schemas.microsoft.com/office/drawing/2014/main" id="{9CD460FE-A988-3C85-9441-F1304A3EA97C}"/>
              </a:ext>
            </a:extLst>
          </p:cNvPr>
          <p:cNvSpPr>
            <a:spLocks noGrp="1"/>
          </p:cNvSpPr>
          <p:nvPr>
            <p:ph idx="4" sz="quarter" type="sldNum"/>
          </p:nvPr>
        </p:nvSpPr>
        <p:spPr>
          <a:xfrm>
            <a:off x="10317707" y="6411908"/>
            <a:ext cx="458944" cy="365125"/>
          </a:xfrm>
          <a:prstGeom prst="rect">
            <a:avLst/>
          </a:prstGeom>
        </p:spPr>
        <p:txBody>
          <a:bodyPr anchor="ctr" bIns="45720" lIns="91440" rIns="91440" rtlCol="0" tIns="45720" vert="horz"/>
          <a:lstStyle>
            <a:lvl1pPr algn="r">
              <a:defRPr sz="1200">
                <a:solidFill>
                  <a:schemeClr val="tx1">
                    <a:tint val="82000"/>
                  </a:schemeClr>
                </a:solidFill>
                <a:latin charset="0" panose="00000500000000000000" pitchFamily="2" typeface="Montserrat"/>
              </a:defRPr>
            </a:lvl1pPr>
          </a:lstStyle>
          <a:p>
            <a:fld id="{E99D6286-9882-44A2-8896-5DF2107D801A}" type="slidenum">
              <a:rPr lang="en-GB" smtClean="0"/>
              <a:pPr/>
              <a:t>‹#›</a:t>
            </a:fld>
            <a:endParaRPr dirty="0" lang="en-GB"/>
          </a:p>
        </p:txBody>
      </p:sp>
      <p:grpSp>
        <p:nvGrpSpPr>
          <p:cNvPr id="7" name="Group 6">
            <a:extLst>
              <a:ext uri="{FF2B5EF4-FFF2-40B4-BE49-F238E27FC236}">
                <a16:creationId xmlns:a16="http://schemas.microsoft.com/office/drawing/2014/main" id="{58959641-FD55-40B2-2E14-697C667BAC36}"/>
              </a:ext>
            </a:extLst>
          </p:cNvPr>
          <p:cNvGrpSpPr>
            <a:grpSpLocks noChangeAspect="1"/>
          </p:cNvGrpSpPr>
          <p:nvPr userDrawn="1"/>
        </p:nvGrpSpPr>
        <p:grpSpPr>
          <a:xfrm>
            <a:off x="10776651" y="6473885"/>
            <a:ext cx="1183212" cy="238333"/>
            <a:chOff x="10491420" y="6349301"/>
            <a:chExt cx="1479013" cy="297916"/>
          </a:xfrm>
        </p:grpSpPr>
        <p:sp>
          <p:nvSpPr>
            <p:cNvPr id="8" name="object 3">
              <a:extLst>
                <a:ext uri="{FF2B5EF4-FFF2-40B4-BE49-F238E27FC236}">
                  <a16:creationId xmlns:a16="http://schemas.microsoft.com/office/drawing/2014/main" id="{8DE19C25-1993-F28F-1566-A74C464F3567}"/>
                </a:ext>
              </a:extLst>
            </p:cNvPr>
            <p:cNvSpPr/>
            <p:nvPr userDrawn="1"/>
          </p:nvSpPr>
          <p:spPr>
            <a:xfrm>
              <a:off x="10686263" y="6349301"/>
              <a:ext cx="180340" cy="138430"/>
            </a:xfrm>
            <a:custGeom>
              <a:avLst/>
              <a:gdLst/>
              <a:ahLst/>
              <a:cxnLst/>
              <a:rect b="b" l="l" r="r" t="t"/>
              <a:pathLst>
                <a:path h="138429" w="180340">
                  <a:moveTo>
                    <a:pt x="180174" y="84048"/>
                  </a:moveTo>
                  <a:lnTo>
                    <a:pt x="164922" y="76746"/>
                  </a:lnTo>
                  <a:lnTo>
                    <a:pt x="132829" y="61379"/>
                  </a:lnTo>
                  <a:lnTo>
                    <a:pt x="93967" y="61379"/>
                  </a:lnTo>
                  <a:lnTo>
                    <a:pt x="89954" y="66179"/>
                  </a:lnTo>
                  <a:lnTo>
                    <a:pt x="80378" y="61125"/>
                  </a:lnTo>
                  <a:lnTo>
                    <a:pt x="65189" y="58559"/>
                  </a:lnTo>
                  <a:lnTo>
                    <a:pt x="50025" y="61125"/>
                  </a:lnTo>
                  <a:lnTo>
                    <a:pt x="49568" y="53428"/>
                  </a:lnTo>
                  <a:lnTo>
                    <a:pt x="136690" y="53428"/>
                  </a:lnTo>
                  <a:lnTo>
                    <a:pt x="133642" y="23863"/>
                  </a:lnTo>
                  <a:lnTo>
                    <a:pt x="89789" y="838"/>
                  </a:lnTo>
                  <a:lnTo>
                    <a:pt x="26631" y="0"/>
                  </a:lnTo>
                  <a:lnTo>
                    <a:pt x="7188" y="254"/>
                  </a:lnTo>
                  <a:lnTo>
                    <a:pt x="0" y="419"/>
                  </a:lnTo>
                  <a:lnTo>
                    <a:pt x="0" y="53848"/>
                  </a:lnTo>
                  <a:lnTo>
                    <a:pt x="47345" y="76517"/>
                  </a:lnTo>
                  <a:lnTo>
                    <a:pt x="86207" y="76517"/>
                  </a:lnTo>
                  <a:lnTo>
                    <a:pt x="90220" y="71729"/>
                  </a:lnTo>
                  <a:lnTo>
                    <a:pt x="99771" y="76746"/>
                  </a:lnTo>
                  <a:lnTo>
                    <a:pt x="114947" y="79336"/>
                  </a:lnTo>
                  <a:lnTo>
                    <a:pt x="130175" y="76746"/>
                  </a:lnTo>
                  <a:lnTo>
                    <a:pt x="130581" y="84467"/>
                  </a:lnTo>
                  <a:lnTo>
                    <a:pt x="43484" y="84467"/>
                  </a:lnTo>
                  <a:lnTo>
                    <a:pt x="46520" y="114033"/>
                  </a:lnTo>
                  <a:lnTo>
                    <a:pt x="90398" y="137058"/>
                  </a:lnTo>
                  <a:lnTo>
                    <a:pt x="153543" y="137909"/>
                  </a:lnTo>
                  <a:lnTo>
                    <a:pt x="172999" y="137655"/>
                  </a:lnTo>
                  <a:lnTo>
                    <a:pt x="180174" y="137477"/>
                  </a:lnTo>
                  <a:lnTo>
                    <a:pt x="180174" y="84048"/>
                  </a:lnTo>
                  <a:close/>
                </a:path>
              </a:pathLst>
            </a:custGeom>
            <a:solidFill>
              <a:srgbClr val="2A354C"/>
            </a:solidFill>
          </p:spPr>
          <p:txBody>
            <a:bodyPr bIns="0" lIns="0" rIns="0" rtlCol="0" tIns="0" wrap="square"/>
            <a:lstStyle/>
            <a:p>
              <a:endParaRPr>
                <a:latin charset="0" panose="00000500000000000000" pitchFamily="2" typeface="Montserrat"/>
              </a:endParaRPr>
            </a:p>
          </p:txBody>
        </p:sp>
        <p:sp>
          <p:nvSpPr>
            <p:cNvPr id="9" name="object 4">
              <a:extLst>
                <a:ext uri="{FF2B5EF4-FFF2-40B4-BE49-F238E27FC236}">
                  <a16:creationId xmlns:a16="http://schemas.microsoft.com/office/drawing/2014/main" id="{E77C60A7-96CD-144F-1A4B-D71CD6505B3E}"/>
                </a:ext>
              </a:extLst>
            </p:cNvPr>
            <p:cNvSpPr/>
            <p:nvPr userDrawn="1"/>
          </p:nvSpPr>
          <p:spPr>
            <a:xfrm>
              <a:off x="10686263" y="6508787"/>
              <a:ext cx="180340" cy="138430"/>
            </a:xfrm>
            <a:custGeom>
              <a:avLst/>
              <a:gdLst/>
              <a:ahLst/>
              <a:cxnLst/>
              <a:rect b="b" l="l" r="r" t="t"/>
              <a:pathLst>
                <a:path h="138429" w="180340">
                  <a:moveTo>
                    <a:pt x="180174" y="419"/>
                  </a:moveTo>
                  <a:lnTo>
                    <a:pt x="172999" y="254"/>
                  </a:lnTo>
                  <a:lnTo>
                    <a:pt x="153543" y="0"/>
                  </a:lnTo>
                  <a:lnTo>
                    <a:pt x="124968" y="63"/>
                  </a:lnTo>
                  <a:lnTo>
                    <a:pt x="65582" y="2527"/>
                  </a:lnTo>
                  <a:lnTo>
                    <a:pt x="43484" y="53454"/>
                  </a:lnTo>
                  <a:lnTo>
                    <a:pt x="130581" y="53454"/>
                  </a:lnTo>
                  <a:lnTo>
                    <a:pt x="130175" y="61125"/>
                  </a:lnTo>
                  <a:lnTo>
                    <a:pt x="114947" y="58559"/>
                  </a:lnTo>
                  <a:lnTo>
                    <a:pt x="99771" y="61125"/>
                  </a:lnTo>
                  <a:lnTo>
                    <a:pt x="90208" y="66179"/>
                  </a:lnTo>
                  <a:lnTo>
                    <a:pt x="86207" y="61379"/>
                  </a:lnTo>
                  <a:lnTo>
                    <a:pt x="47345" y="61379"/>
                  </a:lnTo>
                  <a:lnTo>
                    <a:pt x="0" y="84048"/>
                  </a:lnTo>
                  <a:lnTo>
                    <a:pt x="0" y="137502"/>
                  </a:lnTo>
                  <a:lnTo>
                    <a:pt x="7188" y="137680"/>
                  </a:lnTo>
                  <a:lnTo>
                    <a:pt x="26631" y="137922"/>
                  </a:lnTo>
                  <a:lnTo>
                    <a:pt x="55219" y="137858"/>
                  </a:lnTo>
                  <a:lnTo>
                    <a:pt x="114592" y="135394"/>
                  </a:lnTo>
                  <a:lnTo>
                    <a:pt x="136690" y="84505"/>
                  </a:lnTo>
                  <a:lnTo>
                    <a:pt x="49568" y="84505"/>
                  </a:lnTo>
                  <a:lnTo>
                    <a:pt x="50025" y="76796"/>
                  </a:lnTo>
                  <a:lnTo>
                    <a:pt x="65189" y="79336"/>
                  </a:lnTo>
                  <a:lnTo>
                    <a:pt x="80378" y="76796"/>
                  </a:lnTo>
                  <a:lnTo>
                    <a:pt x="89966" y="71742"/>
                  </a:lnTo>
                  <a:lnTo>
                    <a:pt x="93967" y="76517"/>
                  </a:lnTo>
                  <a:lnTo>
                    <a:pt x="132829" y="76517"/>
                  </a:lnTo>
                  <a:lnTo>
                    <a:pt x="164973" y="61125"/>
                  </a:lnTo>
                  <a:lnTo>
                    <a:pt x="180174" y="53848"/>
                  </a:lnTo>
                  <a:lnTo>
                    <a:pt x="180174" y="419"/>
                  </a:lnTo>
                  <a:close/>
                </a:path>
              </a:pathLst>
            </a:custGeom>
            <a:solidFill>
              <a:srgbClr val="2A354C"/>
            </a:solidFill>
          </p:spPr>
          <p:txBody>
            <a:bodyPr bIns="0" lIns="0" rIns="0" rtlCol="0" tIns="0" wrap="square"/>
            <a:lstStyle/>
            <a:p>
              <a:endParaRPr>
                <a:latin charset="0" panose="00000500000000000000" pitchFamily="2" typeface="Montserrat"/>
              </a:endParaRPr>
            </a:p>
          </p:txBody>
        </p:sp>
        <p:sp>
          <p:nvSpPr>
            <p:cNvPr id="10" name="object 5">
              <a:extLst>
                <a:ext uri="{FF2B5EF4-FFF2-40B4-BE49-F238E27FC236}">
                  <a16:creationId xmlns:a16="http://schemas.microsoft.com/office/drawing/2014/main" id="{326DAD1A-906C-9590-59E3-F1FEE582174D}"/>
                </a:ext>
              </a:extLst>
            </p:cNvPr>
            <p:cNvSpPr/>
            <p:nvPr userDrawn="1"/>
          </p:nvSpPr>
          <p:spPr>
            <a:xfrm>
              <a:off x="10491420" y="6349301"/>
              <a:ext cx="180340" cy="138430"/>
            </a:xfrm>
            <a:custGeom>
              <a:avLst/>
              <a:gdLst/>
              <a:ahLst/>
              <a:cxnLst/>
              <a:rect b="b" l="l" r="r" t="t"/>
              <a:pathLst>
                <a:path h="138429" w="180340">
                  <a:moveTo>
                    <a:pt x="180187" y="419"/>
                  </a:moveTo>
                  <a:lnTo>
                    <a:pt x="172999" y="254"/>
                  </a:lnTo>
                  <a:lnTo>
                    <a:pt x="153555" y="0"/>
                  </a:lnTo>
                  <a:lnTo>
                    <a:pt x="124980" y="63"/>
                  </a:lnTo>
                  <a:lnTo>
                    <a:pt x="65582" y="2501"/>
                  </a:lnTo>
                  <a:lnTo>
                    <a:pt x="43472" y="53428"/>
                  </a:lnTo>
                  <a:lnTo>
                    <a:pt x="130594" y="53428"/>
                  </a:lnTo>
                  <a:lnTo>
                    <a:pt x="130149" y="61125"/>
                  </a:lnTo>
                  <a:lnTo>
                    <a:pt x="114973" y="58559"/>
                  </a:lnTo>
                  <a:lnTo>
                    <a:pt x="99758" y="61125"/>
                  </a:lnTo>
                  <a:lnTo>
                    <a:pt x="90220" y="66167"/>
                  </a:lnTo>
                  <a:lnTo>
                    <a:pt x="86207" y="61379"/>
                  </a:lnTo>
                  <a:lnTo>
                    <a:pt x="47345" y="61379"/>
                  </a:lnTo>
                  <a:lnTo>
                    <a:pt x="0" y="84048"/>
                  </a:lnTo>
                  <a:lnTo>
                    <a:pt x="0" y="137477"/>
                  </a:lnTo>
                  <a:lnTo>
                    <a:pt x="7188" y="137655"/>
                  </a:lnTo>
                  <a:lnTo>
                    <a:pt x="26644" y="137909"/>
                  </a:lnTo>
                  <a:lnTo>
                    <a:pt x="55219" y="137845"/>
                  </a:lnTo>
                  <a:lnTo>
                    <a:pt x="114579" y="135407"/>
                  </a:lnTo>
                  <a:lnTo>
                    <a:pt x="136690" y="84467"/>
                  </a:lnTo>
                  <a:lnTo>
                    <a:pt x="49593" y="84467"/>
                  </a:lnTo>
                  <a:lnTo>
                    <a:pt x="50025" y="76746"/>
                  </a:lnTo>
                  <a:lnTo>
                    <a:pt x="65227" y="79336"/>
                  </a:lnTo>
                  <a:lnTo>
                    <a:pt x="80416" y="76746"/>
                  </a:lnTo>
                  <a:lnTo>
                    <a:pt x="89954" y="71742"/>
                  </a:lnTo>
                  <a:lnTo>
                    <a:pt x="93967" y="76517"/>
                  </a:lnTo>
                  <a:lnTo>
                    <a:pt x="132816" y="76517"/>
                  </a:lnTo>
                  <a:lnTo>
                    <a:pt x="164973" y="61125"/>
                  </a:lnTo>
                  <a:lnTo>
                    <a:pt x="180187" y="53848"/>
                  </a:lnTo>
                  <a:lnTo>
                    <a:pt x="180187" y="419"/>
                  </a:lnTo>
                  <a:close/>
                </a:path>
              </a:pathLst>
            </a:custGeom>
            <a:solidFill>
              <a:srgbClr val="2A354C"/>
            </a:solidFill>
          </p:spPr>
          <p:txBody>
            <a:bodyPr bIns="0" lIns="0" rIns="0" rtlCol="0" tIns="0" wrap="square"/>
            <a:lstStyle/>
            <a:p>
              <a:endParaRPr>
                <a:latin charset="0" panose="00000500000000000000" pitchFamily="2" typeface="Montserrat"/>
              </a:endParaRPr>
            </a:p>
          </p:txBody>
        </p:sp>
        <p:sp>
          <p:nvSpPr>
            <p:cNvPr id="11" name="object 6">
              <a:extLst>
                <a:ext uri="{FF2B5EF4-FFF2-40B4-BE49-F238E27FC236}">
                  <a16:creationId xmlns:a16="http://schemas.microsoft.com/office/drawing/2014/main" id="{1467622B-84B7-6399-25A7-FAEF7C321E3A}"/>
                </a:ext>
              </a:extLst>
            </p:cNvPr>
            <p:cNvSpPr/>
            <p:nvPr userDrawn="1"/>
          </p:nvSpPr>
          <p:spPr>
            <a:xfrm>
              <a:off x="10491420" y="6508787"/>
              <a:ext cx="180340" cy="138430"/>
            </a:xfrm>
            <a:custGeom>
              <a:avLst/>
              <a:gdLst/>
              <a:ahLst/>
              <a:cxnLst/>
              <a:rect b="b" l="l" r="r" t="t"/>
              <a:pathLst>
                <a:path h="138429" w="180340">
                  <a:moveTo>
                    <a:pt x="180187" y="84048"/>
                  </a:moveTo>
                  <a:lnTo>
                    <a:pt x="165036" y="76796"/>
                  </a:lnTo>
                  <a:lnTo>
                    <a:pt x="132816" y="61379"/>
                  </a:lnTo>
                  <a:lnTo>
                    <a:pt x="93967" y="61379"/>
                  </a:lnTo>
                  <a:lnTo>
                    <a:pt x="89966" y="66167"/>
                  </a:lnTo>
                  <a:lnTo>
                    <a:pt x="80416" y="61125"/>
                  </a:lnTo>
                  <a:lnTo>
                    <a:pt x="65227" y="58559"/>
                  </a:lnTo>
                  <a:lnTo>
                    <a:pt x="50025" y="61125"/>
                  </a:lnTo>
                  <a:lnTo>
                    <a:pt x="49593" y="53454"/>
                  </a:lnTo>
                  <a:lnTo>
                    <a:pt x="136690" y="53454"/>
                  </a:lnTo>
                  <a:lnTo>
                    <a:pt x="133642" y="23901"/>
                  </a:lnTo>
                  <a:lnTo>
                    <a:pt x="127736" y="8572"/>
                  </a:lnTo>
                  <a:lnTo>
                    <a:pt x="114579" y="2527"/>
                  </a:lnTo>
                  <a:lnTo>
                    <a:pt x="89776" y="838"/>
                  </a:lnTo>
                  <a:lnTo>
                    <a:pt x="55219" y="63"/>
                  </a:lnTo>
                  <a:lnTo>
                    <a:pt x="26644" y="0"/>
                  </a:lnTo>
                  <a:lnTo>
                    <a:pt x="7188" y="254"/>
                  </a:lnTo>
                  <a:lnTo>
                    <a:pt x="0" y="419"/>
                  </a:lnTo>
                  <a:lnTo>
                    <a:pt x="0" y="53848"/>
                  </a:lnTo>
                  <a:lnTo>
                    <a:pt x="47345" y="76517"/>
                  </a:lnTo>
                  <a:lnTo>
                    <a:pt x="86207" y="76517"/>
                  </a:lnTo>
                  <a:lnTo>
                    <a:pt x="90208" y="71755"/>
                  </a:lnTo>
                  <a:lnTo>
                    <a:pt x="99758" y="76796"/>
                  </a:lnTo>
                  <a:lnTo>
                    <a:pt x="114973" y="79336"/>
                  </a:lnTo>
                  <a:lnTo>
                    <a:pt x="130149" y="76796"/>
                  </a:lnTo>
                  <a:lnTo>
                    <a:pt x="130594" y="84505"/>
                  </a:lnTo>
                  <a:lnTo>
                    <a:pt x="43472" y="84505"/>
                  </a:lnTo>
                  <a:lnTo>
                    <a:pt x="46520" y="114046"/>
                  </a:lnTo>
                  <a:lnTo>
                    <a:pt x="90411" y="137058"/>
                  </a:lnTo>
                  <a:lnTo>
                    <a:pt x="153555" y="137922"/>
                  </a:lnTo>
                  <a:lnTo>
                    <a:pt x="172999" y="137680"/>
                  </a:lnTo>
                  <a:lnTo>
                    <a:pt x="180187" y="137502"/>
                  </a:lnTo>
                  <a:lnTo>
                    <a:pt x="180187" y="84048"/>
                  </a:lnTo>
                  <a:close/>
                </a:path>
              </a:pathLst>
            </a:custGeom>
            <a:solidFill>
              <a:srgbClr val="2A354C"/>
            </a:solidFill>
          </p:spPr>
          <p:txBody>
            <a:bodyPr bIns="0" lIns="0" rIns="0" rtlCol="0" tIns="0" wrap="square"/>
            <a:lstStyle/>
            <a:p>
              <a:endParaRPr>
                <a:latin charset="0" panose="00000500000000000000" pitchFamily="2" typeface="Montserrat"/>
              </a:endParaRPr>
            </a:p>
          </p:txBody>
        </p:sp>
        <p:sp>
          <p:nvSpPr>
            <p:cNvPr id="12" name="object 7">
              <a:extLst>
                <a:ext uri="{FF2B5EF4-FFF2-40B4-BE49-F238E27FC236}">
                  <a16:creationId xmlns:a16="http://schemas.microsoft.com/office/drawing/2014/main" id="{07C726EA-D5AD-4E04-3AFA-7D915EB6BADE}"/>
                </a:ext>
              </a:extLst>
            </p:cNvPr>
            <p:cNvSpPr/>
            <p:nvPr userDrawn="1"/>
          </p:nvSpPr>
          <p:spPr>
            <a:xfrm>
              <a:off x="10921413" y="6406053"/>
              <a:ext cx="1049020" cy="187960"/>
            </a:xfrm>
            <a:custGeom>
              <a:avLst/>
              <a:gdLst/>
              <a:ahLst/>
              <a:cxnLst/>
              <a:rect b="b" l="l" r="r" t="t"/>
              <a:pathLst>
                <a:path h="187959" w="1049020">
                  <a:moveTo>
                    <a:pt x="95034" y="533"/>
                  </a:moveTo>
                  <a:lnTo>
                    <a:pt x="55094" y="7965"/>
                  </a:lnTo>
                  <a:lnTo>
                    <a:pt x="25214" y="28138"/>
                  </a:lnTo>
                  <a:lnTo>
                    <a:pt x="6485" y="57867"/>
                  </a:lnTo>
                  <a:lnTo>
                    <a:pt x="0" y="93967"/>
                  </a:lnTo>
                  <a:lnTo>
                    <a:pt x="6485" y="130074"/>
                  </a:lnTo>
                  <a:lnTo>
                    <a:pt x="25214" y="159807"/>
                  </a:lnTo>
                  <a:lnTo>
                    <a:pt x="55094" y="179981"/>
                  </a:lnTo>
                  <a:lnTo>
                    <a:pt x="95034" y="187413"/>
                  </a:lnTo>
                  <a:lnTo>
                    <a:pt x="128124" y="182138"/>
                  </a:lnTo>
                  <a:lnTo>
                    <a:pt x="154262" y="167327"/>
                  </a:lnTo>
                  <a:lnTo>
                    <a:pt x="158418" y="161950"/>
                  </a:lnTo>
                  <a:lnTo>
                    <a:pt x="95034" y="161950"/>
                  </a:lnTo>
                  <a:lnTo>
                    <a:pt x="67676" y="156141"/>
                  </a:lnTo>
                  <a:lnTo>
                    <a:pt x="48945" y="140793"/>
                  </a:lnTo>
                  <a:lnTo>
                    <a:pt x="38187" y="119028"/>
                  </a:lnTo>
                  <a:lnTo>
                    <a:pt x="34747" y="93967"/>
                  </a:lnTo>
                  <a:lnTo>
                    <a:pt x="38187" y="68896"/>
                  </a:lnTo>
                  <a:lnTo>
                    <a:pt x="48945" y="47137"/>
                  </a:lnTo>
                  <a:lnTo>
                    <a:pt x="67676" y="31800"/>
                  </a:lnTo>
                  <a:lnTo>
                    <a:pt x="95034" y="25996"/>
                  </a:lnTo>
                  <a:lnTo>
                    <a:pt x="161264" y="25996"/>
                  </a:lnTo>
                  <a:lnTo>
                    <a:pt x="152350" y="16678"/>
                  </a:lnTo>
                  <a:lnTo>
                    <a:pt x="126480" y="4754"/>
                  </a:lnTo>
                  <a:lnTo>
                    <a:pt x="95034" y="533"/>
                  </a:lnTo>
                  <a:close/>
                </a:path>
                <a:path h="187959" w="1049020">
                  <a:moveTo>
                    <a:pt x="179514" y="115188"/>
                  </a:moveTo>
                  <a:lnTo>
                    <a:pt x="145605" y="115188"/>
                  </a:lnTo>
                  <a:lnTo>
                    <a:pt x="140873" y="133473"/>
                  </a:lnTo>
                  <a:lnTo>
                    <a:pt x="130849" y="148328"/>
                  </a:lnTo>
                  <a:lnTo>
                    <a:pt x="115560" y="158303"/>
                  </a:lnTo>
                  <a:lnTo>
                    <a:pt x="95034" y="161950"/>
                  </a:lnTo>
                  <a:lnTo>
                    <a:pt x="158418" y="161950"/>
                  </a:lnTo>
                  <a:lnTo>
                    <a:pt x="171906" y="144503"/>
                  </a:lnTo>
                  <a:lnTo>
                    <a:pt x="179514" y="115188"/>
                  </a:lnTo>
                  <a:close/>
                </a:path>
                <a:path h="187959" w="1049020">
                  <a:moveTo>
                    <a:pt x="161264" y="25996"/>
                  </a:moveTo>
                  <a:lnTo>
                    <a:pt x="95034" y="25996"/>
                  </a:lnTo>
                  <a:lnTo>
                    <a:pt x="114130" y="28660"/>
                  </a:lnTo>
                  <a:lnTo>
                    <a:pt x="128411" y="36058"/>
                  </a:lnTo>
                  <a:lnTo>
                    <a:pt x="138369" y="47299"/>
                  </a:lnTo>
                  <a:lnTo>
                    <a:pt x="144500" y="61493"/>
                  </a:lnTo>
                  <a:lnTo>
                    <a:pt x="179235" y="61493"/>
                  </a:lnTo>
                  <a:lnTo>
                    <a:pt x="170613" y="35769"/>
                  </a:lnTo>
                  <a:lnTo>
                    <a:pt x="161264" y="25996"/>
                  </a:lnTo>
                  <a:close/>
                </a:path>
                <a:path h="187959" w="1049020">
                  <a:moveTo>
                    <a:pt x="318420" y="70015"/>
                  </a:moveTo>
                  <a:lnTo>
                    <a:pt x="261823" y="70015"/>
                  </a:lnTo>
                  <a:lnTo>
                    <a:pt x="272126" y="70692"/>
                  </a:lnTo>
                  <a:lnTo>
                    <a:pt x="282001" y="73317"/>
                  </a:lnTo>
                  <a:lnTo>
                    <a:pt x="289417" y="78780"/>
                  </a:lnTo>
                  <a:lnTo>
                    <a:pt x="292341" y="87972"/>
                  </a:lnTo>
                  <a:lnTo>
                    <a:pt x="288719" y="97608"/>
                  </a:lnTo>
                  <a:lnTo>
                    <a:pt x="278996" y="102341"/>
                  </a:lnTo>
                  <a:lnTo>
                    <a:pt x="264887" y="104576"/>
                  </a:lnTo>
                  <a:lnTo>
                    <a:pt x="248107" y="106718"/>
                  </a:lnTo>
                  <a:lnTo>
                    <a:pt x="227692" y="109711"/>
                  </a:lnTo>
                  <a:lnTo>
                    <a:pt x="209465" y="116017"/>
                  </a:lnTo>
                  <a:lnTo>
                    <a:pt x="196370" y="127995"/>
                  </a:lnTo>
                  <a:lnTo>
                    <a:pt x="191350" y="148005"/>
                  </a:lnTo>
                  <a:lnTo>
                    <a:pt x="195506" y="164995"/>
                  </a:lnTo>
                  <a:lnTo>
                    <a:pt x="206638" y="177099"/>
                  </a:lnTo>
                  <a:lnTo>
                    <a:pt x="222747" y="184344"/>
                  </a:lnTo>
                  <a:lnTo>
                    <a:pt x="241833" y="186753"/>
                  </a:lnTo>
                  <a:lnTo>
                    <a:pt x="255349" y="185813"/>
                  </a:lnTo>
                  <a:lnTo>
                    <a:pt x="269084" y="182897"/>
                  </a:lnTo>
                  <a:lnTo>
                    <a:pt x="281966" y="177864"/>
                  </a:lnTo>
                  <a:lnTo>
                    <a:pt x="292925" y="170573"/>
                  </a:lnTo>
                  <a:lnTo>
                    <a:pt x="338594" y="170573"/>
                  </a:lnTo>
                  <a:lnTo>
                    <a:pt x="338594" y="163639"/>
                  </a:lnTo>
                  <a:lnTo>
                    <a:pt x="253834" y="163639"/>
                  </a:lnTo>
                  <a:lnTo>
                    <a:pt x="244326" y="162839"/>
                  </a:lnTo>
                  <a:lnTo>
                    <a:pt x="234564" y="160097"/>
                  </a:lnTo>
                  <a:lnTo>
                    <a:pt x="226947" y="154900"/>
                  </a:lnTo>
                  <a:lnTo>
                    <a:pt x="223875" y="146735"/>
                  </a:lnTo>
                  <a:lnTo>
                    <a:pt x="226052" y="137082"/>
                  </a:lnTo>
                  <a:lnTo>
                    <a:pt x="271984" y="122034"/>
                  </a:lnTo>
                  <a:lnTo>
                    <a:pt x="281897" y="120121"/>
                  </a:lnTo>
                  <a:lnTo>
                    <a:pt x="290334" y="116712"/>
                  </a:lnTo>
                  <a:lnTo>
                    <a:pt x="322897" y="116712"/>
                  </a:lnTo>
                  <a:lnTo>
                    <a:pt x="322897" y="85407"/>
                  </a:lnTo>
                  <a:lnTo>
                    <a:pt x="318420" y="70015"/>
                  </a:lnTo>
                  <a:close/>
                </a:path>
                <a:path h="187959" w="1049020">
                  <a:moveTo>
                    <a:pt x="338594" y="170573"/>
                  </a:moveTo>
                  <a:lnTo>
                    <a:pt x="292925" y="170573"/>
                  </a:lnTo>
                  <a:lnTo>
                    <a:pt x="296074" y="178186"/>
                  </a:lnTo>
                  <a:lnTo>
                    <a:pt x="301507" y="183183"/>
                  </a:lnTo>
                  <a:lnTo>
                    <a:pt x="308916" y="185920"/>
                  </a:lnTo>
                  <a:lnTo>
                    <a:pt x="317995" y="186753"/>
                  </a:lnTo>
                  <a:lnTo>
                    <a:pt x="323443" y="186753"/>
                  </a:lnTo>
                  <a:lnTo>
                    <a:pt x="333705" y="184924"/>
                  </a:lnTo>
                  <a:lnTo>
                    <a:pt x="338594" y="183400"/>
                  </a:lnTo>
                  <a:lnTo>
                    <a:pt x="338594" y="170573"/>
                  </a:lnTo>
                  <a:close/>
                </a:path>
                <a:path h="187959" w="1049020">
                  <a:moveTo>
                    <a:pt x="322897" y="116712"/>
                  </a:moveTo>
                  <a:lnTo>
                    <a:pt x="290334" y="116712"/>
                  </a:lnTo>
                  <a:lnTo>
                    <a:pt x="290334" y="138506"/>
                  </a:lnTo>
                  <a:lnTo>
                    <a:pt x="286640" y="150223"/>
                  </a:lnTo>
                  <a:lnTo>
                    <a:pt x="277442" y="157997"/>
                  </a:lnTo>
                  <a:lnTo>
                    <a:pt x="265565" y="162309"/>
                  </a:lnTo>
                  <a:lnTo>
                    <a:pt x="253834" y="163639"/>
                  </a:lnTo>
                  <a:lnTo>
                    <a:pt x="324611" y="163639"/>
                  </a:lnTo>
                  <a:lnTo>
                    <a:pt x="322897" y="160858"/>
                  </a:lnTo>
                  <a:lnTo>
                    <a:pt x="322897" y="116712"/>
                  </a:lnTo>
                  <a:close/>
                </a:path>
                <a:path h="187959" w="1049020">
                  <a:moveTo>
                    <a:pt x="338594" y="163156"/>
                  </a:moveTo>
                  <a:lnTo>
                    <a:pt x="335140" y="163639"/>
                  </a:lnTo>
                  <a:lnTo>
                    <a:pt x="338594" y="163639"/>
                  </a:lnTo>
                  <a:lnTo>
                    <a:pt x="338594" y="163156"/>
                  </a:lnTo>
                  <a:close/>
                </a:path>
                <a:path h="187959" w="1049020">
                  <a:moveTo>
                    <a:pt x="263778" y="46951"/>
                  </a:moveTo>
                  <a:lnTo>
                    <a:pt x="239921" y="49043"/>
                  </a:lnTo>
                  <a:lnTo>
                    <a:pt x="218940" y="56207"/>
                  </a:lnTo>
                  <a:lnTo>
                    <a:pt x="203623" y="69776"/>
                  </a:lnTo>
                  <a:lnTo>
                    <a:pt x="196761" y="91084"/>
                  </a:lnTo>
                  <a:lnTo>
                    <a:pt x="229285" y="91084"/>
                  </a:lnTo>
                  <a:lnTo>
                    <a:pt x="232407" y="81737"/>
                  </a:lnTo>
                  <a:lnTo>
                    <a:pt x="239244" y="75168"/>
                  </a:lnTo>
                  <a:lnTo>
                    <a:pt x="249236" y="71289"/>
                  </a:lnTo>
                  <a:lnTo>
                    <a:pt x="261823" y="70015"/>
                  </a:lnTo>
                  <a:lnTo>
                    <a:pt x="318420" y="70015"/>
                  </a:lnTo>
                  <a:lnTo>
                    <a:pt x="317717" y="67600"/>
                  </a:lnTo>
                  <a:lnTo>
                    <a:pt x="304158" y="55692"/>
                  </a:lnTo>
                  <a:lnTo>
                    <a:pt x="285189" y="49027"/>
                  </a:lnTo>
                  <a:lnTo>
                    <a:pt x="263778" y="46951"/>
                  </a:lnTo>
                  <a:close/>
                </a:path>
                <a:path h="187959" w="1049020">
                  <a:moveTo>
                    <a:pt x="391642" y="50545"/>
                  </a:moveTo>
                  <a:lnTo>
                    <a:pt x="360857" y="50545"/>
                  </a:lnTo>
                  <a:lnTo>
                    <a:pt x="360857" y="183133"/>
                  </a:lnTo>
                  <a:lnTo>
                    <a:pt x="393395" y="183133"/>
                  </a:lnTo>
                  <a:lnTo>
                    <a:pt x="393395" y="104419"/>
                  </a:lnTo>
                  <a:lnTo>
                    <a:pt x="396062" y="89726"/>
                  </a:lnTo>
                  <a:lnTo>
                    <a:pt x="403193" y="78935"/>
                  </a:lnTo>
                  <a:lnTo>
                    <a:pt x="413476" y="72285"/>
                  </a:lnTo>
                  <a:lnTo>
                    <a:pt x="425602" y="70015"/>
                  </a:lnTo>
                  <a:lnTo>
                    <a:pt x="570821" y="70015"/>
                  </a:lnTo>
                  <a:lnTo>
                    <a:pt x="570092" y="68973"/>
                  </a:lnTo>
                  <a:lnTo>
                    <a:pt x="391642" y="68973"/>
                  </a:lnTo>
                  <a:lnTo>
                    <a:pt x="391642" y="50545"/>
                  </a:lnTo>
                  <a:close/>
                </a:path>
                <a:path h="187959" w="1049020">
                  <a:moveTo>
                    <a:pt x="515480" y="70015"/>
                  </a:moveTo>
                  <a:lnTo>
                    <a:pt x="425602" y="70015"/>
                  </a:lnTo>
                  <a:lnTo>
                    <a:pt x="437967" y="71827"/>
                  </a:lnTo>
                  <a:lnTo>
                    <a:pt x="445976" y="77176"/>
                  </a:lnTo>
                  <a:lnTo>
                    <a:pt x="450294" y="85933"/>
                  </a:lnTo>
                  <a:lnTo>
                    <a:pt x="451586" y="97967"/>
                  </a:lnTo>
                  <a:lnTo>
                    <a:pt x="451586" y="183133"/>
                  </a:lnTo>
                  <a:lnTo>
                    <a:pt x="484111" y="183133"/>
                  </a:lnTo>
                  <a:lnTo>
                    <a:pt x="484235" y="104419"/>
                  </a:lnTo>
                  <a:lnTo>
                    <a:pt x="485924" y="90481"/>
                  </a:lnTo>
                  <a:lnTo>
                    <a:pt x="491561" y="79349"/>
                  </a:lnTo>
                  <a:lnTo>
                    <a:pt x="501315" y="72408"/>
                  </a:lnTo>
                  <a:lnTo>
                    <a:pt x="515480" y="70015"/>
                  </a:lnTo>
                  <a:close/>
                </a:path>
                <a:path h="187959" w="1049020">
                  <a:moveTo>
                    <a:pt x="570821" y="70015"/>
                  </a:moveTo>
                  <a:lnTo>
                    <a:pt x="515480" y="70015"/>
                  </a:lnTo>
                  <a:lnTo>
                    <a:pt x="530389" y="72628"/>
                  </a:lnTo>
                  <a:lnTo>
                    <a:pt x="538437" y="79956"/>
                  </a:lnTo>
                  <a:lnTo>
                    <a:pt x="541724" y="91232"/>
                  </a:lnTo>
                  <a:lnTo>
                    <a:pt x="542298" y="104419"/>
                  </a:lnTo>
                  <a:lnTo>
                    <a:pt x="542353" y="183133"/>
                  </a:lnTo>
                  <a:lnTo>
                    <a:pt x="574827" y="183133"/>
                  </a:lnTo>
                  <a:lnTo>
                    <a:pt x="574769" y="91232"/>
                  </a:lnTo>
                  <a:lnTo>
                    <a:pt x="571489" y="70970"/>
                  </a:lnTo>
                  <a:lnTo>
                    <a:pt x="570821" y="70015"/>
                  </a:lnTo>
                  <a:close/>
                </a:path>
                <a:path h="187959" w="1049020">
                  <a:moveTo>
                    <a:pt x="437883" y="46951"/>
                  </a:moveTo>
                  <a:lnTo>
                    <a:pt x="422295" y="48556"/>
                  </a:lnTo>
                  <a:lnTo>
                    <a:pt x="410068" y="53066"/>
                  </a:lnTo>
                  <a:lnTo>
                    <a:pt x="400401" y="60024"/>
                  </a:lnTo>
                  <a:lnTo>
                    <a:pt x="392493" y="68973"/>
                  </a:lnTo>
                  <a:lnTo>
                    <a:pt x="479247" y="68973"/>
                  </a:lnTo>
                  <a:lnTo>
                    <a:pt x="472548" y="59151"/>
                  </a:lnTo>
                  <a:lnTo>
                    <a:pt x="462851" y="52290"/>
                  </a:lnTo>
                  <a:lnTo>
                    <a:pt x="451011" y="48265"/>
                  </a:lnTo>
                  <a:lnTo>
                    <a:pt x="437883" y="46951"/>
                  </a:lnTo>
                  <a:close/>
                </a:path>
                <a:path h="187959" w="1049020">
                  <a:moveTo>
                    <a:pt x="525475" y="46951"/>
                  </a:moveTo>
                  <a:lnTo>
                    <a:pt x="510765" y="48485"/>
                  </a:lnTo>
                  <a:lnTo>
                    <a:pt x="498417" y="52876"/>
                  </a:lnTo>
                  <a:lnTo>
                    <a:pt x="488041" y="59810"/>
                  </a:lnTo>
                  <a:lnTo>
                    <a:pt x="479247" y="68973"/>
                  </a:lnTo>
                  <a:lnTo>
                    <a:pt x="570092" y="68973"/>
                  </a:lnTo>
                  <a:lnTo>
                    <a:pt x="561814" y="57142"/>
                  </a:lnTo>
                  <a:lnTo>
                    <a:pt x="546307" y="49378"/>
                  </a:lnTo>
                  <a:lnTo>
                    <a:pt x="525475" y="46951"/>
                  </a:lnTo>
                  <a:close/>
                </a:path>
                <a:path h="187959" w="1049020">
                  <a:moveTo>
                    <a:pt x="656424" y="46951"/>
                  </a:moveTo>
                  <a:lnTo>
                    <a:pt x="632832" y="50985"/>
                  </a:lnTo>
                  <a:lnTo>
                    <a:pt x="612381" y="63455"/>
                  </a:lnTo>
                  <a:lnTo>
                    <a:pt x="597978" y="84917"/>
                  </a:lnTo>
                  <a:lnTo>
                    <a:pt x="592531" y="115925"/>
                  </a:lnTo>
                  <a:lnTo>
                    <a:pt x="596777" y="143773"/>
                  </a:lnTo>
                  <a:lnTo>
                    <a:pt x="609607" y="166255"/>
                  </a:lnTo>
                  <a:lnTo>
                    <a:pt x="631155" y="181280"/>
                  </a:lnTo>
                  <a:lnTo>
                    <a:pt x="661555" y="186753"/>
                  </a:lnTo>
                  <a:lnTo>
                    <a:pt x="675317" y="185513"/>
                  </a:lnTo>
                  <a:lnTo>
                    <a:pt x="688132" y="181649"/>
                  </a:lnTo>
                  <a:lnTo>
                    <a:pt x="699072" y="174950"/>
                  </a:lnTo>
                  <a:lnTo>
                    <a:pt x="707212" y="165201"/>
                  </a:lnTo>
                  <a:lnTo>
                    <a:pt x="738581" y="165201"/>
                  </a:lnTo>
                  <a:lnTo>
                    <a:pt x="738581" y="163639"/>
                  </a:lnTo>
                  <a:lnTo>
                    <a:pt x="665848" y="163639"/>
                  </a:lnTo>
                  <a:lnTo>
                    <a:pt x="647553" y="159756"/>
                  </a:lnTo>
                  <a:lnTo>
                    <a:pt x="634855" y="149502"/>
                  </a:lnTo>
                  <a:lnTo>
                    <a:pt x="627456" y="134969"/>
                  </a:lnTo>
                  <a:lnTo>
                    <a:pt x="625055" y="118249"/>
                  </a:lnTo>
                  <a:lnTo>
                    <a:pt x="627220" y="100651"/>
                  </a:lnTo>
                  <a:lnTo>
                    <a:pt x="634274" y="85188"/>
                  </a:lnTo>
                  <a:lnTo>
                    <a:pt x="647060" y="74197"/>
                  </a:lnTo>
                  <a:lnTo>
                    <a:pt x="666419" y="70015"/>
                  </a:lnTo>
                  <a:lnTo>
                    <a:pt x="738581" y="70015"/>
                  </a:lnTo>
                  <a:lnTo>
                    <a:pt x="738581" y="67729"/>
                  </a:lnTo>
                  <a:lnTo>
                    <a:pt x="705523" y="67729"/>
                  </a:lnTo>
                  <a:lnTo>
                    <a:pt x="696240" y="58315"/>
                  </a:lnTo>
                  <a:lnTo>
                    <a:pt x="684183" y="51858"/>
                  </a:lnTo>
                  <a:lnTo>
                    <a:pt x="670522" y="48142"/>
                  </a:lnTo>
                  <a:lnTo>
                    <a:pt x="656424" y="46951"/>
                  </a:lnTo>
                  <a:close/>
                </a:path>
                <a:path h="187959" w="1049020">
                  <a:moveTo>
                    <a:pt x="738581" y="165201"/>
                  </a:moveTo>
                  <a:lnTo>
                    <a:pt x="707783" y="165201"/>
                  </a:lnTo>
                  <a:lnTo>
                    <a:pt x="707783" y="183133"/>
                  </a:lnTo>
                  <a:lnTo>
                    <a:pt x="738581" y="183133"/>
                  </a:lnTo>
                  <a:lnTo>
                    <a:pt x="738581" y="165201"/>
                  </a:lnTo>
                  <a:close/>
                </a:path>
                <a:path h="187959" w="1049020">
                  <a:moveTo>
                    <a:pt x="738581" y="70015"/>
                  </a:moveTo>
                  <a:lnTo>
                    <a:pt x="666419" y="70015"/>
                  </a:lnTo>
                  <a:lnTo>
                    <a:pt x="683396" y="73198"/>
                  </a:lnTo>
                  <a:lnTo>
                    <a:pt x="696240" y="82396"/>
                  </a:lnTo>
                  <a:lnTo>
                    <a:pt x="704372" y="97077"/>
                  </a:lnTo>
                  <a:lnTo>
                    <a:pt x="707212" y="116712"/>
                  </a:lnTo>
                  <a:lnTo>
                    <a:pt x="704838" y="133775"/>
                  </a:lnTo>
                  <a:lnTo>
                    <a:pt x="697436" y="148824"/>
                  </a:lnTo>
                  <a:lnTo>
                    <a:pt x="684580" y="159550"/>
                  </a:lnTo>
                  <a:lnTo>
                    <a:pt x="665848" y="163639"/>
                  </a:lnTo>
                  <a:lnTo>
                    <a:pt x="738581" y="163639"/>
                  </a:lnTo>
                  <a:lnTo>
                    <a:pt x="738581" y="70015"/>
                  </a:lnTo>
                  <a:close/>
                </a:path>
                <a:path h="187959" w="1049020">
                  <a:moveTo>
                    <a:pt x="738581" y="0"/>
                  </a:moveTo>
                  <a:lnTo>
                    <a:pt x="706094" y="0"/>
                  </a:lnTo>
                  <a:lnTo>
                    <a:pt x="706094" y="67729"/>
                  </a:lnTo>
                  <a:lnTo>
                    <a:pt x="738581" y="67729"/>
                  </a:lnTo>
                  <a:lnTo>
                    <a:pt x="738581" y="0"/>
                  </a:lnTo>
                  <a:close/>
                </a:path>
                <a:path h="187959" w="1049020">
                  <a:moveTo>
                    <a:pt x="829487" y="46951"/>
                  </a:moveTo>
                  <a:lnTo>
                    <a:pt x="799788" y="52589"/>
                  </a:lnTo>
                  <a:lnTo>
                    <a:pt x="777319" y="67821"/>
                  </a:lnTo>
                  <a:lnTo>
                    <a:pt x="763093" y="90125"/>
                  </a:lnTo>
                  <a:lnTo>
                    <a:pt x="758126" y="116979"/>
                  </a:lnTo>
                  <a:lnTo>
                    <a:pt x="762906" y="145080"/>
                  </a:lnTo>
                  <a:lnTo>
                    <a:pt x="776890" y="167154"/>
                  </a:lnTo>
                  <a:lnTo>
                    <a:pt x="799542" y="181584"/>
                  </a:lnTo>
                  <a:lnTo>
                    <a:pt x="830325" y="186753"/>
                  </a:lnTo>
                  <a:lnTo>
                    <a:pt x="853354" y="183772"/>
                  </a:lnTo>
                  <a:lnTo>
                    <a:pt x="873132" y="175042"/>
                  </a:lnTo>
                  <a:lnTo>
                    <a:pt x="885264" y="163639"/>
                  </a:lnTo>
                  <a:lnTo>
                    <a:pt x="830325" y="163639"/>
                  </a:lnTo>
                  <a:lnTo>
                    <a:pt x="812703" y="160429"/>
                  </a:lnTo>
                  <a:lnTo>
                    <a:pt x="800334" y="151811"/>
                  </a:lnTo>
                  <a:lnTo>
                    <a:pt x="793042" y="139298"/>
                  </a:lnTo>
                  <a:lnTo>
                    <a:pt x="790651" y="124409"/>
                  </a:lnTo>
                  <a:lnTo>
                    <a:pt x="899096" y="124409"/>
                  </a:lnTo>
                  <a:lnTo>
                    <a:pt x="897736" y="105155"/>
                  </a:lnTo>
                  <a:lnTo>
                    <a:pt x="790651" y="105155"/>
                  </a:lnTo>
                  <a:lnTo>
                    <a:pt x="793929" y="91333"/>
                  </a:lnTo>
                  <a:lnTo>
                    <a:pt x="801954" y="80179"/>
                  </a:lnTo>
                  <a:lnTo>
                    <a:pt x="814036" y="72728"/>
                  </a:lnTo>
                  <a:lnTo>
                    <a:pt x="829487" y="70015"/>
                  </a:lnTo>
                  <a:lnTo>
                    <a:pt x="882773" y="70015"/>
                  </a:lnTo>
                  <a:lnTo>
                    <a:pt x="860745" y="53461"/>
                  </a:lnTo>
                  <a:lnTo>
                    <a:pt x="829487" y="46951"/>
                  </a:lnTo>
                  <a:close/>
                </a:path>
                <a:path h="187959" w="1049020">
                  <a:moveTo>
                    <a:pt x="897089" y="141604"/>
                  </a:moveTo>
                  <a:lnTo>
                    <a:pt x="866305" y="141604"/>
                  </a:lnTo>
                  <a:lnTo>
                    <a:pt x="860920" y="151209"/>
                  </a:lnTo>
                  <a:lnTo>
                    <a:pt x="853235" y="158099"/>
                  </a:lnTo>
                  <a:lnTo>
                    <a:pt x="843089" y="162250"/>
                  </a:lnTo>
                  <a:lnTo>
                    <a:pt x="830325" y="163639"/>
                  </a:lnTo>
                  <a:lnTo>
                    <a:pt x="885264" y="163639"/>
                  </a:lnTo>
                  <a:lnTo>
                    <a:pt x="888199" y="160880"/>
                  </a:lnTo>
                  <a:lnTo>
                    <a:pt x="897089" y="141604"/>
                  </a:lnTo>
                  <a:close/>
                </a:path>
                <a:path h="187959" w="1049020">
                  <a:moveTo>
                    <a:pt x="882773" y="70015"/>
                  </a:moveTo>
                  <a:lnTo>
                    <a:pt x="829487" y="70015"/>
                  </a:lnTo>
                  <a:lnTo>
                    <a:pt x="844404" y="72907"/>
                  </a:lnTo>
                  <a:lnTo>
                    <a:pt x="855859" y="80656"/>
                  </a:lnTo>
                  <a:lnTo>
                    <a:pt x="863399" y="91869"/>
                  </a:lnTo>
                  <a:lnTo>
                    <a:pt x="866571" y="105155"/>
                  </a:lnTo>
                  <a:lnTo>
                    <a:pt x="897736" y="105155"/>
                  </a:lnTo>
                  <a:lnTo>
                    <a:pt x="897056" y="95525"/>
                  </a:lnTo>
                  <a:lnTo>
                    <a:pt x="883770" y="70764"/>
                  </a:lnTo>
                  <a:lnTo>
                    <a:pt x="882773" y="70015"/>
                  </a:lnTo>
                  <a:close/>
                </a:path>
                <a:path h="187959" w="1049020">
                  <a:moveTo>
                    <a:pt x="949871" y="50545"/>
                  </a:moveTo>
                  <a:lnTo>
                    <a:pt x="919035" y="50545"/>
                  </a:lnTo>
                  <a:lnTo>
                    <a:pt x="919035" y="183133"/>
                  </a:lnTo>
                  <a:lnTo>
                    <a:pt x="951572" y="183133"/>
                  </a:lnTo>
                  <a:lnTo>
                    <a:pt x="951572" y="104927"/>
                  </a:lnTo>
                  <a:lnTo>
                    <a:pt x="954102" y="91237"/>
                  </a:lnTo>
                  <a:lnTo>
                    <a:pt x="961293" y="80151"/>
                  </a:lnTo>
                  <a:lnTo>
                    <a:pt x="972548" y="72725"/>
                  </a:lnTo>
                  <a:lnTo>
                    <a:pt x="984443" y="70535"/>
                  </a:lnTo>
                  <a:lnTo>
                    <a:pt x="950455" y="70535"/>
                  </a:lnTo>
                  <a:lnTo>
                    <a:pt x="949871" y="70015"/>
                  </a:lnTo>
                  <a:lnTo>
                    <a:pt x="949871" y="50545"/>
                  </a:lnTo>
                  <a:close/>
                </a:path>
                <a:path h="187959" w="1049020">
                  <a:moveTo>
                    <a:pt x="1043086" y="70015"/>
                  </a:moveTo>
                  <a:lnTo>
                    <a:pt x="987272" y="70015"/>
                  </a:lnTo>
                  <a:lnTo>
                    <a:pt x="999754" y="71744"/>
                  </a:lnTo>
                  <a:lnTo>
                    <a:pt x="1008629" y="77104"/>
                  </a:lnTo>
                  <a:lnTo>
                    <a:pt x="1014020" y="86356"/>
                  </a:lnTo>
                  <a:lnTo>
                    <a:pt x="1016050" y="99758"/>
                  </a:lnTo>
                  <a:lnTo>
                    <a:pt x="1016050" y="183133"/>
                  </a:lnTo>
                  <a:lnTo>
                    <a:pt x="1048588" y="183133"/>
                  </a:lnTo>
                  <a:lnTo>
                    <a:pt x="1048588" y="92125"/>
                  </a:lnTo>
                  <a:lnTo>
                    <a:pt x="1044923" y="72497"/>
                  </a:lnTo>
                  <a:lnTo>
                    <a:pt x="1043086" y="70015"/>
                  </a:lnTo>
                  <a:close/>
                </a:path>
                <a:path h="187959" w="1049020">
                  <a:moveTo>
                    <a:pt x="996378" y="46951"/>
                  </a:moveTo>
                  <a:lnTo>
                    <a:pt x="982395" y="48581"/>
                  </a:lnTo>
                  <a:lnTo>
                    <a:pt x="969787" y="53262"/>
                  </a:lnTo>
                  <a:lnTo>
                    <a:pt x="958995" y="60683"/>
                  </a:lnTo>
                  <a:lnTo>
                    <a:pt x="950455" y="70535"/>
                  </a:lnTo>
                  <a:lnTo>
                    <a:pt x="984443" y="70535"/>
                  </a:lnTo>
                  <a:lnTo>
                    <a:pt x="987272" y="70015"/>
                  </a:lnTo>
                  <a:lnTo>
                    <a:pt x="1043086" y="70015"/>
                  </a:lnTo>
                  <a:lnTo>
                    <a:pt x="1034465" y="58366"/>
                  </a:lnTo>
                  <a:lnTo>
                    <a:pt x="1018016" y="49820"/>
                  </a:lnTo>
                  <a:lnTo>
                    <a:pt x="996378" y="46951"/>
                  </a:lnTo>
                  <a:close/>
                </a:path>
              </a:pathLst>
            </a:custGeom>
            <a:solidFill>
              <a:srgbClr val="2A354C"/>
            </a:solidFill>
          </p:spPr>
          <p:txBody>
            <a:bodyPr bIns="0" lIns="0" rIns="0" rtlCol="0" tIns="0" wrap="square"/>
            <a:lstStyle/>
            <a:p>
              <a:endParaRPr>
                <a:latin charset="0" panose="00000500000000000000" pitchFamily="2" typeface="Montserrat"/>
              </a:endParaRPr>
            </a:p>
          </p:txBody>
        </p:sp>
      </p:grpSp>
    </p:spTree>
    <p:extLst>
      <p:ext uri="{BB962C8B-B14F-4D97-AF65-F5344CB8AC3E}">
        <p14:creationId xmlns:p14="http://schemas.microsoft.com/office/powerpoint/2010/main" val="1318983044"/>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62" r:id="rId3"/>
    <p:sldLayoutId id="2147483652" r:id="rId4"/>
    <p:sldLayoutId id="2147483660" r:id="rId5"/>
    <p:sldLayoutId id="2147483653" r:id="rId6"/>
    <p:sldLayoutId id="2147483654" r:id="rId7"/>
    <p:sldLayoutId id="2147483655" r:id="rId8"/>
    <p:sldLayoutId id="2147483663" r:id="rId9"/>
  </p:sldLayoutIdLst>
  <p:hf ftr="0" hdr="0" sldNum="0"/>
  <p:txStyles>
    <p:titleStyle>
      <a:lvl1pPr algn="l" defTabSz="914400" eaLnBrk="1" hangingPunct="1" latinLnBrk="0" rtl="0">
        <a:lnSpc>
          <a:spcPct val="90000"/>
        </a:lnSpc>
        <a:spcBef>
          <a:spcPct val="0"/>
        </a:spcBef>
        <a:buNone/>
        <a:defRPr b="1" kern="1200" sz="2800">
          <a:solidFill>
            <a:schemeClr val="tx1"/>
          </a:solidFill>
          <a:latin charset="0" panose="00000500000000000000" pitchFamily="2" typeface="Montserrat"/>
          <a:ea typeface="+mj-ea"/>
          <a:cs typeface="+mj-cs"/>
        </a:defRPr>
      </a:lvl1pPr>
    </p:titleStyle>
    <p:bodyStyle>
      <a:lvl1pPr algn="l" defTabSz="914400" eaLnBrk="1" hangingPunct="1" indent="-228600" latinLnBrk="0" marL="228600" rtl="0">
        <a:lnSpc>
          <a:spcPct val="90000"/>
        </a:lnSpc>
        <a:spcBef>
          <a:spcPts val="1000"/>
        </a:spcBef>
        <a:buFont charset="0" panose="020B0604020202020204" pitchFamily="34" typeface="Arial"/>
        <a:buChar char="•"/>
        <a:defRPr kern="1200" sz="1600">
          <a:solidFill>
            <a:schemeClr val="tx1"/>
          </a:solidFill>
          <a:latin charset="0" panose="00000500000000000000" pitchFamily="2" typeface="Montserrat"/>
          <a:ea typeface="+mn-ea"/>
          <a:cs typeface="+mn-cs"/>
        </a:defRPr>
      </a:lvl1pPr>
      <a:lvl2pPr algn="l" defTabSz="914400" eaLnBrk="1" hangingPunct="1" indent="-228600" latinLnBrk="0" marL="685800" rtl="0">
        <a:lnSpc>
          <a:spcPct val="90000"/>
        </a:lnSpc>
        <a:spcBef>
          <a:spcPts val="500"/>
        </a:spcBef>
        <a:buFont charset="0" panose="020B0604020202020204" pitchFamily="34" typeface="Arial"/>
        <a:buChar char="•"/>
        <a:defRPr kern="1200" sz="1400">
          <a:solidFill>
            <a:schemeClr val="tx1"/>
          </a:solidFill>
          <a:latin charset="0" panose="00000500000000000000" pitchFamily="2" typeface="Montserrat"/>
          <a:ea typeface="+mn-ea"/>
          <a:cs typeface="+mn-cs"/>
        </a:defRPr>
      </a:lvl2pPr>
      <a:lvl3pPr algn="l" defTabSz="914400" eaLnBrk="1" hangingPunct="1" indent="-228600" latinLnBrk="0" marL="1143000" rtl="0">
        <a:lnSpc>
          <a:spcPct val="90000"/>
        </a:lnSpc>
        <a:spcBef>
          <a:spcPts val="500"/>
        </a:spcBef>
        <a:buFont charset="0" panose="020B0604020202020204" pitchFamily="34" typeface="Arial"/>
        <a:buChar char="•"/>
        <a:defRPr kern="1200" sz="1200">
          <a:solidFill>
            <a:schemeClr val="tx1"/>
          </a:solidFill>
          <a:latin charset="0" panose="00000500000000000000" pitchFamily="2" typeface="Montserrat"/>
          <a:ea typeface="+mn-ea"/>
          <a:cs typeface="+mn-cs"/>
        </a:defRPr>
      </a:lvl3pPr>
      <a:lvl4pPr algn="l" defTabSz="914400" eaLnBrk="1" hangingPunct="1" indent="-228600" latinLnBrk="0" marL="1600200" rtl="0">
        <a:lnSpc>
          <a:spcPct val="90000"/>
        </a:lnSpc>
        <a:spcBef>
          <a:spcPts val="500"/>
        </a:spcBef>
        <a:buFont charset="0" panose="020B0604020202020204" pitchFamily="34" typeface="Arial"/>
        <a:buChar char="•"/>
        <a:defRPr kern="1200" sz="1100">
          <a:solidFill>
            <a:schemeClr val="tx1"/>
          </a:solidFill>
          <a:latin charset="0" panose="00000500000000000000" pitchFamily="2" typeface="Montserrat"/>
          <a:ea typeface="+mn-ea"/>
          <a:cs typeface="+mn-cs"/>
        </a:defRPr>
      </a:lvl4pPr>
      <a:lvl5pPr algn="l" defTabSz="914400" eaLnBrk="1" hangingPunct="1" indent="-228600" latinLnBrk="0" marL="2057400" rtl="0">
        <a:lnSpc>
          <a:spcPct val="90000"/>
        </a:lnSpc>
        <a:spcBef>
          <a:spcPts val="500"/>
        </a:spcBef>
        <a:buFont charset="0" panose="020B0604020202020204" pitchFamily="34" typeface="Arial"/>
        <a:buChar char="•"/>
        <a:defRPr kern="1200" sz="1100">
          <a:solidFill>
            <a:schemeClr val="tx1"/>
          </a:solidFill>
          <a:latin charset="0" panose="00000500000000000000" pitchFamily="2" typeface="Montserrat"/>
          <a:ea typeface="+mn-ea"/>
          <a:cs typeface="+mn-cs"/>
        </a:defRPr>
      </a:lvl5pPr>
      <a:lvl6pPr algn="l" defTabSz="914400" eaLnBrk="1" hangingPunct="1" indent="-228600" latinLnBrk="0" marL="25146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6pPr>
      <a:lvl7pPr algn="l" defTabSz="914400" eaLnBrk="1" hangingPunct="1" indent="-228600" latinLnBrk="0" marL="29718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7pPr>
      <a:lvl8pPr algn="l" defTabSz="914400" eaLnBrk="1" hangingPunct="1" indent="-228600" latinLnBrk="0" marL="34290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8pPr>
      <a:lvl9pPr algn="l" defTabSz="914400" eaLnBrk="1" hangingPunct="1" indent="-228600" latinLnBrk="0" marL="38862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9pPr>
    </p:bodyStyle>
    <p:otherStyle>
      <a:defPPr>
        <a:defRPr lang="en-US"/>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slide" Target="slide3.xml" /><Relationship Id="rId3" Type="http://schemas.openxmlformats.org/officeDocument/2006/relationships/slide" Target="slide8.xml" /><Relationship Id="rId4" Type="http://schemas.openxmlformats.org/officeDocument/2006/relationships/slide" Target="slide9.xml" /><Relationship Id="rId5" Type="http://schemas.openxmlformats.org/officeDocument/2006/relationships/slide" Target="slide20.xml" /><Relationship Id="rId6" Type="http://schemas.openxmlformats.org/officeDocument/2006/relationships/slide" Target="slide33.xml" /><Relationship Id="rId7" Type="http://schemas.openxmlformats.org/officeDocument/2006/relationships/slide" Target="slide45.xml" /><Relationship Id="rId8" Type="http://schemas.openxmlformats.org/officeDocument/2006/relationships/slide" Target="slide55.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3.png"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12.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5.png" /><Relationship Id="rId2" Type="http://schemas.openxmlformats.org/officeDocument/2006/relationships/image" Target="../media/image4.png"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15.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6.png" /><Relationship Id="rId2" Type="http://schemas.openxmlformats.org/officeDocument/2006/relationships/image" Target="../media/image4.png" /></Relationships>
</file>

<file path=ppt/slides/_rels/slide16.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7.png" /><Relationship Id="rId2" Type="http://schemas.openxmlformats.org/officeDocument/2006/relationships/image" Target="../media/image4.png" /></Relationships>
</file>

<file path=ppt/slides/_rels/slide17.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8.png" /><Relationship Id="rId2" Type="http://schemas.openxmlformats.org/officeDocument/2006/relationships/image" Target="../media/image4.png"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19.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9.png" /><Relationship Id="rId2" Type="http://schemas.openxmlformats.org/officeDocument/2006/relationships/image" Target="../media/image4.png" /></Relationships>
</file>

<file path=ppt/slides/_rels/slide20.xml.rels><?xml version="1.0" encoding="UTF-8"?><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10.png"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1.png"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1.png" /></Relationships>
</file>

<file path=ppt/slides/_rels/slide23.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2.png" /><Relationship Id="rId2" Type="http://schemas.openxmlformats.org/officeDocument/2006/relationships/image" Target="../media/image11.png"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1.png" /></Relationships>
</file>

<file path=ppt/slides/_rels/slide25.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3.png" /><Relationship Id="rId2" Type="http://schemas.openxmlformats.org/officeDocument/2006/relationships/image" Target="../media/image11.png" /></Relationships>
</file>

<file path=ppt/slides/_rels/slide26.xml.rels><?xml version="1.0" encoding="UTF-8"?><Relationships xmlns="http://schemas.openxmlformats.org/package/2006/relationships"><Relationship Id="rId1" Type="http://schemas.openxmlformats.org/officeDocument/2006/relationships/slideLayout" Target="../slideLayouts/slideLayout9.xml" /><Relationship Id="rId3" Type="http://schemas.openxmlformats.org/officeDocument/2006/relationships/image" Target="../media/image14.png" /><Relationship Id="rId2" Type="http://schemas.openxmlformats.org/officeDocument/2006/relationships/image" Target="../media/image11.png"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1.png" /></Relationships>
</file>

<file path=ppt/slides/_rels/slide28.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5.png" /><Relationship Id="rId2" Type="http://schemas.openxmlformats.org/officeDocument/2006/relationships/image" Target="../media/image11.png" /></Relationships>
</file>

<file path=ppt/slides/_rels/slide29.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6.png" /><Relationship Id="rId2" Type="http://schemas.openxmlformats.org/officeDocument/2006/relationships/image" Target="../media/image11.png" /></Relationships>
</file>

<file path=ppt/slides/_rels/slide30.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7.png" /><Relationship Id="rId2" Type="http://schemas.openxmlformats.org/officeDocument/2006/relationships/image" Target="../media/image11.png"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1.png" /></Relationships>
</file>

<file path=ppt/slides/_rels/slide32.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18.png" /><Relationship Id="rId2" Type="http://schemas.openxmlformats.org/officeDocument/2006/relationships/image" Target="../media/image11.png" /></Relationships>
</file>

<file path=ppt/slides/_rels/slide33.xml.rels><?xml version="1.0" encoding="UTF-8"?><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19.png" /></Relationships>
</file>

<file path=ppt/slides/_rels/slide3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0.png" /></Relationships>
</file>

<file path=ppt/slides/_rels/slide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0.png" /></Relationships>
</file>

<file path=ppt/slides/_rels/slide36.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1.png" /><Relationship Id="rId2" Type="http://schemas.openxmlformats.org/officeDocument/2006/relationships/image" Target="../media/image20.png" /></Relationships>
</file>

<file path=ppt/slides/_rels/slide3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0.png" /></Relationships>
</file>

<file path=ppt/slides/_rels/slide38.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2.png" /><Relationship Id="rId2" Type="http://schemas.openxmlformats.org/officeDocument/2006/relationships/image" Target="../media/image20.png" /></Relationships>
</file>

<file path=ppt/slides/_rels/slide39.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3.png" /><Relationship Id="rId2" Type="http://schemas.openxmlformats.org/officeDocument/2006/relationships/image" Target="../media/image20.png" /></Relationships>
</file>

<file path=ppt/slides/_rels/slide40.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4.png" /><Relationship Id="rId2" Type="http://schemas.openxmlformats.org/officeDocument/2006/relationships/image" Target="../media/image20.png" /></Relationships>
</file>

<file path=ppt/slides/_rels/slide41.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5.png" /><Relationship Id="rId2" Type="http://schemas.openxmlformats.org/officeDocument/2006/relationships/image" Target="../media/image20.png" /></Relationships>
</file>

<file path=ppt/slides/_rels/slide4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0.png" /></Relationships>
</file>

<file path=ppt/slides/_rels/slide43.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6.png" /><Relationship Id="rId2" Type="http://schemas.openxmlformats.org/officeDocument/2006/relationships/image" Target="../media/image20.png" /></Relationships>
</file>

<file path=ppt/slides/_rels/slide44.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27.png" /><Relationship Id="rId2" Type="http://schemas.openxmlformats.org/officeDocument/2006/relationships/image" Target="../media/image20.png" /></Relationships>
</file>

<file path=ppt/slides/_rels/slide45.xml.rels><?xml version="1.0" encoding="UTF-8"?><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28.png" /></Relationships>
</file>

<file path=ppt/slides/_rels/slide4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9.png" /></Relationships>
</file>

<file path=ppt/slides/_rels/slide47.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hyperlink" Target="../social-isolation/index.qmd" TargetMode="External" /><Relationship Id="rId2" Type="http://schemas.openxmlformats.org/officeDocument/2006/relationships/image" Target="../media/image29.png" /></Relationships>
</file>

<file path=ppt/slides/_rels/slide48.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30.png" /><Relationship Id="rId2" Type="http://schemas.openxmlformats.org/officeDocument/2006/relationships/image" Target="../media/image29.png" /></Relationships>
</file>

<file path=ppt/slides/_rels/slide49.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31.png" /><Relationship Id="rId2" Type="http://schemas.openxmlformats.org/officeDocument/2006/relationships/image" Target="../media/image29.png" /></Relationships>
</file>

<file path=ppt/slides/_rels/slide50.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32.png" /><Relationship Id="rId2" Type="http://schemas.openxmlformats.org/officeDocument/2006/relationships/image" Target="../media/image29.png" /></Relationships>
</file>

<file path=ppt/slides/_rels/slide5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9.png" /></Relationships>
</file>

<file path=ppt/slides/_rels/slide5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9.png" /></Relationships>
</file>

<file path=ppt/slides/_rels/slide53.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33.png" /><Relationship Id="rId2" Type="http://schemas.openxmlformats.org/officeDocument/2006/relationships/image" Target="../media/image29.png" /></Relationships>
</file>

<file path=ppt/slides/_rels/slide54.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34.png" /><Relationship Id="rId2" Type="http://schemas.openxmlformats.org/officeDocument/2006/relationships/image" Target="../media/image29.png" /></Relationships>
</file>

<file path=ppt/slides/_rels/slide55.xml.rels><?xml version="1.0" encoding="UTF-8"?><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3.png" /></Relationships>
</file>

<file path=ppt/slides/_rels/slide5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8.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35.png" /><Relationship Id="rId2" Type="http://schemas.openxmlformats.org/officeDocument/2006/relationships/image" Target="../media/image4.png" /></Relationships>
</file>

<file path=ppt/slides/_rels/slide59.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36.png" /><Relationship Id="rId2" Type="http://schemas.openxmlformats.org/officeDocument/2006/relationships/image" Target="../media/image4.png" /></Relationships>
</file>

<file path=ppt/slides/_rels/slide6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61.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37.png" /><Relationship Id="rId2" Type="http://schemas.openxmlformats.org/officeDocument/2006/relationships/image" Target="../media/image4.png" /></Relationships>
</file>

<file path=ppt/slides/_rels/slide62.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hyperlink" Target="https://doi.org/10.1080/02673037.2017.1388912" TargetMode="External" /><Relationship Id="rId4" Type="http://schemas.openxmlformats.org/officeDocument/2006/relationships/hyperlink" Target="https://doi.org/10.15171/hpp.2015.028" TargetMode="External" /><Relationship Id="rId5" Type="http://schemas.openxmlformats.org/officeDocument/2006/relationships/hyperlink" Target="https://doi.org/10.1016/S0140-6736(12)60240-2" TargetMode="External" /><Relationship Id="rId6" Type="http://schemas.openxmlformats.org/officeDocument/2006/relationships/hyperlink" Target="https://doi.org/10.1016/S2468-2667(25)00142-2" TargetMode="External" /><Relationship Id="rId7" Type="http://schemas.openxmlformats.org/officeDocument/2006/relationships/hyperlink" Target="https://doi.org/10.1016/j.worlddev.2024.106575" TargetMode="External" /><Relationship Id="rId8" Type="http://schemas.openxmlformats.org/officeDocument/2006/relationships/hyperlink" Target="https://doi.org/10.1177/10598405231191283" TargetMode="External" /><Relationship Id="rId9" Type="http://schemas.openxmlformats.org/officeDocument/2006/relationships/hyperlink" Target="https://doi.org/10.1016/j.ecresq.2025.01.004" TargetMode="External" /><Relationship Id="rId10" Type="http://schemas.openxmlformats.org/officeDocument/2006/relationships/hyperlink" Target="https://doi.org/10.1016/j.acap.2012.06.005" TargetMode="External" /><Relationship Id="rId11" Type="http://schemas.openxmlformats.org/officeDocument/2006/relationships/hyperlink" Target="https://doi.org/10.1016/j.puhip.2024.100555" TargetMode="External" /><Relationship Id="rId12" Type="http://schemas.openxmlformats.org/officeDocument/2006/relationships/hyperlink" Target="https://explore-education-statistics.service.gov.uk/find-statistics/pupil-absence-in-schools-in-england/2024-25-autumn-and-spring-term" TargetMode="External" /><Relationship Id="rId13" Type="http://schemas.openxmlformats.org/officeDocument/2006/relationships/hyperlink" Target="https://www.gov.uk/government/publications/woodland-access-implementation-plan/woodland-access-implementation-plan" TargetMode="External" /><Relationship Id="rId14" Type="http://schemas.openxmlformats.org/officeDocument/2006/relationships/hyperlink" Target="https://www.gov.uk/government/publications/environmental-improvement-plan-2025/environmental-improvement-plan-eip-2025" TargetMode="External" /><Relationship Id="rId15" Type="http://schemas.openxmlformats.org/officeDocument/2006/relationships/hyperlink" Target="https://www.gov.uk/government/publications/preventing-serious-violence-a-multi-agency-approach/preventing-serious-violence-summary" TargetMode="External" /><Relationship Id="rId16" Type="http://schemas.openxmlformats.org/officeDocument/2006/relationships/hyperlink" Target="https://www.gov.uk/government/publications/housing-and-health-in-local-strategic-health-planning/housing-and-health-in-local-strategic-health-planning" TargetMode="External" /><Relationship Id="rId17" Type="http://schemas.openxmlformats.org/officeDocument/2006/relationships/hyperlink" Target="https://fingertips.phe.org.uk/search/obesity#page/3/gid/1938133443/pat/6/par/E12000007/ati/502/are/E09000007/iid/94136/age/168/sex/4/cat/-1/ctp/-1/yrr/1/cid/4/tbm/1/page-options/car-do-0" TargetMode="External" /><Relationship Id="rId18" Type="http://schemas.openxmlformats.org/officeDocument/2006/relationships/hyperlink" Target="https://cls.ucl.ac.uk/wp-content/uploads/2017/02/Long-term-consequences-of-being-NEET-Initial-findings-from-the-1970-British-Cohort-Study-at-age-51.pdf" TargetMode="External" /><Relationship Id="rId19" Type="http://schemas.openxmlformats.org/officeDocument/2006/relationships/hyperlink" Target="https://doi.org/10.1016/j.ssmph.2019.100425" TargetMode="External" /><Relationship Id="rId20" Type="http://schemas.openxmlformats.org/officeDocument/2006/relationships/hyperlink" Target="https://www.fph.org.uk/policy-advocacy/special-interest-groups/poverty-sig/policy-briefings/" TargetMode="External" /><Relationship Id="rId21" Type="http://schemas.openxmlformats.org/officeDocument/2006/relationships/hyperlink" Target="https://www.parliament.uk/globalassets/documents/fair-society-healthy-lives-full-report.pdf" TargetMode="External" /><Relationship Id="rId22" Type="http://schemas.openxmlformats.org/officeDocument/2006/relationships/hyperlink" Target="https://doi.org/10.1177/17579139261440226" TargetMode="External" /><Relationship Id="rId23" Type="http://schemas.openxmlformats.org/officeDocument/2006/relationships/hyperlink" Target="https://doi.org/10.1016/S2468-2667(20)30144-4" TargetMode="External" /><Relationship Id="rId24" Type="http://schemas.openxmlformats.org/officeDocument/2006/relationships/hyperlink" Target="https://doi.org/10.1177/1745691614568352" TargetMode="External" /><Relationship Id="rId25" Type="http://schemas.openxmlformats.org/officeDocument/2006/relationships/hyperlink" Target="https://www.instituteofhealthequity.org/resources-reports/fair-society-healthy-lives-the-marmot-review" TargetMode="External" /><Relationship Id="rId26" Type="http://schemas.openxmlformats.org/officeDocument/2006/relationships/hyperlink" Target="https://www.instituteofhealthequity.org/resources-reports/fuel-poverty-cold-homes-and-health-inequalities-in-the-uk" TargetMode="External" /><Relationship Id="rId27" Type="http://schemas.openxmlformats.org/officeDocument/2006/relationships/hyperlink" Target="https://www.instituteofhealthequity.org/resources-reports/the-health-impacts-of-cold-homes-and-fuel-poverty" TargetMode="External" /><Relationship Id="rId28" Type="http://schemas.openxmlformats.org/officeDocument/2006/relationships/hyperlink" Target="https://doi.org/10.1016/j.ypmed.2009.10.012" TargetMode="External" /><Relationship Id="rId29" Type="http://schemas.openxmlformats.org/officeDocument/2006/relationships/hyperlink" Target="https://peplau.psych.ucla.edu/wp-content/uploads/sites/141/2017/07/Peplau_perlman_82.pdf" TargetMode="External" /><Relationship Id="rId30" Type="http://schemas.openxmlformats.org/officeDocument/2006/relationships/hyperlink" Target="https://www.housing.org.uk/resources/overcrowding-in-england-2023/" TargetMode="External" /><Relationship Id="rId31" Type="http://schemas.openxmlformats.org/officeDocument/2006/relationships/hyperlink" Target="https://www.nea.org.uk/what-is-fuel-poverty/" TargetMode="External" /><Relationship Id="rId32" Type="http://schemas.openxmlformats.org/officeDocument/2006/relationships/hyperlink" Target="https://www.gov.uk/government/statistics/wider-determinants-of-health-february-2025-update/wider-determinants-of-health-statistical-commentary-february-2025" TargetMode="External" /><Relationship Id="rId33" Type="http://schemas.openxmlformats.org/officeDocument/2006/relationships/hyperlink" Target="https://www.ons.gov.uk/peoplepopulationandcommunity/healthandsocialcare/healthinequalities/bulletins/healthylifeexpectancybynationalareadeprivationenglandandwales/between2013to2015and2020to2022?dm_i=21A8%2C8Z63R%2C7GWY7Z%2C11GX9H%2C1&amp;utm_source=chatgpt.com" TargetMode="External" /><Relationship Id="rId34" Type="http://schemas.openxmlformats.org/officeDocument/2006/relationships/hyperlink" Target="https://doi.org/10.1016/j.amepre.2010.08.002" TargetMode="External" /><Relationship Id="rId35" Type="http://schemas.openxmlformats.org/officeDocument/2006/relationships/hyperlink" Target="https://doi.org/10.1037/0278-6133.24.3.297" TargetMode="External" /><Relationship Id="rId36" Type="http://schemas.openxmlformats.org/officeDocument/2006/relationships/hyperlink" Target="https://www.gov.uk/government/publications/spatial-planning-for-health-evidence-review" TargetMode="External" /><Relationship Id="rId37" Type="http://schemas.openxmlformats.org/officeDocument/2006/relationships/hyperlink" Target="https://www.gov.uk/government/publications/health-profile-for-england-2018/chapter-6-wider-determinants-of-health" TargetMode="External" /><Relationship Id="rId38" Type="http://schemas.openxmlformats.org/officeDocument/2006/relationships/hyperlink" Target="https://doi.org/10.1186/s12889-020-09224-0" TargetMode="External" /><Relationship Id="rId39" Type="http://schemas.openxmlformats.org/officeDocument/2006/relationships/hyperlink" Target="https://doi.org/10.1016/j.wss.2025.100259" TargetMode="External" /><Relationship Id="rId40" Type="http://schemas.openxmlformats.org/officeDocument/2006/relationships/hyperlink" Target="https://england.shelter.org.uk/support_us/campaigns/social_housing/story_of_social_housing" TargetMode="External" /><Relationship Id="rId41" Type="http://schemas.openxmlformats.org/officeDocument/2006/relationships/hyperlink" Target="https://england.shelter.org.uk/housing_advice/repairs/check_if_your_home_is_overcrowded_by_law" TargetMode="External" /><Relationship Id="rId42" Type="http://schemas.openxmlformats.org/officeDocument/2006/relationships/hyperlink" Target="https://www.health.org.uk/reports-and-analysis/briefings/living-in-poverty-was-bad-for-your-health-long-before-covid-19" TargetMode="External" /><Relationship Id="rId43" Type="http://schemas.openxmlformats.org/officeDocument/2006/relationships/hyperlink" Target="https://www.health.org.uk/evidence-hub/surroundings/inequalities-in-access-to-green-space" TargetMode="External" /><Relationship Id="rId44" Type="http://schemas.openxmlformats.org/officeDocument/2006/relationships/hyperlink" Target="https://www.health.org.uk/evidence-hub/surroundings/relationship-between-the-concentration-of-fast-food-outlets-and-health" TargetMode="External" /><Relationship Id="rId45" Type="http://schemas.openxmlformats.org/officeDocument/2006/relationships/hyperlink" Target="https://www.health.org.uk/reports-and-analysis/analysis/why-are-a-growing-number-of-young-people-who-are-neet-reporting-work" TargetMode="External" /><Relationship Id="rId46" Type="http://schemas.openxmlformats.org/officeDocument/2006/relationships/hyperlink" Target="https://doi.org/10.3390/ijerph18199976" TargetMode="External" /><Relationship Id="rId2" Type="http://schemas.openxmlformats.org/officeDocument/2006/relationships/image" Target="../media/image4.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33200-7215-DC79-06B6-34B0D7C27BE8}"/>
              </a:ext>
            </a:extLst>
          </p:cNvPr>
          <p:cNvSpPr>
            <a:spLocks noGrp="1"/>
          </p:cNvSpPr>
          <p:nvPr>
            <p:ph type="ctrTitle"/>
          </p:nvPr>
        </p:nvSpPr>
        <p:spPr>
          <a:xfrm>
            <a:off x="917713" y="2242515"/>
            <a:ext cx="7460974" cy="1325563"/>
          </a:xfrm>
        </p:spPr>
        <p:txBody>
          <a:bodyPr/>
          <a:lstStyle/>
          <a:p>
            <a:pPr lvl="0" indent="0" marL="0">
              <a:buNone/>
            </a:pPr>
            <a:r>
              <a:rPr/>
              <a:t>Wider determinants of health</a:t>
            </a:r>
          </a:p>
        </p:txBody>
      </p:sp>
      <p:sp>
        <p:nvSpPr>
          <p:cNvPr id="3" name="Subtitle 2">
            <a:extLst>
              <a:ext uri="{FF2B5EF4-FFF2-40B4-BE49-F238E27FC236}">
                <a16:creationId xmlns:a16="http://schemas.microsoft.com/office/drawing/2014/main" id="{86D7C27F-8802-4CD2-4914-C6DF054B5AC3}"/>
              </a:ext>
            </a:extLst>
          </p:cNvPr>
          <p:cNvSpPr>
            <a:spLocks noGrp="1"/>
          </p:cNvSpPr>
          <p:nvPr>
            <p:ph idx="1" type="subTitle"/>
          </p:nvPr>
        </p:nvSpPr>
        <p:spPr>
          <a:xfrm>
            <a:off x="917713" y="3956214"/>
            <a:ext cx="5832000" cy="441616"/>
          </a:xfrm>
        </p:spPr>
        <p:txBody>
          <a:bodyPr/>
          <a:lstStyle/>
          <a:p>
            <a:pPr lvl="0" indent="0" marL="0">
              <a:buNone/>
            </a:pPr>
            <a:r>
              <a:rPr/>
              <a:t>What are they and why they matter?</a:t>
            </a:r>
          </a:p>
        </p:txBody>
      </p:sp>
      <p:sp>
        <p:nvSpPr>
          <p:cNvPr id="5" name="Date Placeholder 3">
            <a:extLst>
              <a:ext uri="{FF2B5EF4-FFF2-40B4-BE49-F238E27FC236}">
                <a16:creationId xmlns:a16="http://schemas.microsoft.com/office/drawing/2014/main" id="{42EDB735-F79F-84B9-8799-546EA61D6235}"/>
              </a:ext>
            </a:extLst>
          </p:cNvPr>
          <p:cNvSpPr>
            <a:spLocks noGrp="1"/>
          </p:cNvSpPr>
          <p:nvPr>
            <p:ph idx="10" sz="half" type="dt"/>
          </p:nvPr>
        </p:nvSpPr>
        <p:spPr>
          <a:xfrm>
            <a:off x="838200" y="6356350"/>
            <a:ext cx="2743200" cy="365125"/>
          </a:xfrm>
          <a:prstGeom prst="rect">
            <a:avLst/>
          </a:prstGeom>
        </p:spPr>
        <p:txBody>
          <a:bodyPr/>
          <a:lstStyle>
            <a:lvl1pPr>
              <a:defRPr/>
            </a:lvl1pPr>
          </a:lstStyle>
          <a:p>
            <a:fld id="{00CFDB79-E735-4FBE-927A-2D3B6EB77C66}" type="datetime1">
              <a:rPr lang="en-US" smtClean="0"/>
              <a:t>3/11/2025</a:t>
            </a:fld>
            <a:endParaRPr dirty="0" lang="en-GB"/>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Table of contents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a:r>
              <a:rPr>
                <a:hlinkClick r:id="rId2" action="ppaction://hlinksldjump"/>
              </a:rPr>
              <a:t>Background</a:t>
            </a:r>
          </a:p>
          <a:p>
            <a:pPr lvl="0"/>
            <a:r>
              <a:rPr>
                <a:hlinkClick r:id="rId3" action="ppaction://hlinksldjump"/>
              </a:rPr>
              <a:t>What the data shows</a:t>
            </a:r>
          </a:p>
          <a:p>
            <a:pPr lvl="0"/>
            <a:r>
              <a:rPr>
                <a:hlinkClick r:id="rId4" action="ppaction://hlinksldjump"/>
              </a:rPr>
              <a:t>Education</a:t>
            </a:r>
          </a:p>
          <a:p>
            <a:pPr lvl="0"/>
            <a:r>
              <a:rPr>
                <a:hlinkClick r:id="rId5" action="ppaction://hlinksldjump"/>
              </a:rPr>
              <a:t>Work, income and vulnerability</a:t>
            </a:r>
          </a:p>
          <a:p>
            <a:pPr lvl="0"/>
            <a:r>
              <a:rPr>
                <a:hlinkClick r:id="rId6" action="ppaction://hlinksldjump"/>
              </a:rPr>
              <a:t>Housing</a:t>
            </a:r>
          </a:p>
          <a:p>
            <a:pPr lvl="0"/>
            <a:r>
              <a:rPr>
                <a:hlinkClick r:id="rId7" action="ppaction://hlinksldjump"/>
              </a:rPr>
              <a:t>Sense of community</a:t>
            </a:r>
          </a:p>
          <a:p>
            <a:pPr lvl="0"/>
            <a:r>
              <a:rPr>
                <a:hlinkClick r:id="rId8" action="ppaction://hlinksldjump"/>
              </a:rPr>
              <a:t>The natural and built environment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C23E-569A-8212-17CC-549EF53C3F67}"/>
              </a:ext>
            </a:extLst>
          </p:cNvPr>
          <p:cNvSpPr>
            <a:spLocks noGrp="1"/>
          </p:cNvSpPr>
          <p:nvPr>
            <p:ph type="title"/>
          </p:nvPr>
        </p:nvSpPr>
        <p:spPr>
          <a:xfrm>
            <a:off x="748748" y="1956182"/>
            <a:ext cx="6655904" cy="1084405"/>
          </a:xfrm>
        </p:spPr>
        <p:txBody>
          <a:bodyPr/>
          <a:lstStyle/>
          <a:p>
            <a:pPr lvl="0" indent="0" marL="0">
              <a:buNone/>
            </a:pPr>
            <a:r>
              <a:rPr/>
              <a:t>Background</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What are the wider determinants of health?</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The wider determinants of health, also referred to as the social determinants of health, are the broad range of social, cultural, political, economic and environmental conditions that shape people’s health and wellbeing. These include the circumstances in which people are born, grow, live, work and age, such as income, education, employment, housing, social networks and the physical environment.(Public Health England 2018)</a:t>
            </a:r>
          </a:p>
          <a:p>
            <a:pPr lvl="0" indent="0" marL="0">
              <a:buNone/>
            </a:pPr>
            <a:r>
              <a:rPr/>
              <a:t>People experience these conditions differently throughout their lives, which can lead to unequal opportunities and exposure to risks across the population. Structural and institutional factors such as racism, discrimination and stigma can further influence how these conditions are experienced and contribute to differences between groups.</a:t>
            </a:r>
          </a:p>
          <a:p>
            <a:pPr lvl="0" indent="0" marL="0">
              <a:buNone/>
            </a:pPr>
            <a:r>
              <a:rPr/>
              <a:t>As a result, wider determinants are a key driver of health inequalities. These are systematic, unfair and avoidable differences in health outcomes seen between different groups of people. (Public Health England 2017a)</a:t>
            </a:r>
          </a:p>
          <a:p>
            <a:pPr lvl="0" indent="0" marL="0">
              <a:buNone/>
            </a:pPr>
            <a:r>
              <a:rPr/>
              <a:t>The Dahlgren and Whitehead model (figure 1) is commonly used to show how these factors influence health. (Dahlgren and Whitehead 1991) It highlights how different layers, from individual characteristics to broader social, economic and environmental factors, interact to shape health outcomes.</a:t>
            </a:r>
          </a:p>
          <a:p>
            <a:pPr lvl="0" indent="0" marL="0">
              <a:buNone/>
            </a:pPr>
            <a:r>
              <a:rPr/>
              <a:t> </a:t>
            </a:r>
          </a:p>
          <a:p>
            <a:pPr lvl="0" indent="0" marL="0">
              <a:buNone/>
            </a:pPr>
            <a:r>
              <a:rPr/>
              <a:t>Figure 1: The Wider Determinants of Health. Source: Dahlgen and Whitehead (1991)</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Why do wider determinants matter?</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Wider determinants are often described as the ‘causes of the causes’ of ill health, as they underpin many other factors that influence health.</a:t>
            </a:r>
          </a:p>
          <a:p>
            <a:pPr lvl="0" indent="0" marL="0">
              <a:buNone/>
            </a:pPr>
            <a:r>
              <a:rPr/>
              <a:t>For example, people living in poor quality housing are more likely to be affected by damp and cold, increasing their risk of developing both physical and mental health conditions. People on low incomes may find it harder to afford healthy food, or have time to prepare it, increasing the risk of obesity and conditions such as diabetes.</a:t>
            </a:r>
          </a:p>
          <a:p>
            <a:pPr lvl="0" indent="0" marL="0">
              <a:buNone/>
            </a:pPr>
            <a:r>
              <a:rPr/>
              <a:t>Evidence consistently shows that social and economic inequalities are strongly associated with differences in health outcomes. The Marmot Review (2010) highlighted that there is a social gradient in health. The lower a person’s social position, the more likely they are to have poorer health and live shorter lives than those in the least deprived areas.(Institute of Health Equity 2010)</a:t>
            </a:r>
          </a:p>
          <a:p>
            <a:pPr lvl="0" indent="0" marL="0">
              <a:buNone/>
            </a:pPr>
            <a:r>
              <a:rPr/>
              <a:t>These differences are significant. In England, there is around a 19 year gap in healthy life expectancy (whether we experience health conditions or diseases that impact how long we live in good health) between the most and least affluent areas of the country (Office for National Statistics 2025). What’s more, people in the most deprived areas are more likely to develop multiple long-term health conditions 10 to 15 years earlier than those in the least deprived communities (Barnett et al. 2012).</a:t>
            </a:r>
          </a:p>
          <a:p>
            <a:pPr lvl="0" indent="0" marL="0">
              <a:buNone/>
            </a:pPr>
            <a:r>
              <a:rPr/>
              <a:t>The impact of health inequalities goes beyond individuals. Poor health increases demand on healthcare services, reduces people’s ability to work, and places wider pressure on public services and the economy.</a:t>
            </a:r>
          </a:p>
          <a:p>
            <a:pPr lvl="0" indent="0" marL="0">
              <a:buNone/>
            </a:pPr>
            <a:r>
              <a:rPr/>
              <a:t>The Marmot Review reinforces that reducing health inequalities is a matter of fairness and social justice. It suggests that action on health inequalities requires action across the social determinants of health, including education, employment, housing and the environment.(Institute of Health Equity 2010)</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What will this profile include?</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This profile provides a high-level overview of the broad individual, social and environmental factors that play a part in shaping the health and wellbeing of residents in Camden.</a:t>
            </a:r>
          </a:p>
          <a:p>
            <a:pPr lvl="0" indent="0" marL="0">
              <a:buNone/>
            </a:pPr>
            <a:r>
              <a:rPr/>
              <a:t>The profile follows the journey of an individual through the life course, highlighting factors that influence their chances of healthier outcomes. The following topic areas are covered:</a:t>
            </a:r>
          </a:p>
          <a:p>
            <a:pPr lvl="0"/>
            <a:r>
              <a:rPr/>
              <a:t>Education</a:t>
            </a:r>
          </a:p>
          <a:p>
            <a:pPr lvl="0"/>
            <a:r>
              <a:rPr/>
              <a:t>Work, income and vulnerability</a:t>
            </a:r>
          </a:p>
          <a:p>
            <a:pPr lvl="0"/>
            <a:r>
              <a:rPr/>
              <a:t>Housing</a:t>
            </a:r>
          </a:p>
          <a:p>
            <a:pPr lvl="0"/>
            <a:r>
              <a:rPr/>
              <a:t>Community</a:t>
            </a:r>
          </a:p>
          <a:p>
            <a:pPr lvl="0"/>
            <a:r>
              <a:rPr/>
              <a:t>The natural and built environment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How to use this profile</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The wider determinants of health should be considered by anyone working directly with residents, who develop and run services for residents or who are making strategic decisions on behalf of residents. Ensuring that any service offer includes support for resident’s wider determinants of health is essential in taking a preventative approach and can help identify opportunities to improve health and wellbeing and reduce inequalities. An example of this is where a social work team has a referral pathway into debt support, or housing officers referring to community groups to alleviate social isolation.</a:t>
            </a:r>
          </a:p>
          <a:p>
            <a:pPr lvl="0" indent="0" marL="0">
              <a:buNone/>
            </a:pPr>
            <a:r>
              <a:rPr/>
              <a:t>This profile can be used to support strategic planning, policy development, commissioning, service design, partnership working and identify areas of need. It’s intended to help organisations and teams consider the potential impact of the decisions on health and wellbeing.</a:t>
            </a:r>
          </a:p>
          <a:p>
            <a:pPr lvl="0" indent="0" marL="0">
              <a:buNone/>
            </a:pPr>
            <a:r>
              <a:rPr/>
              <a:t> </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C23E-569A-8212-17CC-549EF53C3F67}"/>
              </a:ext>
            </a:extLst>
          </p:cNvPr>
          <p:cNvSpPr>
            <a:spLocks noGrp="1"/>
          </p:cNvSpPr>
          <p:nvPr>
            <p:ph type="title"/>
          </p:nvPr>
        </p:nvSpPr>
        <p:spPr>
          <a:xfrm>
            <a:off x="748748" y="1956182"/>
            <a:ext cx="6655904" cy="1084405"/>
          </a:xfrm>
        </p:spPr>
        <p:txBody>
          <a:bodyPr/>
          <a:lstStyle/>
          <a:p>
            <a:pPr lvl="0" indent="0" marL="0">
              <a:buNone/>
            </a:pPr>
            <a:r>
              <a:rPr/>
              <a:t>What the data shows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C23E-569A-8212-17CC-549EF53C3F67}"/>
              </a:ext>
            </a:extLst>
          </p:cNvPr>
          <p:cNvSpPr>
            <a:spLocks noGrp="1"/>
          </p:cNvSpPr>
          <p:nvPr>
            <p:ph type="title"/>
          </p:nvPr>
        </p:nvSpPr>
        <p:spPr>
          <a:xfrm>
            <a:off x="748748" y="1956182"/>
            <a:ext cx="6655904" cy="1084405"/>
          </a:xfrm>
        </p:spPr>
        <p:txBody>
          <a:bodyPr/>
          <a:lstStyle/>
          <a:p>
            <a:pPr lvl="0" indent="0" marL="0">
              <a:buNone/>
            </a:pPr>
            <a:r>
              <a:rPr/>
              <a:t>Education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Why education matters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Education, from early years through to the end of secondary school, has strong links to good health and social mobility.(Bowen 2023). In light of the COVID-19 pandemic, schools across the country were closed for multiple, extended periods of time, with the impact of this likely yet to be fully realised. Educational settings provide environments that support children’s social and emotional development, facilitate physical activity, and offer important opportunities for safeguarding and support.(Health 2020).</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Early years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Strong communication and language skills in the early years are associated with improved educational and employment opportunities and better health outcomes later in life.(Burchinal and Vandell 2025) In England, the Good Level of Development is a measure of school readiness used at the end of reception, whereby children are defined as having achieved a good level of development if they are at the expected level for twelve key learning goals. School readiness follows a strong social gradient, with children living in more deprived areas less likely to achieve a good level of development by the end of Reception than those living in less deprived areas..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School readiness</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the proportion of children at good levels of development in Camden was 69.8%. The value observed in Camden was statistically similar to London and England.</a:t>
            </a:r>
          </a:p>
        </p:txBody>
      </p:sp>
      <p:pic>
        <p:nvPicPr>
          <p:cNvPr descr="index_files/figure-pptx/early%20years%20graph-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Absences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Similarly to development in early years, absenteesim from school settings has a strong link to educational outcomes and employment opportunities. A pupil is defined as persistently absent if they miss 10% of expected sessions. School attendance reduced during and after the COVID-19 pandemic, peaking at 27% in England during 2021-2022.(Falconer et al. 2026) Despite school-attendance being seen as a school-led challenge to confront, there are arguments to say that absence and pupil absenteeism should be used as a metric to describe population health.</a:t>
            </a:r>
          </a:p>
          <a:p>
            <a:pPr lvl="0" indent="0" marL="0">
              <a:buNone/>
            </a:pPr>
            <a:r>
              <a:rPr/>
              <a:t>Nationally, rates of absence is higher among pupils with the following characteristics:</a:t>
            </a:r>
          </a:p>
          <a:p>
            <a:pPr lvl="0"/>
            <a:r>
              <a:rPr/>
              <a:t>Pupils eligible for free school meals</a:t>
            </a:r>
          </a:p>
          <a:p>
            <a:pPr lvl="0"/>
            <a:r>
              <a:rPr/>
              <a:t>Pupils with special educational needs</a:t>
            </a:r>
          </a:p>
          <a:p>
            <a:pPr lvl="0"/>
            <a:r>
              <a:rPr/>
              <a:t>Pupils from Irish Traveller and Gypsy/Roma backgrounds(Department for Education 2025)</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Pupil absence</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Pupil absence in the following metric is defined as the percentage of half days missed by pupils due to overall absence in the academic year (including authorised and unauthorised absence). Tackling absenteeism in schools is critical in improving educational attainment and social mobility, helping reduce future health inequalities.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Pupil absence</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2023/24, the proportion of half-days missed in Camden was 7.2%. Camden had significantly higher proportions of half-days missed compared to the London.</a:t>
            </a:r>
          </a:p>
        </p:txBody>
      </p:sp>
      <p:pic>
        <p:nvPicPr>
          <p:cNvPr descr="index_files/figure-pptx/pupil%20absence%20graph-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Persistent absence - primary school</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Persistent absenteeism is reached when a pupil misses 10% or more of their possible sessions. Tackling absenteeism in schools is critical in improving educational attainment and social mobility, helping reduce future health inequalities.</a:t>
            </a:r>
          </a:p>
          <a:p>
            <a:pPr lvl="0" indent="0" marL="0">
              <a:buNone/>
            </a:pPr>
            <a:r>
              <a:rPr/>
              <a:t>In 2023/24, the proportion of primary school enrollments missing at least 10% of their possible sessions in Camden was 7.2%. Camden had significantly higher proportion of pupils missing 10% or more of their possible sessions compared to the London and England.</a:t>
            </a:r>
          </a:p>
        </p:txBody>
      </p:sp>
      <p:pic>
        <p:nvPicPr>
          <p:cNvPr descr="index_files/figure-pptx/persistent%20absence%20primary%20graph-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Persistent absence - secondary school</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Persistent absenteeism is reached when a pupil misses 10% or more of their possible sessions. Persistent absenteeism typically increases with age and school year. Tackling absenteeism in schools is critical in improving educational attainment and social mobility, helping reduce future health inequalities.</a:t>
            </a:r>
          </a:p>
          <a:p>
            <a:pPr lvl="0" indent="0" marL="0">
              <a:buNone/>
            </a:pPr>
            <a:r>
              <a:rPr/>
              <a:t>In 2023/24, the proportion of primary school enrollments missing at least 10% of their possible sessions in Camden was 7.2%. Camden had significantly higher proportions of Secondary school enrollments missing 10% or more of their possible sessions compared to the London and England.</a:t>
            </a:r>
          </a:p>
        </p:txBody>
      </p:sp>
      <p:pic>
        <p:nvPicPr>
          <p:cNvPr descr="index_files/figure-pptx/persistent%20absence%20secondary%20graph-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Young people not in education, employment or training (NEET)</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Young people who are not in education, employment or training (NEET) are at risk of negative outcomes in later life; the Centre for Longitudinal Studies uncovered links between self-reported physical health problems and psychological distress with those who had greater NEET exposure during their 16 to 24 years.(Dr Alina Pelikh et al. 2026) In the three months to December 2025, roughly 957,000 young people aged 16-24 years in England were classed as NEET. The proportion of these individuals who report a work-limiting health condition has increased over the past ten years, reaching 44% in 2025, likely driven by the rising prevalence of mental health/neurodivergent conditions, improved diagnosis and wider social factors.(The Health Foundation 2026)</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Young people not in education, employment or training (NEET)</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the proportion of 16 to 17 year olds not in education, employment or training in Camden was 2.9%. Camden had significantly lower proportions of 16 to 17 year olds not in education, employment or training compared to the England.</a:t>
            </a:r>
          </a:p>
        </p:txBody>
      </p:sp>
      <p:pic>
        <p:nvPicPr>
          <p:cNvPr descr="index_files/figure-pptx/neets%20graph-1.png" id="0" name="Picture 1"/>
          <p:cNvPicPr>
            <a:picLocks noGrp="1" noChangeAspect="1"/>
          </p:cNvPicPr>
          <p:nvPr/>
        </p:nvPicPr>
        <p:blipFill>
          <a:blip r:embed="rId3"/>
          <a:stretch>
            <a:fillRect/>
          </a:stretch>
        </p:blipFill>
        <p:spPr bwMode="auto">
          <a:xfrm>
            <a:off x="6172200" y="2806700"/>
            <a:ext cx="5181600" cy="2349500"/>
          </a:xfrm>
          <a:prstGeom prst="rect">
            <a:avLst/>
          </a:prstGeom>
          <a:noFill/>
          <a:ln w="9525">
            <a:noFill/>
            <a:headEnd/>
            <a:tailEnd/>
          </a:ln>
        </p:spPr>
      </p:pic>
    </p:spTree>
  </p:cSld>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C23E-569A-8212-17CC-549EF53C3F67}"/>
              </a:ext>
            </a:extLst>
          </p:cNvPr>
          <p:cNvSpPr>
            <a:spLocks noGrp="1"/>
          </p:cNvSpPr>
          <p:nvPr>
            <p:ph type="title"/>
          </p:nvPr>
        </p:nvSpPr>
        <p:spPr>
          <a:xfrm>
            <a:off x="748748" y="1956182"/>
            <a:ext cx="6655904" cy="1084405"/>
          </a:xfrm>
        </p:spPr>
        <p:txBody>
          <a:bodyPr/>
          <a:lstStyle/>
          <a:p>
            <a:pPr lvl="0" indent="0" marL="0">
              <a:buNone/>
            </a:pPr>
            <a:r>
              <a:rPr/>
              <a:t>Work, income and vulnerability</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Why work and income matters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A strong economy is one that provides sufficient quantity and quality of employment opportunities for the population. Income is established as an important, if not the key, driver of social gradients in physical health, mental health and mortality. (Waddell and Burton 2006) Good employment is protective of health, whilst unemployment contributes to poor health.(“Fair Society Healthy Lives Full Report,” n.d.) It is also an important fulfillment of an individuals purpose and status. Without employment, risks of poorer general health, longstanding illness, psychological distress and higher admission rates can all arise.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Economic inactivity</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An individual is defined as economically inactive if they have not been searching for work in the previous four weeks, or unable to start work in the following two weeks. The rate of economic inactivity is therefore the number of 16 - 64 years old’s who are not in the labour force as a proportion of the population within that age group.</a:t>
            </a:r>
          </a:p>
          <a:p>
            <a:pPr lvl="0" indent="0" marL="0">
              <a:buNone/>
            </a:pPr>
            <a:r>
              <a:rPr/>
              <a:t>Economic inactivity is strongly correlated to poor health in a population. Though morbidity is often a predictor of economic inactivity, limited access to paid work often has an extenuating impact on families who may be facing financial hardship - presented in the form of deteriorating physical and mental health.(Crawshaw et al. 2024) Across the United Kingdom, roughly one third of the economically inactive have long term sickness - burdened with problems linked to mental health, cardiovascular conditions and muscoskeletal issues.(Bloom et al. 2024) Though an individuals ability to participate in the labour market is determined by health (and health inequalities), the relationship is bi-directional; by not participating in the labour market, poor health is further entrenched into local populations.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Economic inacitivty</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2024/25, the proportion of Camden’s population considered economically inactive was 23.3%. The value observed in Camden was statistically similar to London and England.</a:t>
            </a:r>
          </a:p>
        </p:txBody>
      </p:sp>
      <p:pic>
        <p:nvPicPr>
          <p:cNvPr descr="index_files/figure-pptx/economic%20inactivity%20graph-1.png" id="0" name="Picture 1"/>
          <p:cNvPicPr>
            <a:picLocks noGrp="1" noChangeAspect="1"/>
          </p:cNvPicPr>
          <p:nvPr/>
        </p:nvPicPr>
        <p:blipFill>
          <a:blip r:embed="rId3"/>
          <a:stretch>
            <a:fillRect/>
          </a:stretch>
        </p:blipFill>
        <p:spPr bwMode="auto">
          <a:xfrm>
            <a:off x="6172200" y="2806700"/>
            <a:ext cx="5181600" cy="2349500"/>
          </a:xfrm>
          <a:prstGeom prst="rect">
            <a:avLst/>
          </a:prstGeom>
          <a:noFill/>
          <a:ln w="9525">
            <a:noFill/>
            <a:headEnd/>
            <a:tailEnd/>
          </a:ln>
        </p:spPr>
      </p:pic>
    </p:spTree>
  </p:cSld>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Unemployment rate</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It is important for colleagues to differentiate between economic inactivity and unemployment rate. Camden’s economic inactivity rate may be inflated compared to other areas, particularly neighbouring boroughs, due to the inclusion of students in its measure. Camden has a relatively high proportion of 16-24 year old’s who may be attending university or otherwise - a reflection of the fact Camden has a higher number of higher educational institutions.</a:t>
            </a:r>
          </a:p>
          <a:p>
            <a:pPr lvl="0" indent="0" marL="0">
              <a:buNone/>
            </a:pPr>
            <a:r>
              <a:rPr/>
              <a:t>Unemployment rate as a measure, on the other hand, reflects those closer to work than the economically inactive. The measure includes those who are not currently in work, however they have reported they have been searching for work in the previous four weeks and are able to start work in the following two weeks. People who face unemployment often can suffer from stress, social isolation and financial hardship - all of which can impact an individuals mental and physical health.</a:t>
            </a:r>
          </a:p>
          <a:p>
            <a:pPr lvl="0" indent="0" marL="0">
              <a:buNone/>
            </a:pPr>
            <a:r>
              <a:rPr/>
              <a:t>The unemployed make up a small proportion of the population, and unemployment estimates from the Annual Population Survey for local authorities are based on very small sample and are therefore potentially unreliable. To overcome this, a model-based methodology is in development, borrowing strength from the claimant count as a means to increase the estimates precision.</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Unemployment rate over time</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At some stages during 2023 and 2024, Camden’s modeled unemployment rate was significantly higher than that estimated for England overall. In the latest time period available (Dec 2025), the modelled unemployment rate in Camden was 4.7%, which was statistically similar to London and England.</a:t>
            </a:r>
          </a:p>
        </p:txBody>
      </p:sp>
      <p:pic>
        <p:nvPicPr>
          <p:cNvPr descr="index_files/figure-pptx/unemployment%20graph-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6E29A-1F45-6F59-92BA-77EC0A210ED3}"/>
              </a:ext>
            </a:extLst>
          </p:cNvPr>
          <p:cNvSpPr>
            <a:spLocks noGrp="1"/>
          </p:cNvSpPr>
          <p:nvPr>
            <p:ph type="title"/>
          </p:nvPr>
        </p:nvSpPr>
        <p:spPr>
          <a:xfrm>
            <a:off x="839788" y="457200"/>
            <a:ext cx="3932237" cy="1600200"/>
          </a:xfrm>
        </p:spPr>
        <p:txBody>
          <a:bodyPr/>
          <a:lstStyle/>
          <a:p>
            <a:pPr lvl="0" indent="0" marL="0">
              <a:buNone/>
            </a:pPr>
            <a:r>
              <a:rPr/>
              <a:t>London comparisons (Dec 2025)</a:t>
            </a:r>
          </a:p>
        </p:txBody>
      </p:sp>
      <p:sp>
        <p:nvSpPr>
          <p:cNvPr id="4" name="Text Placeholder 3">
            <a:extLst>
              <a:ext uri="{FF2B5EF4-FFF2-40B4-BE49-F238E27FC236}">
                <a16:creationId xmlns:a16="http://schemas.microsoft.com/office/drawing/2014/main" id="{CB79EC0F-9D06-77DD-518E-C6177BF93E72}"/>
              </a:ext>
            </a:extLst>
          </p:cNvPr>
          <p:cNvSpPr>
            <a:spLocks noGrp="1"/>
          </p:cNvSpPr>
          <p:nvPr>
            <p:ph idx="2" sz="half" type="body"/>
          </p:nvPr>
        </p:nvSpPr>
        <p:spPr/>
        <p:txBody>
          <a:bodyPr/>
          <a:lstStyle/>
          <a:p>
            <a:pPr lvl="0" indent="0" marL="0">
              <a:buNone/>
            </a:pPr>
            <a:r>
              <a:rPr/>
              <a:t>The following graph presents the modeled unemployment rate for all London boroughs - the estimated rate for each borough falls along the black point range. The shaded areas represent the range of uncertainty for the estimates for England (blue) and London (purple). Where the black point range overlaps with the shaded areas, the estimate for that borough is statistically similar to the estimate for England or London. Camden’s modeled unemployment rate is statistically similar to both London and England.</a:t>
            </a:r>
          </a:p>
        </p:txBody>
      </p:sp>
      <p:pic>
        <p:nvPicPr>
          <p:cNvPr descr="index_files/figure-pptx/unemployment%20snapshot%20graph-1.png" id="0" name="Picture 1"/>
          <p:cNvPicPr>
            <a:picLocks noGrp="1" noChangeAspect="1"/>
          </p:cNvPicPr>
          <p:nvPr/>
        </p:nvPicPr>
        <p:blipFill>
          <a:blip r:embed="rId3"/>
          <a:stretch>
            <a:fillRect/>
          </a:stretch>
        </p:blipFill>
        <p:spPr bwMode="auto">
          <a:xfrm>
            <a:off x="5181600" y="914400"/>
            <a:ext cx="6172200" cy="4483100"/>
          </a:xfrm>
          <a:prstGeom prst="rect">
            <a:avLst/>
          </a:prstGeom>
          <a:noFill/>
          <a:ln w="9525">
            <a:noFill/>
            <a:headEnd/>
            <a:tailEnd/>
          </a:ln>
        </p:spPr>
      </p:pic>
    </p:spTree>
  </p:cSld>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Income</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Income, provided through sustainable employment, can influence the health of an individual, as well as the people dependent on them. Lower levels of income allow for fewer opportunities for good health and can allow for increased exposure to things harmful to health (for example, food insecurity and cold homes).(The Health Foundation 2020) Though Camden has a relatively high median income (the 7th highest income nationally as of 2026), there are inequalities in income locally which manifest further disparities in broader health-related measures.</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Median pay</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Excluding the City of London, Camden has the seventh highest median monthly pay in the country, at £3,610.</a:t>
            </a:r>
          </a:p>
        </p:txBody>
      </p:sp>
      <p:pic>
        <p:nvPicPr>
          <p:cNvPr descr="index_files/figure-pptx/median%20pay%20graph-1.png" id="0" name="Picture 1"/>
          <p:cNvPicPr>
            <a:picLocks noGrp="1" noChangeAspect="1"/>
          </p:cNvPicPr>
          <p:nvPr/>
        </p:nvPicPr>
        <p:blipFill>
          <a:blip r:embed="rId3"/>
          <a:stretch>
            <a:fillRect/>
          </a:stretch>
        </p:blipFill>
        <p:spPr bwMode="auto">
          <a:xfrm>
            <a:off x="6172200" y="2108200"/>
            <a:ext cx="5181600" cy="3771900"/>
          </a:xfrm>
          <a:prstGeom prst="rect">
            <a:avLst/>
          </a:prstGeom>
          <a:noFill/>
          <a:ln w="9525">
            <a:noFill/>
            <a:headEnd/>
            <a:tailEnd/>
          </a:ln>
        </p:spPr>
      </p:pic>
    </p:spTree>
  </p:cSld>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Income and female life expectancy</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Life expectancy is the average number of years a new-born baby would live if they experienced the age-specific mortality rates for that area and time period throughout their life. A positive relationship exists between income and female life expectancy. That is to say, areas in Camden with higher household incomes (after housing costs) typically have higher female life expectancy.</a:t>
            </a:r>
          </a:p>
        </p:txBody>
      </p:sp>
      <p:pic>
        <p:nvPicPr>
          <p:cNvPr descr="index_files/figure-pptx/median%20pay%20graph%20female-1.png" id="0" name="Picture 1"/>
          <p:cNvPicPr>
            <a:picLocks noGrp="1" noChangeAspect="1"/>
          </p:cNvPicPr>
          <p:nvPr/>
        </p:nvPicPr>
        <p:blipFill>
          <a:blip r:embed="rId3"/>
          <a:stretch>
            <a:fillRect/>
          </a:stretch>
        </p:blipFill>
        <p:spPr bwMode="auto">
          <a:xfrm>
            <a:off x="6172200" y="2578100"/>
            <a:ext cx="5181600" cy="2832100"/>
          </a:xfrm>
          <a:prstGeom prst="rect">
            <a:avLst/>
          </a:prstGeom>
          <a:noFill/>
          <a:ln w="9525">
            <a:noFill/>
            <a:headEnd/>
            <a:tailEnd/>
          </a:ln>
        </p:spPr>
      </p:pic>
    </p:spTree>
  </p:cSld>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Income and male life expectancy</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Life expectancy is the average number of years a new-born baby would live if they experienced the age-specific mortality rates for that area and time period throughout their life. A positive relationship exists between income and male life expectancy. That is to say, areas in Camden with higher household incomes (after housing costs) typically have higher male life expectancy.</a:t>
            </a:r>
          </a:p>
        </p:txBody>
      </p:sp>
      <p:pic>
        <p:nvPicPr>
          <p:cNvPr descr="index_files/figure-pptx/median%20pay%20graph%20male-1.png" id="0" name="Picture 1"/>
          <p:cNvPicPr>
            <a:picLocks noGrp="1" noChangeAspect="1"/>
          </p:cNvPicPr>
          <p:nvPr/>
        </p:nvPicPr>
        <p:blipFill>
          <a:blip r:embed="rId3"/>
          <a:stretch>
            <a:fillRect/>
          </a:stretch>
        </p:blipFill>
        <p:spPr bwMode="auto">
          <a:xfrm>
            <a:off x="6172200" y="2578100"/>
            <a:ext cx="5181600" cy="2832100"/>
          </a:xfrm>
          <a:prstGeom prst="rect">
            <a:avLst/>
          </a:prstGeom>
          <a:noFill/>
          <a:ln w="9525">
            <a:noFill/>
            <a:headEnd/>
            <a:tailEnd/>
          </a:ln>
        </p:spPr>
      </p:pic>
    </p:spTree>
  </p:cSld>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Affordability</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The affordability of an area impacts where people live and work. There is a growing body of evidence linking the unaffordability of housing with negative outcomes, with those living in unaffordable housing having heightened odds of poorer self-rated health.(Pollack et al. 2010) Without affordable housing, families face financial stress and broader instability. In expensive areas, there is an active trade-off between income being spent on housing and income being spent on nutritious food, heating and childcare - all of which can exacerbate health inequalities across a population.(Department for Health and Social Care 2026)</a:t>
            </a:r>
          </a:p>
          <a:p>
            <a:pPr lvl="0" indent="0" marL="0">
              <a:buNone/>
            </a:pPr>
            <a:r>
              <a:rPr/>
              <a:t>The following ratio reflects affordability - it is the median price of sold and registered dwellings in an area against the average annual earnings of that area. The higher the ratio, the more unaffordable the area is.</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Affordability</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Affordability has progressively worsened over the course of the 21st century, particularly in London. More specifically, the ratio of affordability has increased in Camden since 2010, and has consistently been less affordable compared to the London region overall. Affordability has improved both locally and nationally since 2021, although Camden remains the least affordable on average.</a:t>
            </a:r>
          </a:p>
        </p:txBody>
      </p:sp>
      <p:pic>
        <p:nvPicPr>
          <p:cNvPr descr="index_files/figure-pptx/affordability%20graph-1.png" id="0" name="Picture 1"/>
          <p:cNvPicPr>
            <a:picLocks noGrp="1" noChangeAspect="1"/>
          </p:cNvPicPr>
          <p:nvPr/>
        </p:nvPicPr>
        <p:blipFill>
          <a:blip r:embed="rId3"/>
          <a:stretch>
            <a:fillRect/>
          </a:stretch>
        </p:blipFill>
        <p:spPr bwMode="auto">
          <a:xfrm>
            <a:off x="6172200" y="2578100"/>
            <a:ext cx="5181600" cy="2832100"/>
          </a:xfrm>
          <a:prstGeom prst="rect">
            <a:avLst/>
          </a:prstGeom>
          <a:noFill/>
          <a:ln w="9525">
            <a:noFill/>
            <a:headEnd/>
            <a:tailEnd/>
          </a:ln>
        </p:spPr>
      </p:pic>
    </p:spTree>
  </p:cSld>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C23E-569A-8212-17CC-549EF53C3F67}"/>
              </a:ext>
            </a:extLst>
          </p:cNvPr>
          <p:cNvSpPr>
            <a:spLocks noGrp="1"/>
          </p:cNvSpPr>
          <p:nvPr>
            <p:ph type="title"/>
          </p:nvPr>
        </p:nvSpPr>
        <p:spPr>
          <a:xfrm>
            <a:off x="748748" y="1956182"/>
            <a:ext cx="6655904" cy="1084405"/>
          </a:xfrm>
        </p:spPr>
        <p:txBody>
          <a:bodyPr/>
          <a:lstStyle/>
          <a:p>
            <a:pPr lvl="0" indent="0" marL="0">
              <a:buNone/>
            </a:pPr>
            <a:r>
              <a:rPr/>
              <a:t>Housing</a:t>
            </a:r>
          </a:p>
        </p:txBody>
      </p:sp>
    </p:spTree>
  </p:cSld>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Why housing matters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Housing is a significant determinant of health. Whilst providing the infrastructure for a home, the building itself is fundamental in establishing ones feelings of safety, connection and community. Along with these social factors, good housing enhances an individuals physical health, through warmth and protection from natural elements. On the contrary, poorer housing conditions are often assocaited with preventable illness and mortality. An estimated 21.5% of excess winter deaths are attributable to cold homes, whilst poorer conditions in general has a well documented impact on a residents mental health.Rolfe et al. (2020) When considering the health of an individual, it is important to understand the impact their housing may be having on them.</a:t>
            </a:r>
          </a:p>
        </p:txBody>
      </p:sp>
    </p:spTree>
  </p:cSld>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Tenure</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Tenure refers to the way a household occupies a dwelling. The feelings of safety, continuity and permanence of housing as a home is linked to the security of being, with the feelings of this security holding a close relationship to broader well-being and health (Ambrey et al. 2018). Limited supply of social housing can often dictate low-income households moving into the private rented sector, where costs are typically higher, quality is poorer and continuity is less secure - this can drive households further into poverty. Across the UK, there are 1.4 million fewer social homes than there were in 1980 - this has lead to increases in the size of waiting lists and increasing numbers resorting to temporary accommodation (Faculty of Public Health 2024). Access to secure housing is a significant driver of health inequalities - the security of a home provides a basis to maximise education and employment opportunities, resulting in better health outcomes.(Shelter, n.d.; Bentley et al. 2025)</a:t>
            </a:r>
          </a:p>
        </p:txBody>
      </p:sp>
    </p:spTree>
  </p:cSld>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Tenure</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Camden, 33.6% of households were recorded as socially rented in the 2021 Census. Camden had significantly higher proportions of households socially rented compared to the London and England.</a:t>
            </a:r>
          </a:p>
        </p:txBody>
      </p:sp>
      <p:pic>
        <p:nvPicPr>
          <p:cNvPr descr="index_files/figure-pptx/tenure%20type%20graph-1.png" id="0" name="Picture 1"/>
          <p:cNvPicPr>
            <a:picLocks noGrp="1" noChangeAspect="1"/>
          </p:cNvPicPr>
          <p:nvPr/>
        </p:nvPicPr>
        <p:blipFill>
          <a:blip r:embed="rId3"/>
          <a:stretch>
            <a:fillRect/>
          </a:stretch>
        </p:blipFill>
        <p:spPr bwMode="auto">
          <a:xfrm>
            <a:off x="6172200" y="2108200"/>
            <a:ext cx="5181600" cy="3771900"/>
          </a:xfrm>
          <a:prstGeom prst="rect">
            <a:avLst/>
          </a:prstGeom>
          <a:noFill/>
          <a:ln w="9525">
            <a:noFill/>
            <a:headEnd/>
            <a:tailEnd/>
          </a:ln>
        </p:spPr>
      </p:pic>
    </p:spTree>
  </p:cSld>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Occupancy and overcrowding</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Overcrowded homes can lead to poorer health outcomes. The Office of National Statistics measure overcrowding using occupancy rating; a score of -1 or less indicates that a dwelling has fewer bedrooms than are required according to the Bedroom Standard.(Shelter England 2024) In 2021, 8.3% of dwellings were determined as overcrowded. Overcrowding has disproportionate effects on minority groups. In 2021, one out of every six children lived in an overcrowded household (National Housing Federation 2023).</a:t>
            </a:r>
          </a:p>
        </p:txBody>
      </p:sp>
    </p:spTree>
  </p:cSld>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Most recent estimates - occupancy</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The proportion of overcrowded households in Camden as of the ONS 2021 census was 9.5%. Camden had significantly lower rates of overcrowding compared to the London. Camden had significantly higher rates of overcrowding compared to the England.</a:t>
            </a:r>
          </a:p>
        </p:txBody>
      </p:sp>
      <p:pic>
        <p:nvPicPr>
          <p:cNvPr descr="index_files/figure-pptx/occupancy%20lb%20graph-1.png" id="0" name="Picture 1"/>
          <p:cNvPicPr>
            <a:picLocks noGrp="1" noChangeAspect="1"/>
          </p:cNvPicPr>
          <p:nvPr/>
        </p:nvPicPr>
        <p:blipFill>
          <a:blip r:embed="rId3"/>
          <a:stretch>
            <a:fillRect/>
          </a:stretch>
        </p:blipFill>
        <p:spPr bwMode="auto">
          <a:xfrm>
            <a:off x="6172200" y="2108200"/>
            <a:ext cx="5181600" cy="3771900"/>
          </a:xfrm>
          <a:prstGeom prst="rect">
            <a:avLst/>
          </a:prstGeom>
          <a:noFill/>
          <a:ln w="9525">
            <a:noFill/>
            <a:headEnd/>
            <a:tailEnd/>
          </a:ln>
        </p:spPr>
      </p:pic>
    </p:spTree>
  </p:cSld>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Occupancy by tenure</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Social homes in Camden are more likely to be overcrowded compared to private sector homes or home owned outright.</a:t>
            </a:r>
          </a:p>
        </p:txBody>
      </p:sp>
      <p:pic>
        <p:nvPicPr>
          <p:cNvPr descr="index_files/figure-pptx/occupancy%20tenure%20graph-1.png" id="0" name="Picture 1"/>
          <p:cNvPicPr>
            <a:picLocks noGrp="1" noChangeAspect="1"/>
          </p:cNvPicPr>
          <p:nvPr/>
        </p:nvPicPr>
        <p:blipFill>
          <a:blip r:embed="rId3"/>
          <a:stretch>
            <a:fillRect/>
          </a:stretch>
        </p:blipFill>
        <p:spPr bwMode="auto">
          <a:xfrm>
            <a:off x="6172200" y="2578100"/>
            <a:ext cx="5181600" cy="2832100"/>
          </a:xfrm>
          <a:prstGeom prst="rect">
            <a:avLst/>
          </a:prstGeom>
          <a:noFill/>
          <a:ln w="9525">
            <a:noFill/>
            <a:headEnd/>
            <a:tailEnd/>
          </a:ln>
        </p:spPr>
      </p:pic>
    </p:spTree>
  </p:cSld>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Occupancy by ethnic group</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Households consisting of individuals from Black or Asian ethnic groups are more likely to be overcrowded than households with individuals from White ethnic groups.</a:t>
            </a:r>
          </a:p>
        </p:txBody>
      </p:sp>
      <p:pic>
        <p:nvPicPr>
          <p:cNvPr descr="index_files/figure-pptx/occupancy%20eth%20graph-1.png" id="0" name="Picture 1"/>
          <p:cNvPicPr>
            <a:picLocks noGrp="1" noChangeAspect="1"/>
          </p:cNvPicPr>
          <p:nvPr/>
        </p:nvPicPr>
        <p:blipFill>
          <a:blip r:embed="rId3"/>
          <a:stretch>
            <a:fillRect/>
          </a:stretch>
        </p:blipFill>
        <p:spPr bwMode="auto">
          <a:xfrm>
            <a:off x="6172200" y="2578100"/>
            <a:ext cx="5181600" cy="2832100"/>
          </a:xfrm>
          <a:prstGeom prst="rect">
            <a:avLst/>
          </a:prstGeom>
          <a:noFill/>
          <a:ln w="9525">
            <a:noFill/>
            <a:headEnd/>
            <a:tailEnd/>
          </a:ln>
        </p:spPr>
      </p:pic>
    </p:spTree>
  </p:cSld>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Wards</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There is significant variation in the proportion of households that are deemed overcrowded between wards within Camden. The ward with the highest proportion of overcrowded households was St Pancras &amp; Somers Town (17.2%), whilst the ward with the lowest proportion of of overcrowded households was Hampstead Town (2.5%).</a:t>
            </a:r>
          </a:p>
        </p:txBody>
      </p:sp>
      <p:pic>
        <p:nvPicPr>
          <p:cNvPr descr="index_files/figure-pptx/occupancy%20ward%20graph-1.png" id="0" name="Picture 1"/>
          <p:cNvPicPr>
            <a:picLocks noGrp="1" noChangeAspect="1"/>
          </p:cNvPicPr>
          <p:nvPr/>
        </p:nvPicPr>
        <p:blipFill>
          <a:blip r:embed="rId3"/>
          <a:stretch>
            <a:fillRect/>
          </a:stretch>
        </p:blipFill>
        <p:spPr bwMode="auto">
          <a:xfrm>
            <a:off x="6172200" y="2108200"/>
            <a:ext cx="5181600" cy="3771900"/>
          </a:xfrm>
          <a:prstGeom prst="rect">
            <a:avLst/>
          </a:prstGeom>
          <a:noFill/>
          <a:ln w="9525">
            <a:noFill/>
            <a:headEnd/>
            <a:tailEnd/>
          </a:ln>
        </p:spPr>
      </p:pic>
    </p:spTree>
  </p:cSld>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Fuel poverty</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Under the Low Income Low Energy Efficiency definition, a household is considered to be fuel poor if it meets both of the following criteria:</a:t>
            </a:r>
          </a:p>
          <a:p>
            <a:pPr lvl="0"/>
            <a:r>
              <a:rPr/>
              <a:t>The property has an energy efficiency rating of band D or lower; and</a:t>
            </a:r>
          </a:p>
          <a:p>
            <a:pPr lvl="0"/>
            <a:r>
              <a:rPr/>
              <a:t>After spending the amount needed to adequately heat their home, the household’s remaining income falls below the official poverty threshold.((NEA), n.d.)</a:t>
            </a:r>
          </a:p>
          <a:p>
            <a:pPr lvl="0" indent="0" marL="0">
              <a:buNone/>
            </a:pPr>
            <a:r>
              <a:rPr/>
              <a:t>Cold homes can worsen a range of a physical conditions as well as mental health, exacerbating existing health inequalities. Fuel poverty can also lead to excess mortality (Institute of Health Equity 2022).</a:t>
            </a:r>
          </a:p>
        </p:txBody>
      </p:sp>
    </p:spTree>
  </p:cSld>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Borough comparisons</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There is significant variation in fuel poverty across London, with proportions in boroughs ranging from 4.6% to 13.3% of households. The rate of fuel poverty in Camden as of 2023 was 8.6%. Camden had significantly lower fuel poverty rates compared to the London and England.</a:t>
            </a:r>
          </a:p>
        </p:txBody>
      </p:sp>
      <p:pic>
        <p:nvPicPr>
          <p:cNvPr descr="index_files/figure-pptx/la%20fp%20graph-1.png" id="0" name="Picture 1"/>
          <p:cNvPicPr>
            <a:picLocks noGrp="1" noChangeAspect="1"/>
          </p:cNvPicPr>
          <p:nvPr/>
        </p:nvPicPr>
        <p:blipFill>
          <a:blip r:embed="rId3"/>
          <a:stretch>
            <a:fillRect/>
          </a:stretch>
        </p:blipFill>
        <p:spPr bwMode="auto">
          <a:xfrm>
            <a:off x="6172200" y="2108200"/>
            <a:ext cx="5181600" cy="3771900"/>
          </a:xfrm>
          <a:prstGeom prst="rect">
            <a:avLst/>
          </a:prstGeom>
          <a:noFill/>
          <a:ln w="9525">
            <a:noFill/>
            <a:headEnd/>
            <a:tailEnd/>
          </a:ln>
        </p:spPr>
      </p:pic>
    </p:spTree>
  </p:cSld>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Camden wards</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There is significant variation in rates of fuel poverty between the wards of Camden. The ward with the highest proportion of households in fuel poverty was Bloomsbury (10.5%), whilst the ward with the lowest proportion of households in fuel poverty was Camden Town (7.4%).</a:t>
            </a:r>
          </a:p>
        </p:txBody>
      </p:sp>
      <p:pic>
        <p:nvPicPr>
          <p:cNvPr descr="index_files/figure-pptx/ward%20fp%20graph-1.png" id="0" name="Picture 1"/>
          <p:cNvPicPr>
            <a:picLocks noGrp="1" noChangeAspect="1"/>
          </p:cNvPicPr>
          <p:nvPr/>
        </p:nvPicPr>
        <p:blipFill>
          <a:blip r:embed="rId3"/>
          <a:stretch>
            <a:fillRect/>
          </a:stretch>
        </p:blipFill>
        <p:spPr bwMode="auto">
          <a:xfrm>
            <a:off x="6172200" y="2578100"/>
            <a:ext cx="5181600" cy="2832100"/>
          </a:xfrm>
          <a:prstGeom prst="rect">
            <a:avLst/>
          </a:prstGeom>
          <a:noFill/>
          <a:ln w="9525">
            <a:noFill/>
            <a:headEnd/>
            <a:tailEnd/>
          </a:ln>
        </p:spPr>
      </p:pic>
    </p:spTree>
  </p:cSld>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C23E-569A-8212-17CC-549EF53C3F67}"/>
              </a:ext>
            </a:extLst>
          </p:cNvPr>
          <p:cNvSpPr>
            <a:spLocks noGrp="1"/>
          </p:cNvSpPr>
          <p:nvPr>
            <p:ph type="title"/>
          </p:nvPr>
        </p:nvSpPr>
        <p:spPr>
          <a:xfrm>
            <a:off x="748748" y="1956182"/>
            <a:ext cx="6655904" cy="1084405"/>
          </a:xfrm>
        </p:spPr>
        <p:txBody>
          <a:bodyPr/>
          <a:lstStyle/>
          <a:p>
            <a:pPr lvl="0" indent="0" marL="0">
              <a:buNone/>
            </a:pPr>
            <a:r>
              <a:rPr/>
              <a:t>Sense of community</a:t>
            </a:r>
          </a:p>
        </p:txBody>
      </p:sp>
    </p:spTree>
  </p:cSld>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Why community matters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There has been growing evidence in public health literature exploring how an individuals health is as much determined by the community they sit within as the individual choices one makes. By encouraging healthy habits, molding safer neighbourhoods and increasing the cohesion of a community, an individuals physical and mental health improve and inequalities within areas reduce. Communities with higher levels of social capital can make areas for resilient, establishing buffers between populations and disease or negative health-related behaviours.(Public Health England 2018)</a:t>
            </a:r>
          </a:p>
        </p:txBody>
      </p:sp>
    </p:spTree>
  </p:cSld>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Social isolation, loneliness and community connectedness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Whilst social isolation is a quantifiable measure of contact, relationship ties and living arrangements (Holt-Lunstad et al. 2015), loneliness is a subjective perception of isolation frequently described (but not formally defined) as the discrepancy between an individuals current interpersonal relationships versus the relations they need or desire.(Letitia Anne Peplau and Daniel Perman 1982) The degree of underlying community connectedness in an area is defined by a sense of solidarity, identification of oneself within the community and the feelings of mutual trust between members of its network.(Umstattd Meyer et al. 2021) Whilst assessing their wellbeing and recommending health-promoting activities, healthcare professionals could integrate assessments of their service users social relationships with neighbours.(Saadaoui et al. 2025)</a:t>
            </a:r>
          </a:p>
          <a:p>
            <a:pPr lvl="0" indent="0" marL="0">
              <a:buNone/>
            </a:pPr>
            <a:r>
              <a:rPr/>
              <a:t>More information on this topic can be found in the Camden </a:t>
            </a:r>
            <a:r>
              <a:rPr>
                <a:hlinkClick r:id="rId3"/>
              </a:rPr>
              <a:t>Social Isolation, Loneliness and Community Connectedness Health Needs Assessments</a:t>
            </a:r>
            <a:r>
              <a:rPr/>
              <a:t>.</a:t>
            </a:r>
          </a:p>
        </p:txBody>
      </p:sp>
    </p:spTree>
  </p:cSld>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Loneliness</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Social isolation and loneliness have well-studied links to poorer health status and greater risk of negative health outcomes, including physical health, cardiovascular disease and mortality.(Pressman et al. 2005)</a:t>
            </a:r>
          </a:p>
          <a:p>
            <a:pPr lvl="0" indent="0" marL="0">
              <a:buNone/>
            </a:pPr>
            <a:r>
              <a:rPr/>
              <a:t>Loneliness is measured by the Community Life Survey. To understand the prevalence of loneliness, the question “How often do you feel lonely?” is asked to respondents, with the proportion answering with “Often or always” being defined as chronically lonely.</a:t>
            </a:r>
          </a:p>
          <a:p>
            <a:pPr lvl="0" indent="0" marL="0">
              <a:buNone/>
            </a:pPr>
            <a:r>
              <a:rPr/>
              <a:t>In the years 2023/24 - 2024/25, the proportion of respondents in Camden reporting that they felt lonely often or always was 7.3%. The proportion of Camden respondents who feel lonely often or always was statistically similar to London and Engalnd.</a:t>
            </a:r>
          </a:p>
        </p:txBody>
      </p:sp>
      <p:pic>
        <p:nvPicPr>
          <p:cNvPr descr="index_files/figure-pptx/loneliness%20graph-1.png" id="0" name="Picture 1"/>
          <p:cNvPicPr>
            <a:picLocks noGrp="1" noChangeAspect="1"/>
          </p:cNvPicPr>
          <p:nvPr/>
        </p:nvPicPr>
        <p:blipFill>
          <a:blip r:embed="rId3"/>
          <a:stretch>
            <a:fillRect/>
          </a:stretch>
        </p:blipFill>
        <p:spPr bwMode="auto">
          <a:xfrm>
            <a:off x="6172200" y="2108200"/>
            <a:ext cx="5181600" cy="3771900"/>
          </a:xfrm>
          <a:prstGeom prst="rect">
            <a:avLst/>
          </a:prstGeom>
          <a:noFill/>
          <a:ln w="9525">
            <a:noFill/>
            <a:headEnd/>
            <a:tailEnd/>
          </a:ln>
        </p:spPr>
      </p:pic>
    </p:spTree>
  </p:cSld>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Belonging</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The neighbourhood plays a significant role in constructing a person’s daily social interactions, shaping an individuals access to local services and forming an individuals perspective on their own safety.(Saadaoui et al. 2025).</a:t>
            </a:r>
          </a:p>
          <a:p>
            <a:pPr lvl="0" indent="0" marL="0">
              <a:buNone/>
            </a:pPr>
            <a:r>
              <a:rPr/>
              <a:t>Belonging is measured by the Community Life Survey. To examine feelings of belonging, the question “How strongly do you feel you belong to your immediate neighbourhood?” was asked, with those answering with “Fairly strongly” or “Very strongly” being returned as the value.</a:t>
            </a:r>
          </a:p>
          <a:p>
            <a:pPr lvl="0" indent="0" marL="0">
              <a:buNone/>
            </a:pPr>
            <a:r>
              <a:rPr/>
              <a:t>In year 2023/24 - 2024/25, the proportion of respondents in Camden reporting they strongly believed to feel belonging to their neighbourhood was 60.7%. The proportion of Camden respondents who feel they had a sense of belonging in their neighbourhood was statistically similar to London and Engalnd.</a:t>
            </a:r>
          </a:p>
        </p:txBody>
      </p:sp>
      <p:pic>
        <p:nvPicPr>
          <p:cNvPr descr="index_files/figure-pptx/belonging%20graph-1.png" id="0" name="Picture 1"/>
          <p:cNvPicPr>
            <a:picLocks noGrp="1" noChangeAspect="1"/>
          </p:cNvPicPr>
          <p:nvPr/>
        </p:nvPicPr>
        <p:blipFill>
          <a:blip r:embed="rId3"/>
          <a:stretch>
            <a:fillRect/>
          </a:stretch>
        </p:blipFill>
        <p:spPr bwMode="auto">
          <a:xfrm>
            <a:off x="6172200" y="2108200"/>
            <a:ext cx="5181600" cy="3771900"/>
          </a:xfrm>
          <a:prstGeom prst="rect">
            <a:avLst/>
          </a:prstGeom>
          <a:noFill/>
          <a:ln w="9525">
            <a:noFill/>
            <a:headEnd/>
            <a:tailEnd/>
          </a:ln>
        </p:spPr>
      </p:pic>
    </p:spTree>
  </p:cSld>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Trust</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Trust is an attitude that determines the way individuals act towards each other, and is a key component of an areas social capital - more trusting neighbours receive more support and social engagement, and are less likely to experience isolation or loneliness.(Ehsan et al. 2019) For example, children are more likely to experience mental health problems or anxiety where trust in the local neighbourhood is low.(Butler et al. 2012)</a:t>
            </a:r>
          </a:p>
          <a:p>
            <a:pPr lvl="0" indent="0" marL="0">
              <a:buNone/>
            </a:pPr>
            <a:r>
              <a:rPr/>
              <a:t>Trust is measured by the Community Life Survey. To understand underlying trust, the question “Thinking about the people who live in this neighbourhood, to what extent do you believe they can be trusted?” was asked, with those answering with “Many of the people can be trusted” being returned as the value.</a:t>
            </a:r>
          </a:p>
          <a:p>
            <a:pPr lvl="0" indent="0" marL="0">
              <a:buNone/>
            </a:pPr>
            <a:r>
              <a:rPr/>
              <a:t>In year 2023/24 - 2024/25, the proportion of respondents in Camden reporting they believed that people in their neighbourhood could be trusted was 37%. Camden had significantly lower proportions of individuals who believe their neighbours can be trusted compared to the England..</a:t>
            </a:r>
          </a:p>
        </p:txBody>
      </p:sp>
      <p:pic>
        <p:nvPicPr>
          <p:cNvPr descr="index_files/figure-pptx/trust%20graph-1.png" id="0" name="Picture 1"/>
          <p:cNvPicPr>
            <a:picLocks noGrp="1" noChangeAspect="1"/>
          </p:cNvPicPr>
          <p:nvPr/>
        </p:nvPicPr>
        <p:blipFill>
          <a:blip r:embed="rId3"/>
          <a:stretch>
            <a:fillRect/>
          </a:stretch>
        </p:blipFill>
        <p:spPr bwMode="auto">
          <a:xfrm>
            <a:off x="6172200" y="2108200"/>
            <a:ext cx="5181600" cy="3771900"/>
          </a:xfrm>
          <a:prstGeom prst="rect">
            <a:avLst/>
          </a:prstGeom>
          <a:noFill/>
          <a:ln w="9525">
            <a:noFill/>
            <a:headEnd/>
            <a:tailEnd/>
          </a:ln>
        </p:spPr>
      </p:pic>
    </p:spTree>
  </p:cSld>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Violence</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Violence is a major cause of ill health and poor wellbeing and is strongly related to inequalities, wellbeing and outcomes, making its reduction a key public health priority.(Department for Health and Social Care 2019) Interventions to solve violence at an early age also improve education attainment, employment prospects and long term health, in unison improving the overall health of a local community.</a:t>
            </a:r>
          </a:p>
          <a:p>
            <a:pPr lvl="0" indent="0" marL="0">
              <a:buNone/>
            </a:pPr>
            <a:r>
              <a:rPr/>
              <a:t>Violence in the community can be measured through various proxies, including incidents measured through police data, admissions linked to violence and also more subjective perceptions around safety in the community.</a:t>
            </a:r>
          </a:p>
        </p:txBody>
      </p:sp>
    </p:spTree>
  </p:cSld>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Violence offences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spcBef>
                <a:spcPts val="3000"/>
              </a:spcBef>
              <a:buNone/>
            </a:pPr>
            <a:r>
              <a:rPr b="1"/>
              <a:t>What is recorded as violent crime?</a:t>
            </a:r>
          </a:p>
          <a:p>
            <a:pPr lvl="0" indent="0" marL="0">
              <a:buNone/>
            </a:pPr>
            <a:r>
              <a:rPr/>
              <a:t>The following indicator records violence that has occurred against a person based on police crime data. Offences that fall under this description are:</a:t>
            </a:r>
          </a:p>
          <a:p>
            <a:pPr lvl="0"/>
            <a:r>
              <a:rPr/>
              <a:t>Assault (with or without injury)</a:t>
            </a:r>
          </a:p>
          <a:p>
            <a:pPr lvl="0"/>
            <a:r>
              <a:rPr/>
              <a:t>Murder, manslaughter or homicide (including conspiracy)</a:t>
            </a:r>
          </a:p>
          <a:p>
            <a:pPr lvl="0"/>
            <a:r>
              <a:rPr/>
              <a:t>Child abandonment</a:t>
            </a:r>
          </a:p>
          <a:p>
            <a:pPr lvl="0"/>
            <a:r>
              <a:rPr/>
              <a:t>Child abduction</a:t>
            </a:r>
          </a:p>
          <a:p>
            <a:pPr lvl="0"/>
            <a:r>
              <a:rPr/>
              <a:t>Cruelty or neglect to children</a:t>
            </a:r>
          </a:p>
          <a:p>
            <a:pPr lvl="0"/>
            <a:r>
              <a:rPr/>
              <a:t>Endangering of life</a:t>
            </a:r>
          </a:p>
          <a:p>
            <a:pPr lvl="0"/>
            <a:r>
              <a:rPr/>
              <a:t>Injury as a result of dangerous or careless driving</a:t>
            </a:r>
          </a:p>
          <a:p>
            <a:pPr lvl="0"/>
            <a:r>
              <a:rPr/>
              <a:t>Slavery</a:t>
            </a:r>
          </a:p>
          <a:p>
            <a:pPr lvl="0"/>
            <a:r>
              <a:rPr/>
              <a:t>Kidnapping</a:t>
            </a:r>
          </a:p>
          <a:p>
            <a:pPr lvl="0"/>
            <a:r>
              <a:rPr/>
              <a:t>Stalking or harassment</a:t>
            </a:r>
          </a:p>
          <a:p>
            <a:pPr lvl="0"/>
            <a:r>
              <a:rPr/>
              <a:t>Racially aggravated assault</a:t>
            </a:r>
          </a:p>
        </p:txBody>
      </p:sp>
    </p:spTree>
  </p:cSld>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Violece offences</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The rate of violent offences observed across Camden in 2024/25 was 31.72 per 1,000 population. Camden had significantly higher rates of violent offences compared to the London.</a:t>
            </a:r>
          </a:p>
        </p:txBody>
      </p:sp>
      <p:pic>
        <p:nvPicPr>
          <p:cNvPr descr="index_files/figure-pptx/violence%20offences%20graph-1.png" id="0" name="Picture 1"/>
          <p:cNvPicPr>
            <a:picLocks noGrp="1" noChangeAspect="1"/>
          </p:cNvPicPr>
          <p:nvPr/>
        </p:nvPicPr>
        <p:blipFill>
          <a:blip r:embed="rId3"/>
          <a:stretch>
            <a:fillRect/>
          </a:stretch>
        </p:blipFill>
        <p:spPr bwMode="auto">
          <a:xfrm>
            <a:off x="6172200" y="2578100"/>
            <a:ext cx="5181600" cy="2832100"/>
          </a:xfrm>
          <a:prstGeom prst="rect">
            <a:avLst/>
          </a:prstGeom>
          <a:noFill/>
          <a:ln w="9525">
            <a:noFill/>
            <a:headEnd/>
            <a:tailEnd/>
          </a:ln>
        </p:spPr>
      </p:pic>
    </p:spTree>
  </p:cSld>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Latest estimates</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The rate of hospital admissions due to violent offences observed across Camden in 2021/22 - 23/24 was 30.88 per 100,000 population. The rate of hospital admissions in Camden was statistically similar to the London region and England.</a:t>
            </a:r>
          </a:p>
        </p:txBody>
      </p:sp>
      <p:pic>
        <p:nvPicPr>
          <p:cNvPr descr="index_files/figure-pptx/violence%20admissions-1.png" id="0" name="Picture 1"/>
          <p:cNvPicPr>
            <a:picLocks noGrp="1" noChangeAspect="1"/>
          </p:cNvPicPr>
          <p:nvPr/>
        </p:nvPicPr>
        <p:blipFill>
          <a:blip r:embed="rId3"/>
          <a:stretch>
            <a:fillRect/>
          </a:stretch>
        </p:blipFill>
        <p:spPr bwMode="auto">
          <a:xfrm>
            <a:off x="6172200" y="2578100"/>
            <a:ext cx="5181600" cy="2832100"/>
          </a:xfrm>
          <a:prstGeom prst="rect">
            <a:avLst/>
          </a:prstGeom>
          <a:noFill/>
          <a:ln w="9525">
            <a:noFill/>
            <a:headEnd/>
            <a:tailEnd/>
          </a:ln>
        </p:spPr>
      </p:pic>
    </p:spTree>
  </p:cSld>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C23E-569A-8212-17CC-549EF53C3F67}"/>
              </a:ext>
            </a:extLst>
          </p:cNvPr>
          <p:cNvSpPr>
            <a:spLocks noGrp="1"/>
          </p:cNvSpPr>
          <p:nvPr>
            <p:ph type="title"/>
          </p:nvPr>
        </p:nvSpPr>
        <p:spPr>
          <a:xfrm>
            <a:off x="748748" y="1956182"/>
            <a:ext cx="6655904" cy="1084405"/>
          </a:xfrm>
        </p:spPr>
        <p:txBody>
          <a:bodyPr/>
          <a:lstStyle/>
          <a:p>
            <a:pPr lvl="0" indent="0" marL="0">
              <a:buNone/>
            </a:pPr>
            <a:r>
              <a:rPr/>
              <a:t>The natural and built environment</a:t>
            </a:r>
          </a:p>
        </p:txBody>
      </p:sp>
    </p:spTree>
  </p:cSld>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Why our surrounding environment matters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The built and natural environment an individual is surrounded by acts as a key driver in the social, economic and environmental circumstances that shape a persons physical and mental health (Public Health England 2017b). Elements such as neighbourhood design, access to green space and connectivity form a complex web of factors that influence health across stages of life. Neighborhood planning can impact physical activity, patterns of food intake and social cohesion.</a:t>
            </a:r>
          </a:p>
        </p:txBody>
      </p:sp>
    </p:spTree>
  </p:cSld>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Access to open space</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In the Department for Environment, Food and Rural Affairs Environmental Improvement Plan 2025, the government body committed to ensuring that all people have access to a green or blue space within a 15-minute walk from their household.(Department for Environment, Food and Rural Affairs 2025) There is strong evidence linking open space to better health outcomes, and particularly important within urban settings. Nationally, 2.1 million people use urban green space to reach the suggested level for weekly physical activity, saving the national health service an estimated £1.4 billion.(Department for Environment, Food and Rural Affairs 2023) Currently, there is variation in the level of access to nature, with individuals living in more deprived areas, younger people and those from ethnic minority backgrounds having less access.(The Health Foundation 2024a)</a:t>
            </a:r>
          </a:p>
          <a:p>
            <a:pPr lvl="0" indent="0" marL="0">
              <a:buNone/>
            </a:pPr>
          </a:p>
          <a:p>
            <a:pPr lvl="0" indent="0" marL="0">
              <a:buNone/>
            </a:pPr>
            <a:r>
              <a:rPr/>
              <a:t>Figure 2: Accessible green space Standards(Green Infrastructure Standards for England - Summary)</a:t>
            </a:r>
          </a:p>
          <a:p>
            <a:pPr lvl="0" indent="0" marL="0">
              <a:buNone/>
            </a:pPr>
          </a:p>
          <a:p>
            <a:pPr lvl="0" indent="0" marL="0">
              <a:buNone/>
            </a:pPr>
            <a:r>
              <a:rPr/>
              <a:t>Through the 15-minute commitment, the proportion of households with sufficient access to open space can be measured. The following represents the proportion of households that have less than a 15-minute walk to a green space.</a:t>
            </a:r>
          </a:p>
        </p:txBody>
      </p:sp>
    </p:spTree>
  </p:cSld>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Access to open space</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The proportion of households that have neighbourhood green space access in Camden (51%) was significantly lower than that observed across the London region (67.4%) and England (76.3%).</a:t>
            </a:r>
          </a:p>
          <a:p>
            <a:pPr lvl="0" indent="0" marL="0">
              <a:buNone/>
            </a:pPr>
            <a:r>
              <a:rPr/>
              <a:t>However, the proportion of households with qualifying door step access (a 0.5 hectare green space within 200 meters) is significantly higher in Camden (18.6%) than it is across London (17.6%) and the rest of England (15.9%).</a:t>
            </a:r>
          </a:p>
        </p:txBody>
      </p:sp>
      <p:pic>
        <p:nvPicPr>
          <p:cNvPr descr="index_files/figure-pptx/open%20space%20graph-1.png" id="0" name="Picture 1"/>
          <p:cNvPicPr>
            <a:picLocks noGrp="1" noChangeAspect="1"/>
          </p:cNvPicPr>
          <p:nvPr/>
        </p:nvPicPr>
        <p:blipFill>
          <a:blip r:embed="rId3"/>
          <a:stretch>
            <a:fillRect/>
          </a:stretch>
        </p:blipFill>
        <p:spPr bwMode="auto">
          <a:xfrm>
            <a:off x="6172200" y="2108200"/>
            <a:ext cx="5181600" cy="3771900"/>
          </a:xfrm>
          <a:prstGeom prst="rect">
            <a:avLst/>
          </a:prstGeom>
          <a:noFill/>
          <a:ln w="9525">
            <a:noFill/>
            <a:headEnd/>
            <a:tailEnd/>
          </a:ln>
        </p:spPr>
      </p:pic>
    </p:spTree>
  </p:cSld>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Satsifaction with green space</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p>
          <a:p>
            <a:pPr lvl="0" indent="0" marL="0">
              <a:buNone/>
            </a:pPr>
            <a:r>
              <a:rPr/>
              <a:t>Despite access to green space being relatively better in Camden compared to wider London, this does not necessarily mean the population is satisfied with the green space available. Across the 2024 and 2025 Community Life Survey’s, 78.6% of respondents in Camden reported they were satisfied with green and natural spaces in their local area. The proportion of Camden respondents satisfied with their local green space was statistically similar to London and Engalnd. Nationally, reasons for dissatisfaction ranged from concerns around spaces being difficult to access, hosting anti-social behaviour and being generally unkempt. Individuals living in more deprived areas may live closer to available green space, but may have poorer perceived accessibility, safety concerns, and therefore infrequent use.(Jones et al. 2009)</a:t>
            </a:r>
          </a:p>
        </p:txBody>
      </p:sp>
      <p:pic>
        <p:nvPicPr>
          <p:cNvPr descr="index_files/figure-pptx/green%20space%20graph-1.png" id="0" name="Picture 1"/>
          <p:cNvPicPr>
            <a:picLocks noGrp="1" noChangeAspect="1"/>
          </p:cNvPicPr>
          <p:nvPr/>
        </p:nvPicPr>
        <p:blipFill>
          <a:blip r:embed="rId3"/>
          <a:stretch>
            <a:fillRect/>
          </a:stretch>
        </p:blipFill>
        <p:spPr bwMode="auto">
          <a:xfrm>
            <a:off x="6172200" y="2108200"/>
            <a:ext cx="5181600" cy="3771900"/>
          </a:xfrm>
          <a:prstGeom prst="rect">
            <a:avLst/>
          </a:prstGeom>
          <a:noFill/>
          <a:ln w="9525">
            <a:noFill/>
            <a:headEnd/>
            <a:tailEnd/>
          </a:ln>
        </p:spPr>
      </p:pic>
    </p:spTree>
  </p:cSld>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Fast food</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The neighbourhood food environment is an important modifiable determinant of dietary behaviour and obesity.(Office for Health Improvement and Disparities 2025) The accessibility of fast food outlets has broader effects on long term health outcomes. For example, those residing in areas with higher concentrations of fast food outlets nationally have lower estimated life expectancy.(The Health Foundation 2024b). Fast-food outlets have a propensity to cluster in more deprived areas due to cheaper rent and, in some cases, they can undermine weight-management programmes by making healthier-food less accessible. Low obesity prevalence in Camden is low across most age groups compared to other boroughs in London, fast-food outlets are nonetheless relatively accessible due to the number of outlets that exist.(Department of Health and Social Care 2025)</a:t>
            </a:r>
          </a:p>
          <a:p>
            <a:pPr lvl="0" indent="0" marL="0">
              <a:buNone/>
            </a:pPr>
            <a:r>
              <a:rPr/>
              <a:t>The neighbourhood food environment is an important modifiable determinant of dietary behaviour and obesity.(Office for Health Improvement and Disparities 2025) Fast food and ultra-processed foods are typically higher in fat, salt and sugar, and greater consumption of this type of food is associated with an increased risk of overweight and obesity, type 2 diabetes and cardiovascular disease.(Bahadoran et al. 2016) Although greater access to fast food does not necessarily translate into consumption, living in an area with a high density of fast food outlets is associated with poorer health outcomes. Fast food outlets are also not evenly distributed, with people living in more deprived areas and people from global majority ethnic groups more likely to live in areas with a higher concentration of these outlets. This unequal distribution may contribute to widening of health inequalities.</a:t>
            </a:r>
          </a:p>
        </p:txBody>
      </p:sp>
    </p:spTree>
  </p:cSld>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Fast food</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2024, the rate of fast-food outlets in Camden was 417.4 per 100,000 population. This was statistically worse than the value observed across England.</a:t>
            </a:r>
          </a:p>
          <a:p>
            <a:pPr lvl="0" indent="0" marL="0">
              <a:buNone/>
            </a:pPr>
            <a:r>
              <a:rPr/>
              <a:t>Though Camden reports the highest rate of fast-food outlets for it’s population size, it is important to take the impact cross local authority movements and non-resident populations into consideration. Camden is regarded for it’s attraction to tourists and other populations, in which the fast-food sector caters for. Camden has a high density of fast food outlets, however levels of obesity in borough are lower than the London average across all age groups/ Though greater access does not necessarily translate into consumption, living in an area with a high density of fast food outlets is associated with poorer health outcomes. At the regional and national level, those who live in more deprived areas and those from global majority ethnic groups are more likely to live in areas with a higher concentration of these outlets. This unequal distribution may contribute to the widening of health inequalities of an area.</a:t>
            </a:r>
          </a:p>
        </p:txBody>
      </p:sp>
      <p:pic>
        <p:nvPicPr>
          <p:cNvPr descr="index_files/figure-pptx/fast%20food%20graph-1.png" id="0" name="Picture 1"/>
          <p:cNvPicPr>
            <a:picLocks noGrp="1" noChangeAspect="1"/>
          </p:cNvPicPr>
          <p:nvPr/>
        </p:nvPicPr>
        <p:blipFill>
          <a:blip r:embed="rId3"/>
          <a:stretch>
            <a:fillRect/>
          </a:stretch>
        </p:blipFill>
        <p:spPr bwMode="auto">
          <a:xfrm>
            <a:off x="6172200" y="2108200"/>
            <a:ext cx="5181600" cy="3771900"/>
          </a:xfrm>
          <a:prstGeom prst="rect">
            <a:avLst/>
          </a:prstGeom>
          <a:noFill/>
          <a:ln w="9525">
            <a:noFill/>
            <a:headEnd/>
            <a:tailEnd/>
          </a:ln>
        </p:spPr>
      </p:pic>
    </p:spTree>
  </p:cSld>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References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Ambrey, Christopher L., Caryl Bosman, and Angela Ballard. 2018. “Ontological Security, Social Connectedness and the Well-Being of Australia’s Ageing Baby Boomers.” </a:t>
            </a:r>
            <a:r>
              <a:rPr i="1"/>
              <a:t>Housing Studies</a:t>
            </a:r>
            <a:r>
              <a:rPr/>
              <a:t> 33 (5): 777–812. </a:t>
            </a:r>
            <a:r>
              <a:rPr>
                <a:hlinkClick r:id="rId3"/>
              </a:rPr>
              <a:t>https://doi.org/10.1080/02673037.2017.1388912</a:t>
            </a:r>
            <a:r>
              <a:rPr/>
              <a:t>.</a:t>
            </a:r>
          </a:p>
          <a:p>
            <a:pPr lvl="0" indent="0" marL="0">
              <a:buNone/>
            </a:pPr>
            <a:r>
              <a:rPr/>
              <a:t>Bahadoran, Zahra, Parvin Mirmiran, and Fereidoun Azizi. 2016. “Fast Food Pattern and Cardiometabolic Disorders: A Review of Current Studies.” </a:t>
            </a:r>
            <a:r>
              <a:rPr i="1"/>
              <a:t>Health Promotion Perspectives</a:t>
            </a:r>
            <a:r>
              <a:rPr/>
              <a:t> 5 (4): 231–40. </a:t>
            </a:r>
            <a:r>
              <a:rPr>
                <a:hlinkClick r:id="rId4"/>
              </a:rPr>
              <a:t>https://doi.org/10.15171/hpp.2015.028</a:t>
            </a:r>
            <a:r>
              <a:rPr/>
              <a:t>.</a:t>
            </a:r>
          </a:p>
          <a:p>
            <a:pPr lvl="0" indent="0" marL="0">
              <a:buNone/>
            </a:pPr>
            <a:r>
              <a:rPr/>
              <a:t>Barnett, Karen, Stewart W. Mercer, Michael Norbury, Graham Watt, Sally Wyke, and Bruce Guthrie. 2012. “Epidemiology of Multimorbidity and Implications for Health Care, Research, and Medical Education: A Cross-Sectional Study.” </a:t>
            </a:r>
            <a:r>
              <a:rPr i="1"/>
              <a:t>Lancet</a:t>
            </a:r>
            <a:r>
              <a:rPr/>
              <a:t> (London, England) 380 (9836): 37–43. </a:t>
            </a:r>
            <a:r>
              <a:rPr>
                <a:hlinkClick r:id="rId5"/>
              </a:rPr>
              <a:t>https://doi.org/10.1016/S0140-6736(12)60240-2</a:t>
            </a:r>
            <a:r>
              <a:rPr/>
              <a:t>.</a:t>
            </a:r>
          </a:p>
          <a:p>
            <a:pPr lvl="0" indent="0" marL="0">
              <a:buNone/>
            </a:pPr>
            <a:r>
              <a:rPr/>
              <a:t>Bentley, Rebecca, Kate Mason, David Jacobs, et al. 2025. “Housing as a Social Determinant of Health: A Contemporary Framework.” </a:t>
            </a:r>
            <a:r>
              <a:rPr i="1"/>
              <a:t>The Lancet Public Health</a:t>
            </a:r>
            <a:r>
              <a:rPr/>
              <a:t> 10 (10): e855–64. </a:t>
            </a:r>
            <a:r>
              <a:rPr>
                <a:hlinkClick r:id="rId6"/>
              </a:rPr>
              <a:t>https://doi.org/10.1016/S2468-2667(25)00142-2</a:t>
            </a:r>
            <a:r>
              <a:rPr/>
              <a:t>.</a:t>
            </a:r>
          </a:p>
          <a:p>
            <a:pPr lvl="0" indent="0" marL="0">
              <a:buNone/>
            </a:pPr>
            <a:r>
              <a:rPr/>
              <a:t>Bloom, David E., David Canning, Rainer Kotschy, Klaus Prettner, and Johannes Schünemann. 2024. “Health and Economic Growth: Reconciling the Micro and Macro Evidence.” </a:t>
            </a:r>
            <a:r>
              <a:rPr i="1"/>
              <a:t>World Development</a:t>
            </a:r>
            <a:r>
              <a:rPr/>
              <a:t> 178 (June): 106575. </a:t>
            </a:r>
            <a:r>
              <a:rPr>
                <a:hlinkClick r:id="rId7"/>
              </a:rPr>
              <a:t>https://doi.org/10.1016/j.worlddev.2024.106575</a:t>
            </a:r>
            <a:r>
              <a:rPr/>
              <a:t>.</a:t>
            </a:r>
          </a:p>
          <a:p>
            <a:pPr lvl="0" indent="0" marL="0">
              <a:buNone/>
            </a:pPr>
            <a:r>
              <a:rPr/>
              <a:t>Bowen, Felesia R. 2023. “Education Is a Social Determinant of Health: School Nurses Level the Playing Field.” </a:t>
            </a:r>
            <a:r>
              <a:rPr i="1"/>
              <a:t>The Journal of School Nursing</a:t>
            </a:r>
            <a:r>
              <a:rPr/>
              <a:t> 39 (5): 343–44. </a:t>
            </a:r>
            <a:r>
              <a:rPr>
                <a:hlinkClick r:id="rId8"/>
              </a:rPr>
              <a:t>https://doi.org/10.1177/10598405231191283</a:t>
            </a:r>
            <a:r>
              <a:rPr/>
              <a:t>.</a:t>
            </a:r>
          </a:p>
          <a:p>
            <a:pPr lvl="0" indent="0" marL="0">
              <a:buNone/>
            </a:pPr>
            <a:r>
              <a:rPr/>
              <a:t>Burchinal, Margaret, and Deborah Lowe Vandell. 2025. “School Entry Skills and Young Adult Outcomes.” </a:t>
            </a:r>
            <a:r>
              <a:rPr i="1"/>
              <a:t>Early Childhood Research Quarterly</a:t>
            </a:r>
            <a:r>
              <a:rPr/>
              <a:t> 72: 1–12. </a:t>
            </a:r>
            <a:r>
              <a:rPr>
                <a:hlinkClick r:id="rId9"/>
              </a:rPr>
              <a:t>https://doi.org/10.1016/j.ecresq.2025.01.004</a:t>
            </a:r>
            <a:r>
              <a:rPr/>
              <a:t>.</a:t>
            </a:r>
          </a:p>
          <a:p>
            <a:pPr lvl="0" indent="0" marL="0">
              <a:buNone/>
            </a:pPr>
            <a:r>
              <a:rPr/>
              <a:t>Butler, Ashley M., Marc Kowalkowski, Heather A. Jones, and Jean L. Raphael. 2012. “The Relationship of Reported Neighborhood Conditions With Child Mental Health.” </a:t>
            </a:r>
            <a:r>
              <a:rPr i="1"/>
              <a:t>Academic Pediatrics</a:t>
            </a:r>
            <a:r>
              <a:rPr/>
              <a:t> 12 (6): 523–31. </a:t>
            </a:r>
            <a:r>
              <a:rPr>
                <a:hlinkClick r:id="rId10"/>
              </a:rPr>
              <a:t>https://doi.org/10.1016/j.acap.2012.06.005</a:t>
            </a:r>
            <a:r>
              <a:rPr/>
              <a:t>.</a:t>
            </a:r>
          </a:p>
          <a:p>
            <a:pPr lvl="0" indent="0" marL="0">
              <a:buNone/>
            </a:pPr>
            <a:r>
              <a:rPr/>
              <a:t>Crawshaw, Paul, Joanne Gray, Catherine Haighton, and Scott Lloyd. 2024. “Health Inequalities and Health-Related Economic Inactivity: Why Good Work Needs Good Health.” </a:t>
            </a:r>
            <a:r>
              <a:rPr i="1"/>
              <a:t>Public Health in Practice</a:t>
            </a:r>
            <a:r>
              <a:rPr/>
              <a:t> 8 (December): 100555. </a:t>
            </a:r>
            <a:r>
              <a:rPr>
                <a:hlinkClick r:id="rId11"/>
              </a:rPr>
              <a:t>https://doi.org/10.1016/j.puhip.2024.100555</a:t>
            </a:r>
            <a:r>
              <a:rPr/>
              <a:t>.</a:t>
            </a:r>
          </a:p>
          <a:p>
            <a:pPr lvl="0" indent="0" marL="0">
              <a:buNone/>
            </a:pPr>
            <a:r>
              <a:rPr/>
              <a:t>Dahlgren, Göran, and Margaret Whitehead. 1991. “Policies and Strategies to Promote Social Equity in Health. Background Document to WHO - Strategy Paper for Europe.” </a:t>
            </a:r>
            <a:r>
              <a:rPr i="1"/>
              <a:t>Institute for Futures Studies, Arbetsrapport</a:t>
            </a:r>
            <a:r>
              <a:rPr/>
              <a:t> 14 (January).</a:t>
            </a:r>
          </a:p>
          <a:p>
            <a:pPr lvl="0" indent="0" marL="0">
              <a:buNone/>
            </a:pPr>
            <a:r>
              <a:rPr/>
              <a:t>Department for Education. 2025. “Pupil Absence in Schools in England.” October. </a:t>
            </a:r>
            <a:r>
              <a:rPr>
                <a:hlinkClick r:id="rId12"/>
              </a:rPr>
              <a:t>https://explore-education-statistics.service.gov.uk/find-statistics/pupil-absence-in-schools-in-england/2024-25-autumn-and-spring-term</a:t>
            </a:r>
            <a:r>
              <a:rPr/>
              <a:t>.</a:t>
            </a:r>
          </a:p>
          <a:p>
            <a:pPr lvl="0" indent="0" marL="0">
              <a:buNone/>
            </a:pPr>
            <a:r>
              <a:rPr/>
              <a:t>Department for Environment, Food and Rural Affairs. 2023. “Woodland Access Implementation Plan.” GOV.UK, November. </a:t>
            </a:r>
            <a:r>
              <a:rPr>
                <a:hlinkClick r:id="rId13"/>
              </a:rPr>
              <a:t>https://www.gov.uk/government/publications/woodland-access-implementation-plan/woodland-access-implementation-plan</a:t>
            </a:r>
            <a:r>
              <a:rPr/>
              <a:t>.</a:t>
            </a:r>
          </a:p>
          <a:p>
            <a:pPr lvl="0" indent="0" marL="0">
              <a:buNone/>
            </a:pPr>
            <a:r>
              <a:rPr/>
              <a:t>Department for Environment, Food and Rural Affairs. 2025. “Environmental Improvement Plan (EIP) 2025.” GOV.UK, December. </a:t>
            </a:r>
            <a:r>
              <a:rPr>
                <a:hlinkClick r:id="rId14"/>
              </a:rPr>
              <a:t>https://www.gov.uk/government/publications/environmental-improvement-plan-2025/environmental-improvement-plan-eip-2025</a:t>
            </a:r>
            <a:r>
              <a:rPr/>
              <a:t>.</a:t>
            </a:r>
          </a:p>
          <a:p>
            <a:pPr lvl="0" indent="0" marL="0">
              <a:buNone/>
            </a:pPr>
            <a:r>
              <a:rPr/>
              <a:t>Department for Health and Social Care. 2019. “Preventing Serious Violence: Summary.” GOV.UK. </a:t>
            </a:r>
            <a:r>
              <a:rPr>
                <a:hlinkClick r:id="rId15"/>
              </a:rPr>
              <a:t>https://www.gov.uk/government/publications/preventing-serious-violence-a-multi-agency-approach/preventing-serious-violence-summary</a:t>
            </a:r>
            <a:r>
              <a:rPr/>
              <a:t>.</a:t>
            </a:r>
          </a:p>
          <a:p>
            <a:pPr lvl="0" indent="0" marL="0">
              <a:buNone/>
            </a:pPr>
            <a:r>
              <a:rPr/>
              <a:t>Department for Health and Social Care. 2026. “Housing and Health in Local Strategic Health Planning.” GOV.UK. </a:t>
            </a:r>
            <a:r>
              <a:rPr>
                <a:hlinkClick r:id="rId16"/>
              </a:rPr>
              <a:t>https://www.gov.uk/government/publications/housing-and-health-in-local-strategic-health-planning/housing-and-health-in-local-strategic-health-planning</a:t>
            </a:r>
            <a:r>
              <a:rPr/>
              <a:t>.</a:t>
            </a:r>
          </a:p>
          <a:p>
            <a:pPr lvl="0" indent="0" marL="0">
              <a:buNone/>
            </a:pPr>
            <a:r>
              <a:rPr/>
              <a:t>Department of Health and Social Care. 2025. “Fingertips - Obesity | Department of Health and Social Care.” December. </a:t>
            </a:r>
            <a:r>
              <a:rPr>
                <a:hlinkClick r:id="rId17"/>
              </a:rPr>
              <a:t>https://fingertips.phe.org.uk/search/obesity#page/3/gid/1938133443/pat/6/par/E12000007/ati/502/are/E09000007/iid/94136/age/168/sex/4/cat/-1/ctp/-1/yrr/1/cid/4/tbm/1/page-options/car-do-0</a:t>
            </a:r>
            <a:r>
              <a:rPr/>
              <a:t>.</a:t>
            </a:r>
          </a:p>
          <a:p>
            <a:pPr lvl="0" indent="0" marL="0">
              <a:buNone/>
            </a:pPr>
            <a:r>
              <a:rPr/>
              <a:t>Dr Alina Pelikh, Dr Sam Parsons, and Professor Claire Crawford. 2026. “Long-Term Consequences of Being NEET in Early Adulthood.” April. </a:t>
            </a:r>
            <a:r>
              <a:rPr>
                <a:hlinkClick r:id="rId18"/>
              </a:rPr>
              <a:t>https://cls.ucl.ac.uk/wp-content/uploads/2017/02/Long-term-consequences-of-being-NEET-Initial-findings-from-the-1970-British-Cohort-Study-at-age-51.pdf</a:t>
            </a:r>
            <a:r>
              <a:rPr/>
              <a:t>.</a:t>
            </a:r>
          </a:p>
          <a:p>
            <a:pPr lvl="0" indent="0" marL="0">
              <a:buNone/>
            </a:pPr>
            <a:r>
              <a:rPr/>
              <a:t>Ehsan, Annahita, Hannah Sophie Klaas, Alexander Bastianen, and Dario Spini. 2019. “Social Capital and Health: A Systematic Review of Systematic Reviews.” </a:t>
            </a:r>
            <a:r>
              <a:rPr i="1"/>
              <a:t>SSM - Population Health</a:t>
            </a:r>
            <a:r>
              <a:rPr/>
              <a:t> 8 (August): 100425. </a:t>
            </a:r>
            <a:r>
              <a:rPr>
                <a:hlinkClick r:id="rId19"/>
              </a:rPr>
              <a:t>https://doi.org/10.1016/j.ssmph.2019.100425</a:t>
            </a:r>
            <a:r>
              <a:rPr/>
              <a:t>.</a:t>
            </a:r>
          </a:p>
          <a:p>
            <a:pPr lvl="0" indent="0" marL="0">
              <a:buNone/>
            </a:pPr>
            <a:r>
              <a:rPr/>
              <a:t>Faculty of Public Health. 2024. “Faculty of Public Health Briefing: Housing, Poverty &amp; Public Health.” Faculty of Public Health. </a:t>
            </a:r>
            <a:r>
              <a:rPr>
                <a:hlinkClick r:id="rId20"/>
              </a:rPr>
              <a:t>https://www.fph.org.uk/policy-advocacy/special-interest-groups/poverty-sig/policy-briefings/</a:t>
            </a:r>
            <a:r>
              <a:rPr/>
              <a:t>.</a:t>
            </a:r>
          </a:p>
          <a:p>
            <a:pPr lvl="0" indent="0" marL="0">
              <a:buNone/>
            </a:pPr>
            <a:r>
              <a:rPr/>
              <a:t>“Fair Society Healthy Lives Full Report.” n.d. Accessed April 8, 2026. </a:t>
            </a:r>
            <a:r>
              <a:rPr>
                <a:hlinkClick r:id="rId21"/>
              </a:rPr>
              <a:t>https://www.parliament.uk/globalassets/documents/fair-society-healthy-lives-full-report.pdf</a:t>
            </a:r>
            <a:r>
              <a:rPr/>
              <a:t>.</a:t>
            </a:r>
          </a:p>
          <a:p>
            <a:pPr lvl="0" indent="0" marL="0">
              <a:buNone/>
            </a:pPr>
            <a:r>
              <a:rPr/>
              <a:t>Falconer, C, T De Aguiar Chaves, and D Hargreaves. 2026. “School Attendance Is a Public Health Issue: Lessons for the UK from a New US Framework.” </a:t>
            </a:r>
            <a:r>
              <a:rPr i="1"/>
              <a:t>Perspectives in Public Health</a:t>
            </a:r>
            <a:r>
              <a:rPr/>
              <a:t> 146 (3): 124–25. </a:t>
            </a:r>
            <a:r>
              <a:rPr>
                <a:hlinkClick r:id="rId22"/>
              </a:rPr>
              <a:t>https://doi.org/10.1177/17579139261440226</a:t>
            </a:r>
            <a:r>
              <a:rPr/>
              <a:t>.</a:t>
            </a:r>
          </a:p>
          <a:p>
            <a:pPr lvl="0" indent="0" marL="0">
              <a:buNone/>
            </a:pPr>
            <a:r>
              <a:rPr/>
              <a:t>Health, The Lancet Public. 2020. “Education: A Neglected Social Determinant of Health.” </a:t>
            </a:r>
            <a:r>
              <a:rPr i="1"/>
              <a:t>The Lancet Public Health</a:t>
            </a:r>
            <a:r>
              <a:rPr/>
              <a:t> 5 (7): e361. </a:t>
            </a:r>
            <a:r>
              <a:rPr>
                <a:hlinkClick r:id="rId23"/>
              </a:rPr>
              <a:t>https://doi.org/10.1016/S2468-2667(20)30144-4</a:t>
            </a:r>
            <a:r>
              <a:rPr/>
              <a:t>.</a:t>
            </a:r>
          </a:p>
          <a:p>
            <a:pPr lvl="0" indent="0" marL="0">
              <a:buNone/>
            </a:pPr>
            <a:r>
              <a:rPr/>
              <a:t>Holt-Lunstad, Julianne, Timothy B. Smith, Mark Baker, Tyler Harris, and David Stephenson. 2015. “Loneliness and Social Isolation as Risk Factors for Mortality: A Meta-Analytic Review.” </a:t>
            </a:r>
            <a:r>
              <a:rPr i="1"/>
              <a:t>Perspectives on Psychological Science</a:t>
            </a:r>
            <a:r>
              <a:rPr/>
              <a:t> 10 (2): 227–37. </a:t>
            </a:r>
            <a:r>
              <a:rPr>
                <a:hlinkClick r:id="rId24"/>
              </a:rPr>
              <a:t>https://doi.org/10.1177/1745691614568352</a:t>
            </a:r>
            <a:r>
              <a:rPr/>
              <a:t>.</a:t>
            </a:r>
          </a:p>
          <a:p>
            <a:pPr lvl="0" indent="0" marL="0">
              <a:buNone/>
            </a:pPr>
            <a:r>
              <a:rPr/>
              <a:t>Institute of Health Equity. 2010. “Fair Society Healthy Lives (The Marmot Review).” Institute of Health Equity. </a:t>
            </a:r>
            <a:r>
              <a:rPr>
                <a:hlinkClick r:id="rId25"/>
              </a:rPr>
              <a:t>https://www.instituteofhealthequity.org/resources-reports/fair-society-healthy-lives-the-marmot-review</a:t>
            </a:r>
            <a:r>
              <a:rPr/>
              <a:t>.</a:t>
            </a:r>
          </a:p>
          <a:p>
            <a:pPr lvl="0" indent="0" marL="0">
              <a:buNone/>
            </a:pPr>
            <a:r>
              <a:rPr/>
              <a:t>Institute of Health Equity. 2022. “Fuel Poverty, Cold Homes and Health Inequalities in the UK.” Institute of Health Equity. </a:t>
            </a:r>
            <a:r>
              <a:rPr>
                <a:hlinkClick r:id="rId26"/>
              </a:rPr>
              <a:t>https://www.instituteofhealthequity.org/resources-reports/fuel-poverty-cold-homes-and-health-inequalities-in-the-uk</a:t>
            </a:r>
            <a:r>
              <a:rPr/>
              <a:t>.</a:t>
            </a:r>
          </a:p>
          <a:p>
            <a:pPr lvl="0" indent="0" marL="0">
              <a:buNone/>
            </a:pPr>
            <a:r>
              <a:rPr/>
              <a:t>Institute of Health Equity Team, Friends of the Earth. 2011. “The Health Impacts of Cold Homes and Fuel Poverty.” Institute of Health Equity, May. </a:t>
            </a:r>
            <a:r>
              <a:rPr>
                <a:hlinkClick r:id="rId27"/>
              </a:rPr>
              <a:t>https://www.instituteofhealthequity.org/resources-reports/the-health-impacts-of-cold-homes-and-fuel-poverty</a:t>
            </a:r>
            <a:r>
              <a:rPr/>
              <a:t>.</a:t>
            </a:r>
          </a:p>
          <a:p>
            <a:pPr lvl="0" indent="0" marL="0">
              <a:buNone/>
            </a:pPr>
            <a:r>
              <a:rPr/>
              <a:t>Jones, Andy, Melvyn Hillsdon, and Emma Coombes. 2009. “Greenspace Access, Use, and Physical Activity: Understanding the Effects of Area Deprivation.” </a:t>
            </a:r>
            <a:r>
              <a:rPr i="1"/>
              <a:t>Preventive Medicine</a:t>
            </a:r>
            <a:r>
              <a:rPr/>
              <a:t> 49 (6): 500–505. </a:t>
            </a:r>
            <a:r>
              <a:rPr>
                <a:hlinkClick r:id="rId28"/>
              </a:rPr>
              <a:t>https://doi.org/10.1016/j.ypmed.2009.10.012</a:t>
            </a:r>
            <a:r>
              <a:rPr/>
              <a:t>.</a:t>
            </a:r>
          </a:p>
          <a:p>
            <a:pPr lvl="0" indent="0" marL="0">
              <a:buNone/>
            </a:pPr>
            <a:r>
              <a:rPr/>
              <a:t>Letitia Anne Peplau, and Daniel Perman. 1982. “Loneliness - A Sourcebook of Current Theory, Research and Thepary.” </a:t>
            </a:r>
            <a:r>
              <a:rPr>
                <a:hlinkClick r:id="rId29"/>
              </a:rPr>
              <a:t>https://peplau.psych.ucla.edu/wp-content/uploads/sites/141/2017/07/Peplau_perlman_82.pdf</a:t>
            </a:r>
            <a:r>
              <a:rPr/>
              <a:t>.</a:t>
            </a:r>
          </a:p>
          <a:p>
            <a:pPr lvl="0" indent="0" marL="0">
              <a:buNone/>
            </a:pPr>
            <a:r>
              <a:rPr/>
              <a:t>National Housing Federation. 2023. “Overcrowding in England.” National Housing Federation. </a:t>
            </a:r>
            <a:r>
              <a:rPr>
                <a:hlinkClick r:id="rId30"/>
              </a:rPr>
              <a:t>https://www.housing.org.uk/resources/overcrowding-in-england-2023/</a:t>
            </a:r>
            <a:r>
              <a:rPr/>
              <a:t>.</a:t>
            </a:r>
          </a:p>
          <a:p>
            <a:pPr lvl="0" indent="0" marL="0">
              <a:buNone/>
            </a:pPr>
            <a:r>
              <a:rPr/>
              <a:t>(NEA), National Energy Action. n.d. “What Is Fuel Poverty?” Accessed July 7, 2025. </a:t>
            </a:r>
            <a:r>
              <a:rPr>
                <a:hlinkClick r:id="rId31"/>
              </a:rPr>
              <a:t>https://www.nea.org.uk/what-is-fuel-poverty/</a:t>
            </a:r>
            <a:r>
              <a:rPr/>
              <a:t>.</a:t>
            </a:r>
          </a:p>
          <a:p>
            <a:pPr lvl="0" indent="0" marL="0">
              <a:buNone/>
            </a:pPr>
            <a:r>
              <a:rPr/>
              <a:t>Office for Health Improvement and Disparities. 2025. “Wider Determinants of Health: Statistical Commentary on the Location of Fast Food Outlets, February 2025.” GOV.UK, February. </a:t>
            </a:r>
            <a:r>
              <a:rPr>
                <a:hlinkClick r:id="rId32"/>
              </a:rPr>
              <a:t>https://www.gov.uk/government/statistics/wider-determinants-of-health-february-2025-update/wider-determinants-of-health-statistical-commentary-february-2025</a:t>
            </a:r>
            <a:r>
              <a:rPr/>
              <a:t>.</a:t>
            </a:r>
          </a:p>
          <a:p>
            <a:pPr lvl="0" indent="0" marL="0">
              <a:buNone/>
            </a:pPr>
            <a:r>
              <a:rPr/>
              <a:t>Office for National Statistics. 2025. “Healthy Life Expectancy by National Area Deprivation, England and Wales - Office for National Statistics.” July. </a:t>
            </a:r>
            <a:r>
              <a:rPr>
                <a:hlinkClick r:id="rId33"/>
              </a:rPr>
              <a:t>https://www.ons.gov.uk/peoplepopulationandcommunity/healthandsocialcare/healthinequalities/bulletins/healthylifeexpectancybynationalareadeprivationenglandandwales/between2013to2015and2020to2022?dm_i=21A8%2C8Z63R%2C7GWY7Z%2C11GX9H%2C1&amp;utm_source=chatgpt.com</a:t>
            </a:r>
            <a:r>
              <a:rPr/>
              <a:t>.</a:t>
            </a:r>
          </a:p>
          <a:p>
            <a:pPr lvl="0" indent="0" marL="0">
              <a:buNone/>
            </a:pPr>
            <a:r>
              <a:rPr/>
              <a:t>Pollack, Craig Evan, Beth Ann Griffin, and Julia Lynch. 2010. “Housing Affordability and Health Among Homeowners and Renters.” </a:t>
            </a:r>
            <a:r>
              <a:rPr i="1"/>
              <a:t>American Journal of Preventive Medicine</a:t>
            </a:r>
            <a:r>
              <a:rPr/>
              <a:t> 39 (6): 515–21. </a:t>
            </a:r>
            <a:r>
              <a:rPr>
                <a:hlinkClick r:id="rId34"/>
              </a:rPr>
              <a:t>https://doi.org/10.1016/j.amepre.2010.08.002</a:t>
            </a:r>
            <a:r>
              <a:rPr/>
              <a:t>.</a:t>
            </a:r>
          </a:p>
          <a:p>
            <a:pPr lvl="0" indent="0" marL="0">
              <a:buNone/>
            </a:pPr>
            <a:r>
              <a:rPr/>
              <a:t>Pressman, Sarah D., Sheldon Cohen, Gregory E. Miller, Anita Barkin, Bruce S. Rabin, and John J. Treanor. 2005. “Loneliness, Social Network Size, and Immune Response to Influenza Vaccination in College Freshmen.” </a:t>
            </a:r>
            <a:r>
              <a:rPr i="1"/>
              <a:t>Health Psychology</a:t>
            </a:r>
            <a:r>
              <a:rPr/>
              <a:t> 24 (3): 297–306. </a:t>
            </a:r>
            <a:r>
              <a:rPr>
                <a:hlinkClick r:id="rId35"/>
              </a:rPr>
              <a:t>https://doi.org/10.1037/0278-6133.24.3.297</a:t>
            </a:r>
            <a:r>
              <a:rPr/>
              <a:t>.</a:t>
            </a:r>
          </a:p>
          <a:p>
            <a:pPr lvl="0" indent="0" marL="0">
              <a:buNone/>
            </a:pPr>
            <a:r>
              <a:rPr/>
              <a:t>Public Health England. 2017a. </a:t>
            </a:r>
            <a:r>
              <a:rPr i="1"/>
              <a:t>Reducing Health Inequalities: System, Scale and Sustainability</a:t>
            </a:r>
            <a:r>
              <a:rPr/>
              <a:t>.</a:t>
            </a:r>
          </a:p>
          <a:p>
            <a:pPr lvl="0" indent="0" marL="0">
              <a:buNone/>
            </a:pPr>
            <a:r>
              <a:rPr/>
              <a:t>Public Health England. 2017b. “Spatial Planning for Health: Evidence Review.” GOV.UK, July 6. </a:t>
            </a:r>
            <a:r>
              <a:rPr>
                <a:hlinkClick r:id="rId36"/>
              </a:rPr>
              <a:t>https://www.gov.uk/government/publications/spatial-planning-for-health-evidence-review</a:t>
            </a:r>
            <a:r>
              <a:rPr/>
              <a:t>.</a:t>
            </a:r>
          </a:p>
          <a:p>
            <a:pPr lvl="0" indent="0" marL="0">
              <a:buNone/>
            </a:pPr>
            <a:r>
              <a:rPr/>
              <a:t>Public Health England. 2018. “Chapter 6: Wider Determinants of Health.” September. </a:t>
            </a:r>
            <a:r>
              <a:rPr>
                <a:hlinkClick r:id="rId37"/>
              </a:rPr>
              <a:t>https://www.gov.uk/government/publications/health-profile-for-england-2018/chapter-6-wider-determinants-of-health</a:t>
            </a:r>
            <a:r>
              <a:rPr/>
              <a:t>.</a:t>
            </a:r>
          </a:p>
          <a:p>
            <a:pPr lvl="0" indent="0" marL="0">
              <a:buNone/>
            </a:pPr>
            <a:r>
              <a:rPr/>
              <a:t>Rolfe, Steve, Lisa Garnham, Jon Godwin, Isobel Anderson, Pete Seaman, and Cam Donaldson. 2020. “Housing as a Social Determinant of Health and Wellbeing: Developing an Empirically-Informed Realist Theoretical Framework.” </a:t>
            </a:r>
            <a:r>
              <a:rPr i="1"/>
              <a:t>BMC Public Health</a:t>
            </a:r>
            <a:r>
              <a:rPr/>
              <a:t> 20 (July): 1138. </a:t>
            </a:r>
            <a:r>
              <a:rPr>
                <a:hlinkClick r:id="rId38"/>
              </a:rPr>
              <a:t>https://doi.org/10.1186/s12889-020-09224-0</a:t>
            </a:r>
            <a:r>
              <a:rPr/>
              <a:t>.</a:t>
            </a:r>
          </a:p>
          <a:p>
            <a:pPr lvl="0" indent="0" marL="0">
              <a:buNone/>
            </a:pPr>
            <a:r>
              <a:rPr/>
              <a:t>Saadaoui, Rababe, Deirdre Pfeiffer, and Eric A. Morris. 2025. “In Neighbors We Trust: A Global Perspective on How Neighborhood Trust Shapes Wellbeing.” </a:t>
            </a:r>
            <a:r>
              <a:rPr i="1"/>
              <a:t>Wellbeing, Space and Society</a:t>
            </a:r>
            <a:r>
              <a:rPr/>
              <a:t> 8 (June): 100259. </a:t>
            </a:r>
            <a:r>
              <a:rPr>
                <a:hlinkClick r:id="rId39"/>
              </a:rPr>
              <a:t>https://doi.org/10.1016/j.wss.2025.100259</a:t>
            </a:r>
            <a:r>
              <a:rPr/>
              <a:t>.</a:t>
            </a:r>
          </a:p>
          <a:p>
            <a:pPr lvl="0" indent="0" marL="0">
              <a:buNone/>
            </a:pPr>
            <a:r>
              <a:rPr/>
              <a:t>Shelter. n.d. “The Story of Social Housing.” Shelter England. Accessed July 13, 2026. </a:t>
            </a:r>
            <a:r>
              <a:rPr>
                <a:hlinkClick r:id="rId40"/>
              </a:rPr>
              <a:t>https://england.shelter.org.uk/support_us/campaigns/social_housing/story_of_social_housing</a:t>
            </a:r>
            <a:r>
              <a:rPr/>
              <a:t>.</a:t>
            </a:r>
          </a:p>
          <a:p>
            <a:pPr lvl="0" indent="0" marL="0">
              <a:buNone/>
            </a:pPr>
            <a:r>
              <a:rPr/>
              <a:t>Shelter England. 2024. “Check If Your Home Is Overcrowded by Law.” Shelter England, April. </a:t>
            </a:r>
            <a:r>
              <a:rPr>
                <a:hlinkClick r:id="rId41"/>
              </a:rPr>
              <a:t>https://england.shelter.org.uk/housing_advice/repairs/check_if_your_home_is_overcrowded_by_law</a:t>
            </a:r>
            <a:r>
              <a:rPr/>
              <a:t>.</a:t>
            </a:r>
          </a:p>
          <a:p>
            <a:pPr lvl="0" indent="0" marL="0">
              <a:buNone/>
            </a:pPr>
            <a:r>
              <a:rPr/>
              <a:t>The Health Foundation. 2020. “Living in Poverty Was Bad for Your Health Long Before COVID-19.” Living in poverty was bad for your health long before COVID-19, July. </a:t>
            </a:r>
            <a:r>
              <a:rPr>
                <a:hlinkClick r:id="rId42"/>
              </a:rPr>
              <a:t>https://www.health.org.uk/reports-and-analysis/briefings/living-in-poverty-was-bad-for-your-health-long-before-covid-19</a:t>
            </a:r>
            <a:r>
              <a:rPr/>
              <a:t>.</a:t>
            </a:r>
          </a:p>
          <a:p>
            <a:pPr lvl="0" indent="0" marL="0">
              <a:buNone/>
            </a:pPr>
            <a:r>
              <a:rPr/>
              <a:t>The Health Foundation. 2024a. “Inequalities in Access to Green Space | The Health Foundation.” December 11. </a:t>
            </a:r>
            <a:r>
              <a:rPr>
                <a:hlinkClick r:id="rId43"/>
              </a:rPr>
              <a:t>https://www.health.org.uk/evidence-hub/surroundings/inequalities-in-access-to-green-space</a:t>
            </a:r>
            <a:r>
              <a:rPr/>
              <a:t>.</a:t>
            </a:r>
          </a:p>
          <a:p>
            <a:pPr lvl="0" indent="0" marL="0">
              <a:buNone/>
            </a:pPr>
            <a:r>
              <a:rPr/>
              <a:t>The Health Foundation. 2024b. “Relationship Between the Concentration of Fast Food Outlets and Health | The Health Foundation.” </a:t>
            </a:r>
            <a:r>
              <a:rPr>
                <a:hlinkClick r:id="rId44"/>
              </a:rPr>
              <a:t>https://www.health.org.uk/evidence-hub/surroundings/relationship-between-the-concentration-of-fast-food-outlets-and-health</a:t>
            </a:r>
            <a:r>
              <a:rPr/>
              <a:t>.</a:t>
            </a:r>
          </a:p>
          <a:p>
            <a:pPr lvl="0" indent="0" marL="0">
              <a:buNone/>
            </a:pPr>
            <a:r>
              <a:rPr/>
              <a:t>The Health Foundation. 2026. “Why Are a Growing Number of Young People Who Are NEET Reporting Work-Limiting Health Conditions? - The Health Foundation.” </a:t>
            </a:r>
            <a:r>
              <a:rPr>
                <a:hlinkClick r:id="rId45"/>
              </a:rPr>
              <a:t>https://www.health.org.uk/reports-and-analysis/analysis/why-are-a-growing-number-of-young-people-who-are-neet-reporting-work</a:t>
            </a:r>
            <a:r>
              <a:rPr/>
              <a:t>.</a:t>
            </a:r>
          </a:p>
          <a:p>
            <a:pPr lvl="0" indent="0" marL="0">
              <a:buNone/>
            </a:pPr>
            <a:r>
              <a:rPr/>
              <a:t>Umstattd Meyer, M. Renée, Tyler Prochnow, Andrew C. Pickett, et al. 2021. “The Effects of Play Streets on Social and Community Connectedness in Rural Communities.” </a:t>
            </a:r>
            <a:r>
              <a:rPr i="1"/>
              <a:t>International Journal of Environmental Research and Public Health</a:t>
            </a:r>
            <a:r>
              <a:rPr/>
              <a:t> 18 (19): 9976. </a:t>
            </a:r>
            <a:r>
              <a:rPr>
                <a:hlinkClick r:id="rId46"/>
              </a:rPr>
              <a:t>https://doi.org/10.3390/ijerph18199976</a:t>
            </a:r>
            <a:r>
              <a:rPr/>
              <a:t>.</a:t>
            </a:r>
          </a:p>
          <a:p>
            <a:pPr lvl="0" indent="0" marL="0">
              <a:buNone/>
            </a:pPr>
            <a:r>
              <a:rPr/>
              <a:t>Waddell, Gordon, and A Kim Burton. 2006. </a:t>
            </a:r>
            <a:r>
              <a:rPr i="1"/>
              <a:t>IS WORK GOOD FOR YOUR HEALTH AND WELL-BEING?</a:t>
            </a:r>
            <a:r>
              <a:rPr/>
              <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TotalTime>
  <Words>1</Words>
  <Application>Microsoft Office PowerPoint</Application>
  <PresentationFormat>Widescreen</PresentationFormat>
  <Paragraphs>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Arial</vt:lpstr>
      <vt:lpstr>Montserrat</vt:lpstr>
      <vt:lpstr>Office Theme</vt:lpstr>
      <vt:lpstr>PowerPoint Presentation</vt:lpstr>
    </vt:vector>
  </TitlesOfParts>
  <Company>London Borough of Camden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Wider determinants of health</dc:title>
  <dc:creator/>
  <cp:keywords/>
  <dcterms:created xsi:type="dcterms:W3CDTF">2026-09-18T07:45:13Z</dcterms:created>
  <dcterms:modified xsi:type="dcterms:W3CDTF">2026-09-18T07:45:13Z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bstract">
    <vt:lpwstr>The wider determinants of health should be considered by anyone working directly with residents, who develop and run services for residents or who are making strategic decisions on behalf of residents. Ensuring that any service offer includes support for resident’s wider determinants of health is essential in taking a preventative approach and can help identify opportunities to improve health and wellbeing and reduce inequalities. An example of this is where a social work team has a referral pathway into debt support, or housing officers referring to community groups to alleviate social isolation.</vt:lpwstr>
  </property>
  <property fmtid="{D5CDD505-2E9C-101B-9397-08002B2CF9AE}" pid="3" name="abstract-title">
    <vt:lpwstr>Summary</vt:lpwstr>
  </property>
  <property fmtid="{D5CDD505-2E9C-101B-9397-08002B2CF9AE}" pid="4" name="biblio-config">
    <vt:lpwstr>True</vt:lpwstr>
  </property>
  <property fmtid="{D5CDD505-2E9C-101B-9397-08002B2CF9AE}" pid="5" name="bibliography">
    <vt:lpwstr>references.bib</vt:lpwstr>
  </property>
  <property fmtid="{D5CDD505-2E9C-101B-9397-08002B2CF9AE}" pid="6" name="categories">
    <vt:lpwstr/>
  </property>
  <property fmtid="{D5CDD505-2E9C-101B-9397-08002B2CF9AE}" pid="7" name="date-format">
    <vt:lpwstr>MMM YYYY</vt:lpwstr>
  </property>
  <property fmtid="{D5CDD505-2E9C-101B-9397-08002B2CF9AE}" pid="8" name="draft">
    <vt:lpwstr>False</vt:lpwstr>
  </property>
  <property fmtid="{D5CDD505-2E9C-101B-9397-08002B2CF9AE}" pid="9" name="draft-mode">
    <vt:lpwstr>unlinked</vt:lpwstr>
  </property>
  <property fmtid="{D5CDD505-2E9C-101B-9397-08002B2CF9AE}" pid="10" name="editor">
    <vt:lpwstr>visual</vt:lpwstr>
  </property>
  <property fmtid="{D5CDD505-2E9C-101B-9397-08002B2CF9AE}" pid="11" name="engine">
    <vt:lpwstr>knitr</vt:lpwstr>
  </property>
  <property fmtid="{D5CDD505-2E9C-101B-9397-08002B2CF9AE}" pid="12" name="format">
    <vt:lpwstr/>
  </property>
  <property fmtid="{D5CDD505-2E9C-101B-9397-08002B2CF9AE}" pid="13" name="header-includes">
    <vt:lpwstr/>
  </property>
  <property fmtid="{D5CDD505-2E9C-101B-9397-08002B2CF9AE}" pid="14" name="include-after">
    <vt:lpwstr/>
  </property>
  <property fmtid="{D5CDD505-2E9C-101B-9397-08002B2CF9AE}" pid="15" name="include-before">
    <vt:lpwstr/>
  </property>
  <property fmtid="{D5CDD505-2E9C-101B-9397-08002B2CF9AE}" pid="16" name="labels">
    <vt:lpwstr/>
  </property>
  <property fmtid="{D5CDD505-2E9C-101B-9397-08002B2CF9AE}" pid="17" name="margin-footer">
    <vt:lpwstr>  Provide feedback</vt:lpwstr>
  </property>
  <property fmtid="{D5CDD505-2E9C-101B-9397-08002B2CF9AE}" pid="18" name="other-links">
    <vt:lpwstr/>
  </property>
  <property fmtid="{D5CDD505-2E9C-101B-9397-08002B2CF9AE}" pid="19" name="resources">
    <vt:lpwstr/>
  </property>
  <property fmtid="{D5CDD505-2E9C-101B-9397-08002B2CF9AE}" pid="20" name="sidebar">
    <vt:lpwstr/>
  </property>
  <property fmtid="{D5CDD505-2E9C-101B-9397-08002B2CF9AE}" pid="21" name="subtitle">
    <vt:lpwstr>What are they and why they matter?</vt:lpwstr>
  </property>
  <property fmtid="{D5CDD505-2E9C-101B-9397-08002B2CF9AE}" pid="22" name="title-block-banner">
    <vt:lpwstr>#A9D6D8</vt:lpwstr>
  </property>
  <property fmtid="{D5CDD505-2E9C-101B-9397-08002B2CF9AE}" pid="23" name="title-block-banner-color">
    <vt:lpwstr>#29344c</vt:lpwstr>
  </property>
  <property fmtid="{D5CDD505-2E9C-101B-9397-08002B2CF9AE}" pid="24" name="toc-title">
    <vt:lpwstr>Table of contents</vt:lpwstr>
  </property>
</Properties>
</file>